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Lst>
  <p:notesMasterIdLst>
    <p:notesMasterId r:id="rId99"/>
  </p:notesMasterIdLst>
  <p:handoutMasterIdLst>
    <p:handoutMasterId r:id="rId100"/>
  </p:handoutMasterIdLst>
  <p:sldIdLst>
    <p:sldId id="434" r:id="rId2"/>
    <p:sldId id="299" r:id="rId3"/>
    <p:sldId id="258" r:id="rId4"/>
    <p:sldId id="435" r:id="rId5"/>
    <p:sldId id="310" r:id="rId6"/>
    <p:sldId id="311" r:id="rId7"/>
    <p:sldId id="312" r:id="rId8"/>
    <p:sldId id="386" r:id="rId9"/>
    <p:sldId id="313" r:id="rId10"/>
    <p:sldId id="314" r:id="rId11"/>
    <p:sldId id="417" r:id="rId12"/>
    <p:sldId id="315" r:id="rId13"/>
    <p:sldId id="418" r:id="rId14"/>
    <p:sldId id="318" r:id="rId15"/>
    <p:sldId id="319" r:id="rId16"/>
    <p:sldId id="320" r:id="rId17"/>
    <p:sldId id="388" r:id="rId18"/>
    <p:sldId id="419" r:id="rId19"/>
    <p:sldId id="390" r:id="rId20"/>
    <p:sldId id="391" r:id="rId21"/>
    <p:sldId id="392" r:id="rId22"/>
    <p:sldId id="393" r:id="rId23"/>
    <p:sldId id="394" r:id="rId24"/>
    <p:sldId id="395" r:id="rId25"/>
    <p:sldId id="326" r:id="rId26"/>
    <p:sldId id="476" r:id="rId27"/>
    <p:sldId id="327" r:id="rId28"/>
    <p:sldId id="477" r:id="rId29"/>
    <p:sldId id="325" r:id="rId30"/>
    <p:sldId id="478" r:id="rId31"/>
    <p:sldId id="396" r:id="rId32"/>
    <p:sldId id="397" r:id="rId33"/>
    <p:sldId id="399" r:id="rId34"/>
    <p:sldId id="492" r:id="rId35"/>
    <p:sldId id="486" r:id="rId36"/>
    <p:sldId id="501" r:id="rId37"/>
    <p:sldId id="398" r:id="rId38"/>
    <p:sldId id="493" r:id="rId39"/>
    <p:sldId id="458" r:id="rId40"/>
    <p:sldId id="490" r:id="rId41"/>
    <p:sldId id="487" r:id="rId42"/>
    <p:sldId id="488" r:id="rId43"/>
    <p:sldId id="460" r:id="rId44"/>
    <p:sldId id="496" r:id="rId45"/>
    <p:sldId id="401" r:id="rId46"/>
    <p:sldId id="491" r:id="rId47"/>
    <p:sldId id="479" r:id="rId48"/>
    <p:sldId id="480" r:id="rId49"/>
    <p:sldId id="402" r:id="rId50"/>
    <p:sldId id="461" r:id="rId51"/>
    <p:sldId id="481" r:id="rId52"/>
    <p:sldId id="463" r:id="rId53"/>
    <p:sldId id="482" r:id="rId54"/>
    <p:sldId id="483" r:id="rId55"/>
    <p:sldId id="423" r:id="rId56"/>
    <p:sldId id="494" r:id="rId57"/>
    <p:sldId id="424" r:id="rId58"/>
    <p:sldId id="497" r:id="rId59"/>
    <p:sldId id="403" r:id="rId60"/>
    <p:sldId id="464" r:id="rId61"/>
    <p:sldId id="465" r:id="rId62"/>
    <p:sldId id="466" r:id="rId63"/>
    <p:sldId id="467" r:id="rId64"/>
    <p:sldId id="426" r:id="rId65"/>
    <p:sldId id="425" r:id="rId66"/>
    <p:sldId id="499" r:id="rId67"/>
    <p:sldId id="406" r:id="rId68"/>
    <p:sldId id="427" r:id="rId69"/>
    <p:sldId id="484" r:id="rId70"/>
    <p:sldId id="498" r:id="rId71"/>
    <p:sldId id="500" r:id="rId72"/>
    <p:sldId id="468" r:id="rId73"/>
    <p:sldId id="485" r:id="rId74"/>
    <p:sldId id="408" r:id="rId75"/>
    <p:sldId id="409" r:id="rId76"/>
    <p:sldId id="428" r:id="rId77"/>
    <p:sldId id="429" r:id="rId78"/>
    <p:sldId id="433" r:id="rId79"/>
    <p:sldId id="430" r:id="rId80"/>
    <p:sldId id="431" r:id="rId81"/>
    <p:sldId id="432" r:id="rId82"/>
    <p:sldId id="410" r:id="rId83"/>
    <p:sldId id="411" r:id="rId84"/>
    <p:sldId id="412" r:id="rId85"/>
    <p:sldId id="414" r:id="rId86"/>
    <p:sldId id="413" r:id="rId87"/>
    <p:sldId id="469" r:id="rId88"/>
    <p:sldId id="470" r:id="rId89"/>
    <p:sldId id="471" r:id="rId90"/>
    <p:sldId id="472" r:id="rId91"/>
    <p:sldId id="473" r:id="rId92"/>
    <p:sldId id="474" r:id="rId93"/>
    <p:sldId id="475" r:id="rId94"/>
    <p:sldId id="442" r:id="rId95"/>
    <p:sldId id="455" r:id="rId96"/>
    <p:sldId id="456" r:id="rId97"/>
    <p:sldId id="415" r:id="rId98"/>
  </p:sldIdLst>
  <p:sldSz cx="9144000" cy="6858000" type="screen4x3"/>
  <p:notesSz cx="7099300" cy="10234613"/>
  <p:defaultTextStyle>
    <a:defPPr>
      <a:defRPr lang="en-US"/>
    </a:defPPr>
    <a:lvl1pPr algn="l" rtl="0" fontAlgn="base">
      <a:spcBef>
        <a:spcPct val="0"/>
      </a:spcBef>
      <a:spcAft>
        <a:spcPct val="0"/>
      </a:spcAft>
      <a:defRPr kumimoji="1" sz="2200" b="1" kern="1200">
        <a:solidFill>
          <a:schemeClr val="tx2"/>
        </a:solidFill>
        <a:latin typeface="宋体" pitchFamily="2" charset="-122"/>
        <a:ea typeface="宋体" pitchFamily="2" charset="-122"/>
        <a:cs typeface="+mn-cs"/>
      </a:defRPr>
    </a:lvl1pPr>
    <a:lvl2pPr marL="457200" algn="l" rtl="0" fontAlgn="base">
      <a:spcBef>
        <a:spcPct val="0"/>
      </a:spcBef>
      <a:spcAft>
        <a:spcPct val="0"/>
      </a:spcAft>
      <a:defRPr kumimoji="1" sz="2200" b="1" kern="1200">
        <a:solidFill>
          <a:schemeClr val="tx2"/>
        </a:solidFill>
        <a:latin typeface="宋体" pitchFamily="2" charset="-122"/>
        <a:ea typeface="宋体" pitchFamily="2" charset="-122"/>
        <a:cs typeface="+mn-cs"/>
      </a:defRPr>
    </a:lvl2pPr>
    <a:lvl3pPr marL="914400" algn="l" rtl="0" fontAlgn="base">
      <a:spcBef>
        <a:spcPct val="0"/>
      </a:spcBef>
      <a:spcAft>
        <a:spcPct val="0"/>
      </a:spcAft>
      <a:defRPr kumimoji="1" sz="2200" b="1" kern="1200">
        <a:solidFill>
          <a:schemeClr val="tx2"/>
        </a:solidFill>
        <a:latin typeface="宋体" pitchFamily="2" charset="-122"/>
        <a:ea typeface="宋体" pitchFamily="2" charset="-122"/>
        <a:cs typeface="+mn-cs"/>
      </a:defRPr>
    </a:lvl3pPr>
    <a:lvl4pPr marL="1371600" algn="l" rtl="0" fontAlgn="base">
      <a:spcBef>
        <a:spcPct val="0"/>
      </a:spcBef>
      <a:spcAft>
        <a:spcPct val="0"/>
      </a:spcAft>
      <a:defRPr kumimoji="1" sz="2200" b="1" kern="1200">
        <a:solidFill>
          <a:schemeClr val="tx2"/>
        </a:solidFill>
        <a:latin typeface="宋体" pitchFamily="2" charset="-122"/>
        <a:ea typeface="宋体" pitchFamily="2" charset="-122"/>
        <a:cs typeface="+mn-cs"/>
      </a:defRPr>
    </a:lvl4pPr>
    <a:lvl5pPr marL="1828800" algn="l" rtl="0" fontAlgn="base">
      <a:spcBef>
        <a:spcPct val="0"/>
      </a:spcBef>
      <a:spcAft>
        <a:spcPct val="0"/>
      </a:spcAft>
      <a:defRPr kumimoji="1" sz="2200" b="1" kern="1200">
        <a:solidFill>
          <a:schemeClr val="tx2"/>
        </a:solidFill>
        <a:latin typeface="宋体" pitchFamily="2" charset="-122"/>
        <a:ea typeface="宋体" pitchFamily="2" charset="-122"/>
        <a:cs typeface="+mn-cs"/>
      </a:defRPr>
    </a:lvl5pPr>
    <a:lvl6pPr marL="2286000" algn="l" defTabSz="914400" rtl="0" eaLnBrk="1" latinLnBrk="0" hangingPunct="1">
      <a:defRPr kumimoji="1" sz="2200" b="1" kern="1200">
        <a:solidFill>
          <a:schemeClr val="tx2"/>
        </a:solidFill>
        <a:latin typeface="宋体" pitchFamily="2" charset="-122"/>
        <a:ea typeface="宋体" pitchFamily="2" charset="-122"/>
        <a:cs typeface="+mn-cs"/>
      </a:defRPr>
    </a:lvl6pPr>
    <a:lvl7pPr marL="2743200" algn="l" defTabSz="914400" rtl="0" eaLnBrk="1" latinLnBrk="0" hangingPunct="1">
      <a:defRPr kumimoji="1" sz="2200" b="1" kern="1200">
        <a:solidFill>
          <a:schemeClr val="tx2"/>
        </a:solidFill>
        <a:latin typeface="宋体" pitchFamily="2" charset="-122"/>
        <a:ea typeface="宋体" pitchFamily="2" charset="-122"/>
        <a:cs typeface="+mn-cs"/>
      </a:defRPr>
    </a:lvl7pPr>
    <a:lvl8pPr marL="3200400" algn="l" defTabSz="914400" rtl="0" eaLnBrk="1" latinLnBrk="0" hangingPunct="1">
      <a:defRPr kumimoji="1" sz="2200" b="1" kern="1200">
        <a:solidFill>
          <a:schemeClr val="tx2"/>
        </a:solidFill>
        <a:latin typeface="宋体" pitchFamily="2" charset="-122"/>
        <a:ea typeface="宋体" pitchFamily="2" charset="-122"/>
        <a:cs typeface="+mn-cs"/>
      </a:defRPr>
    </a:lvl8pPr>
    <a:lvl9pPr marL="3657600" algn="l" defTabSz="914400" rtl="0" eaLnBrk="1" latinLnBrk="0" hangingPunct="1">
      <a:defRPr kumimoji="1" sz="2200" b="1" kern="1200">
        <a:solidFill>
          <a:schemeClr val="tx2"/>
        </a:solidFill>
        <a:latin typeface="宋体" pitchFamily="2" charset="-122"/>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hlink"/>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80"/>
    <a:srgbClr val="0000FF"/>
    <a:srgbClr val="FF0000"/>
    <a:srgbClr val="CCECFF"/>
    <a:srgbClr val="CFE7FF"/>
    <a:srgbClr val="0033CC"/>
    <a:srgbClr val="FFCCCC"/>
    <a:srgbClr val="990000"/>
    <a:srgbClr val="CC3300"/>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00" autoAdjust="0"/>
    <p:restoredTop sz="95667" autoAdjust="0"/>
  </p:normalViewPr>
  <p:slideViewPr>
    <p:cSldViewPr>
      <p:cViewPr varScale="1">
        <p:scale>
          <a:sx n="64" d="100"/>
          <a:sy n="64" d="100"/>
        </p:scale>
        <p:origin x="-162" y="-9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460" tIns="48230" rIns="96460" bIns="48230" numCol="1" anchor="t" anchorCtr="0" compatLnSpc="1">
            <a:prstTxWarp prst="textNoShape">
              <a:avLst/>
            </a:prstTxWarp>
          </a:bodyPr>
          <a:lstStyle>
            <a:lvl1pPr defTabSz="965200">
              <a:defRPr sz="1300" b="0">
                <a:solidFill>
                  <a:schemeClr val="tx1"/>
                </a:solidFill>
                <a:latin typeface="Arial" charset="0"/>
                <a:ea typeface="宋体" pitchFamily="2" charset="-122"/>
              </a:defRPr>
            </a:lvl1pPr>
          </a:lstStyle>
          <a:p>
            <a:pPr>
              <a:defRPr/>
            </a:pPr>
            <a:endParaRPr lang="zh-CN" altLang="en-US"/>
          </a:p>
        </p:txBody>
      </p:sp>
      <p:sp>
        <p:nvSpPr>
          <p:cNvPr id="13005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p:spPr>
        <p:txBody>
          <a:bodyPr vert="horz" wrap="square" lIns="96460" tIns="48230" rIns="96460" bIns="48230" numCol="1" anchor="t" anchorCtr="0" compatLnSpc="1">
            <a:prstTxWarp prst="textNoShape">
              <a:avLst/>
            </a:prstTxWarp>
          </a:bodyPr>
          <a:lstStyle>
            <a:lvl1pPr algn="r" defTabSz="965200">
              <a:defRPr sz="1300" b="0">
                <a:solidFill>
                  <a:schemeClr val="tx1"/>
                </a:solidFill>
                <a:latin typeface="Arial" charset="0"/>
                <a:ea typeface="宋体" pitchFamily="2" charset="-122"/>
              </a:defRPr>
            </a:lvl1pPr>
          </a:lstStyle>
          <a:p>
            <a:pPr>
              <a:defRPr/>
            </a:pPr>
            <a:endParaRPr lang="en-US" altLang="zh-CN" dirty="0"/>
          </a:p>
        </p:txBody>
      </p:sp>
      <p:sp>
        <p:nvSpPr>
          <p:cNvPr id="13005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p:spPr>
        <p:txBody>
          <a:bodyPr vert="horz" wrap="square" lIns="96460" tIns="48230" rIns="96460" bIns="48230" numCol="1" anchor="b" anchorCtr="0" compatLnSpc="1">
            <a:prstTxWarp prst="textNoShape">
              <a:avLst/>
            </a:prstTxWarp>
          </a:bodyPr>
          <a:lstStyle>
            <a:lvl1pPr defTabSz="965200">
              <a:defRPr sz="1300" b="0">
                <a:solidFill>
                  <a:schemeClr val="tx1"/>
                </a:solidFill>
                <a:latin typeface="Arial" charset="0"/>
                <a:ea typeface="宋体" pitchFamily="2" charset="-122"/>
              </a:defRPr>
            </a:lvl1pPr>
          </a:lstStyle>
          <a:p>
            <a:pPr>
              <a:defRPr/>
            </a:pPr>
            <a:endParaRPr lang="en-US" altLang="zh-CN" dirty="0"/>
          </a:p>
        </p:txBody>
      </p:sp>
      <p:sp>
        <p:nvSpPr>
          <p:cNvPr id="13005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p:spPr>
        <p:txBody>
          <a:bodyPr vert="horz" wrap="square" lIns="96460" tIns="48230" rIns="96460" bIns="48230" numCol="1" anchor="b" anchorCtr="0" compatLnSpc="1">
            <a:prstTxWarp prst="textNoShape">
              <a:avLst/>
            </a:prstTxWarp>
          </a:bodyPr>
          <a:lstStyle>
            <a:lvl1pPr algn="r" defTabSz="965200">
              <a:defRPr sz="1300" b="0">
                <a:solidFill>
                  <a:schemeClr val="tx1"/>
                </a:solidFill>
                <a:latin typeface="Arial" charset="0"/>
                <a:ea typeface="宋体" pitchFamily="2" charset="-122"/>
              </a:defRPr>
            </a:lvl1pPr>
          </a:lstStyle>
          <a:p>
            <a:pPr>
              <a:defRPr/>
            </a:pPr>
            <a:fld id="{5925FA90-28DA-462B-B71B-710B36DCA51E}" type="slidenum">
              <a:rPr lang="zh-CN" altLang="en-US"/>
              <a:pPr>
                <a:defRPr/>
              </a:pPr>
              <a:t>‹#›</a:t>
            </a:fld>
            <a:endParaRPr lang="en-US" altLang="zh-CN" dirty="0"/>
          </a:p>
        </p:txBody>
      </p:sp>
    </p:spTree>
    <p:extLst>
      <p:ext uri="{BB962C8B-B14F-4D97-AF65-F5344CB8AC3E}">
        <p14:creationId xmlns:p14="http://schemas.microsoft.com/office/powerpoint/2010/main" val="2912675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460" tIns="48230" rIns="96460" bIns="48230" numCol="1" anchor="t" anchorCtr="0" compatLnSpc="1">
            <a:prstTxWarp prst="textNoShape">
              <a:avLst/>
            </a:prstTxWarp>
          </a:bodyPr>
          <a:lstStyle>
            <a:lvl1pPr defTabSz="965200">
              <a:defRPr sz="1300" b="0">
                <a:solidFill>
                  <a:schemeClr val="tx1"/>
                </a:solidFill>
                <a:latin typeface="Tahoma" pitchFamily="34" charset="0"/>
                <a:ea typeface="宋体" pitchFamily="2" charset="-122"/>
              </a:defRPr>
            </a:lvl1pPr>
          </a:lstStyle>
          <a:p>
            <a:pPr>
              <a:defRPr/>
            </a:pPr>
            <a:endParaRPr lang="zh-CN" altLang="en-US"/>
          </a:p>
        </p:txBody>
      </p:sp>
      <p:sp>
        <p:nvSpPr>
          <p:cNvPr id="98307" name="Rectangle 3"/>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6460" tIns="48230" rIns="96460" bIns="48230" numCol="1" anchor="t" anchorCtr="0" compatLnSpc="1">
            <a:prstTxWarp prst="textNoShape">
              <a:avLst/>
            </a:prstTxWarp>
          </a:bodyPr>
          <a:lstStyle>
            <a:lvl1pPr algn="r" defTabSz="965200">
              <a:defRPr sz="1300" b="0">
                <a:solidFill>
                  <a:schemeClr val="tx1"/>
                </a:solidFill>
                <a:latin typeface="Tahoma" pitchFamily="34" charset="0"/>
                <a:ea typeface="宋体" pitchFamily="2" charset="-122"/>
              </a:defRPr>
            </a:lvl1pPr>
          </a:lstStyle>
          <a:p>
            <a:pPr>
              <a:defRPr/>
            </a:pPr>
            <a:endParaRPr lang="en-US" altLang="zh-CN" dirty="0"/>
          </a:p>
        </p:txBody>
      </p:sp>
      <p:sp>
        <p:nvSpPr>
          <p:cNvPr id="88068"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9" name="Rectangle 5"/>
          <p:cNvSpPr>
            <a:spLocks noGrp="1" noChangeArrowheads="1"/>
          </p:cNvSpPr>
          <p:nvPr>
            <p:ph type="body" sz="quarter" idx="3"/>
          </p:nvPr>
        </p:nvSpPr>
        <p:spPr bwMode="auto">
          <a:xfrm>
            <a:off x="946150" y="4860925"/>
            <a:ext cx="5207000" cy="4606925"/>
          </a:xfrm>
          <a:prstGeom prst="rect">
            <a:avLst/>
          </a:prstGeom>
          <a:noFill/>
          <a:ln w="9525">
            <a:noFill/>
            <a:miter lim="800000"/>
            <a:headEnd/>
            <a:tailEnd/>
          </a:ln>
        </p:spPr>
        <p:txBody>
          <a:bodyPr vert="horz" wrap="square" lIns="96460" tIns="48230" rIns="96460" bIns="4823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98310"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6460" tIns="48230" rIns="96460" bIns="48230" numCol="1" anchor="b" anchorCtr="0" compatLnSpc="1">
            <a:prstTxWarp prst="textNoShape">
              <a:avLst/>
            </a:prstTxWarp>
          </a:bodyPr>
          <a:lstStyle>
            <a:lvl1pPr defTabSz="965200">
              <a:defRPr sz="1300" b="0">
                <a:solidFill>
                  <a:schemeClr val="tx1"/>
                </a:solidFill>
                <a:latin typeface="Tahoma" pitchFamily="34" charset="0"/>
                <a:ea typeface="宋体" pitchFamily="2" charset="-122"/>
              </a:defRPr>
            </a:lvl1pPr>
          </a:lstStyle>
          <a:p>
            <a:pPr>
              <a:defRPr/>
            </a:pPr>
            <a:endParaRPr lang="en-US" altLang="zh-CN" dirty="0"/>
          </a:p>
        </p:txBody>
      </p:sp>
      <p:sp>
        <p:nvSpPr>
          <p:cNvPr id="98311"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6460" tIns="48230" rIns="96460" bIns="48230" numCol="1" anchor="b" anchorCtr="0" compatLnSpc="1">
            <a:prstTxWarp prst="textNoShape">
              <a:avLst/>
            </a:prstTxWarp>
          </a:bodyPr>
          <a:lstStyle>
            <a:lvl1pPr algn="r" defTabSz="965200">
              <a:defRPr sz="1300" b="0">
                <a:solidFill>
                  <a:schemeClr val="tx1"/>
                </a:solidFill>
                <a:latin typeface="Tahoma" pitchFamily="34" charset="0"/>
                <a:ea typeface="宋体" pitchFamily="2" charset="-122"/>
              </a:defRPr>
            </a:lvl1pPr>
          </a:lstStyle>
          <a:p>
            <a:pPr>
              <a:defRPr/>
            </a:pPr>
            <a:fld id="{AFF701A4-5924-4B4E-8DB3-7ABCCD6861E2}" type="slidenum">
              <a:rPr lang="zh-CN" altLang="en-US"/>
              <a:pPr>
                <a:defRPr/>
              </a:pPr>
              <a:t>‹#›</a:t>
            </a:fld>
            <a:endParaRPr lang="en-US" altLang="zh-CN" dirty="0"/>
          </a:p>
        </p:txBody>
      </p:sp>
    </p:spTree>
    <p:extLst>
      <p:ext uri="{BB962C8B-B14F-4D97-AF65-F5344CB8AC3E}">
        <p14:creationId xmlns:p14="http://schemas.microsoft.com/office/powerpoint/2010/main" val="22925489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7"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8"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2560597658"/>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Text Box 39"/>
          <p:cNvSpPr txBox="1">
            <a:spLocks noChangeArrowheads="1"/>
          </p:cNvSpPr>
          <p:nvPr userDrawn="1"/>
        </p:nvSpPr>
        <p:spPr bwMode="auto">
          <a:xfrm>
            <a:off x="0" y="0"/>
            <a:ext cx="9144000" cy="366713"/>
          </a:xfrm>
          <a:prstGeom prst="rect">
            <a:avLst/>
          </a:prstGeom>
          <a:gradFill rotWithShape="0">
            <a:gsLst>
              <a:gs pos="0">
                <a:srgbClr val="F8F0F7"/>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spcBef>
                <a:spcPct val="50000"/>
              </a:spcBef>
              <a:defRPr/>
            </a:pPr>
            <a:r>
              <a:rPr kumimoji="0" lang="zh-CN" altLang="en-US" sz="1800" i="1" dirty="0" smtClean="0">
                <a:solidFill>
                  <a:srgbClr val="990000"/>
                </a:solidFill>
                <a:latin typeface="仿宋_GB2312" pitchFamily="49" charset="-122"/>
                <a:ea typeface="仿宋_GB2312" pitchFamily="49" charset="-122"/>
              </a:rPr>
              <a:t>                                                        </a:t>
            </a:r>
            <a:r>
              <a:rPr kumimoji="0" lang="zh-CN" altLang="en-US" sz="1800" i="1" dirty="0" smtClean="0">
                <a:solidFill>
                  <a:srgbClr val="990000"/>
                </a:solidFill>
                <a:latin typeface="黑体" pitchFamily="2" charset="-122"/>
                <a:ea typeface="黑体" pitchFamily="2" charset="-122"/>
              </a:rPr>
              <a:t>第</a:t>
            </a:r>
            <a:r>
              <a:rPr kumimoji="0" lang="en-US" altLang="zh-CN" sz="1800" i="1" dirty="0" smtClean="0">
                <a:solidFill>
                  <a:srgbClr val="990000"/>
                </a:solidFill>
                <a:latin typeface="黑体" pitchFamily="2" charset="-122"/>
                <a:ea typeface="黑体" pitchFamily="2" charset="-122"/>
              </a:rPr>
              <a:t>7</a:t>
            </a:r>
            <a:r>
              <a:rPr kumimoji="0" lang="zh-CN" altLang="en-US" sz="1800" i="1" dirty="0" smtClean="0">
                <a:solidFill>
                  <a:srgbClr val="990000"/>
                </a:solidFill>
                <a:latin typeface="黑体" pitchFamily="2" charset="-122"/>
                <a:ea typeface="黑体" pitchFamily="2" charset="-122"/>
              </a:rPr>
              <a:t>章  输入输出系统</a:t>
            </a:r>
          </a:p>
        </p:txBody>
      </p:sp>
      <p:sp>
        <p:nvSpPr>
          <p:cNvPr id="3" name="灯片编号占位符 3"/>
          <p:cNvSpPr txBox="1">
            <a:spLocks noGrp="1"/>
          </p:cNvSpPr>
          <p:nvPr userDrawn="1"/>
        </p:nvSpPr>
        <p:spPr bwMode="auto">
          <a:xfrm>
            <a:off x="7920038" y="65135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nchor="b"/>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r" eaLnBrk="1" hangingPunct="1">
              <a:defRPr/>
            </a:pPr>
            <a:fld id="{50D06E74-4303-48AA-947B-2E125C332328}" type="slidenum">
              <a:rPr kumimoji="0" lang="zh-CN" altLang="en-US" sz="1400" smtClean="0">
                <a:solidFill>
                  <a:srgbClr val="000099"/>
                </a:solidFill>
                <a:latin typeface="Tahoma" pitchFamily="34" charset="0"/>
              </a:rPr>
              <a:pPr algn="r" eaLnBrk="1" hangingPunct="1">
                <a:defRPr/>
              </a:pPr>
              <a:t>‹#›</a:t>
            </a:fld>
            <a:endParaRPr kumimoji="0" lang="en-US" altLang="zh-CN" sz="1400" dirty="0" smtClean="0">
              <a:solidFill>
                <a:srgbClr val="000099"/>
              </a:solidFill>
              <a:latin typeface="Tahoma" pitchFamily="34" charset="0"/>
            </a:endParaRPr>
          </a:p>
        </p:txBody>
      </p:sp>
      <p:sp>
        <p:nvSpPr>
          <p:cNvPr id="4"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r>
              <a:rPr kumimoji="0" lang="zh-CN" altLang="en-US" sz="1600" i="1">
                <a:solidFill>
                  <a:srgbClr val="5F5F5F"/>
                </a:solidFill>
                <a:latin typeface="Arial" charset="0"/>
              </a:rPr>
              <a:t>             </a:t>
            </a:r>
            <a:r>
              <a:rPr kumimoji="0" lang="zh-CN" altLang="en-US" sz="1600" b="0" i="1">
                <a:solidFill>
                  <a:srgbClr val="333333"/>
                </a:solidFill>
                <a:latin typeface="Arial" charset="0"/>
                <a:ea typeface="黑体" pitchFamily="2" charset="-122"/>
              </a:rPr>
              <a:t>西南交通大学信息科学与技术学院</a:t>
            </a:r>
            <a:r>
              <a:rPr kumimoji="0" lang="zh-CN" altLang="en-US" sz="1600" b="0" i="1">
                <a:solidFill>
                  <a:srgbClr val="333333"/>
                </a:solidFill>
                <a:latin typeface="Arial" charset="0"/>
              </a:rPr>
              <a:t> </a:t>
            </a:r>
            <a:r>
              <a:rPr kumimoji="0" lang="zh-CN" altLang="en-US" sz="1600" b="0" i="1">
                <a:solidFill>
                  <a:srgbClr val="333333"/>
                </a:solidFill>
                <a:latin typeface="Arial" charset="0"/>
                <a:ea typeface="黑体" pitchFamily="2" charset="-122"/>
              </a:rPr>
              <a:t>“</a:t>
            </a:r>
            <a:r>
              <a:rPr kumimoji="0" lang="zh-CN" altLang="en-US" sz="1600" i="1">
                <a:solidFill>
                  <a:srgbClr val="333333"/>
                </a:solidFill>
                <a:latin typeface="Times New Roman" pitchFamily="18" charset="0"/>
                <a:ea typeface="黑体" pitchFamily="2" charset="-122"/>
              </a:rPr>
              <a:t>计算机组成</a:t>
            </a:r>
            <a:r>
              <a:rPr kumimoji="0" lang="zh-CN" altLang="en-US" sz="1600" i="1">
                <a:solidFill>
                  <a:srgbClr val="333333"/>
                </a:solidFill>
                <a:latin typeface="黑体" pitchFamily="2" charset="-122"/>
                <a:ea typeface="黑体" pitchFamily="2" charset="-122"/>
              </a:rPr>
              <a:t>原理</a:t>
            </a:r>
            <a:r>
              <a:rPr kumimoji="0" lang="en-US" altLang="zh-CN" sz="1600" i="1" dirty="0">
                <a:solidFill>
                  <a:srgbClr val="333333"/>
                </a:solidFill>
                <a:latin typeface="黑体" pitchFamily="2" charset="-122"/>
                <a:ea typeface="黑体" pitchFamily="2" charset="-122"/>
              </a:rPr>
              <a:t>”</a:t>
            </a:r>
            <a:r>
              <a:rPr kumimoji="0" lang="zh-CN" altLang="en-US" sz="1600" b="0" i="1">
                <a:solidFill>
                  <a:srgbClr val="333333"/>
                </a:solidFill>
                <a:latin typeface="黑体" pitchFamily="2" charset="-122"/>
                <a:ea typeface="黑体" pitchFamily="2" charset="-122"/>
              </a:rPr>
              <a:t>教案</a:t>
            </a:r>
          </a:p>
        </p:txBody>
      </p:sp>
      <p:pic>
        <p:nvPicPr>
          <p:cNvPr id="5" name="Picture 34" descr="gm_clip_image00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1000" y="6516688"/>
            <a:ext cx="3127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灯片编号占位符 3"/>
          <p:cNvSpPr txBox="1">
            <a:spLocks noGrp="1"/>
          </p:cNvSpPr>
          <p:nvPr userDrawn="1"/>
        </p:nvSpPr>
        <p:spPr bwMode="auto">
          <a:xfrm>
            <a:off x="7920038" y="6513513"/>
            <a:ext cx="9906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nchor="b"/>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r" eaLnBrk="1" hangingPunct="1">
              <a:defRPr/>
            </a:pPr>
            <a:fld id="{2D4FB0CF-4AE2-44ED-9F00-853814734F2F}" type="slidenum">
              <a:rPr kumimoji="0" lang="zh-CN" altLang="en-US" sz="1800" smtClean="0">
                <a:solidFill>
                  <a:srgbClr val="000099"/>
                </a:solidFill>
                <a:latin typeface="黑体" pitchFamily="2" charset="-122"/>
                <a:ea typeface="黑体" pitchFamily="2" charset="-122"/>
              </a:rPr>
              <a:pPr algn="r" eaLnBrk="1" hangingPunct="1">
                <a:defRPr/>
              </a:pPr>
              <a:t>‹#›</a:t>
            </a:fld>
            <a:endParaRPr kumimoji="0" lang="en-US" altLang="zh-CN" sz="1800" dirty="0" smtClean="0">
              <a:solidFill>
                <a:srgbClr val="000099"/>
              </a:solidFill>
              <a:latin typeface="黑体" pitchFamily="2" charset="-122"/>
              <a:ea typeface="黑体" pitchFamily="2" charset="-122"/>
            </a:endParaRPr>
          </a:p>
        </p:txBody>
      </p:sp>
      <p:sp>
        <p:nvSpPr>
          <p:cNvPr id="7"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8"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9"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3016116604"/>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2511207"/>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Horz">
          <a:fgClr>
            <a:schemeClr val="accent3">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3" r:id="rId1"/>
    <p:sldLayoutId id="2147483992" r:id="rId2"/>
    <p:sldLayoutId id="2147483995" r:id="rId3"/>
  </p:sldLayoutIdLst>
  <p:transition>
    <p:wipe dir="d"/>
  </p:transition>
  <p:timing>
    <p:tnLst>
      <p:par>
        <p:cTn id="1" dur="indefinite" restart="never" nodeType="tmRoot"/>
      </p:par>
    </p:tnLst>
  </p:timing>
  <p:hf hdr="0" ftr="0" dt="0"/>
  <p:txStyles>
    <p:titleStyle>
      <a:lvl1pPr algn="ctr" rtl="0" eaLnBrk="0" fontAlgn="base" hangingPunct="0">
        <a:spcBef>
          <a:spcPct val="0"/>
        </a:spcBef>
        <a:spcAft>
          <a:spcPct val="0"/>
        </a:spcAft>
        <a:defRPr kumimoji="1" sz="4000" b="1">
          <a:solidFill>
            <a:srgbClr val="990099"/>
          </a:solidFill>
          <a:latin typeface="+mj-lt"/>
          <a:ea typeface="+mj-ea"/>
          <a:cs typeface="+mj-cs"/>
        </a:defRPr>
      </a:lvl1pPr>
      <a:lvl2pPr algn="ctr" rtl="0" eaLnBrk="0" fontAlgn="base" hangingPunct="0">
        <a:spcBef>
          <a:spcPct val="0"/>
        </a:spcBef>
        <a:spcAft>
          <a:spcPct val="0"/>
        </a:spcAft>
        <a:defRPr kumimoji="1" sz="4000" b="1">
          <a:solidFill>
            <a:srgbClr val="990099"/>
          </a:solidFill>
          <a:latin typeface="Tahoma" pitchFamily="34" charset="0"/>
          <a:ea typeface="隶书" pitchFamily="49" charset="-122"/>
        </a:defRPr>
      </a:lvl2pPr>
      <a:lvl3pPr algn="ctr" rtl="0" eaLnBrk="0" fontAlgn="base" hangingPunct="0">
        <a:spcBef>
          <a:spcPct val="0"/>
        </a:spcBef>
        <a:spcAft>
          <a:spcPct val="0"/>
        </a:spcAft>
        <a:defRPr kumimoji="1" sz="4000" b="1">
          <a:solidFill>
            <a:srgbClr val="990099"/>
          </a:solidFill>
          <a:latin typeface="Tahoma" pitchFamily="34" charset="0"/>
          <a:ea typeface="隶书" pitchFamily="49" charset="-122"/>
        </a:defRPr>
      </a:lvl3pPr>
      <a:lvl4pPr algn="ctr" rtl="0" eaLnBrk="0" fontAlgn="base" hangingPunct="0">
        <a:spcBef>
          <a:spcPct val="0"/>
        </a:spcBef>
        <a:spcAft>
          <a:spcPct val="0"/>
        </a:spcAft>
        <a:defRPr kumimoji="1" sz="4000" b="1">
          <a:solidFill>
            <a:srgbClr val="990099"/>
          </a:solidFill>
          <a:latin typeface="Tahoma" pitchFamily="34" charset="0"/>
          <a:ea typeface="隶书" pitchFamily="49" charset="-122"/>
        </a:defRPr>
      </a:lvl4pPr>
      <a:lvl5pPr algn="ctr" rtl="0" eaLnBrk="0" fontAlgn="base" hangingPunct="0">
        <a:spcBef>
          <a:spcPct val="0"/>
        </a:spcBef>
        <a:spcAft>
          <a:spcPct val="0"/>
        </a:spcAft>
        <a:defRPr kumimoji="1" sz="4000" b="1">
          <a:solidFill>
            <a:srgbClr val="990099"/>
          </a:solidFill>
          <a:latin typeface="Tahoma" pitchFamily="34" charset="0"/>
          <a:ea typeface="隶书" pitchFamily="49" charset="-122"/>
        </a:defRPr>
      </a:lvl5pPr>
      <a:lvl6pPr marL="457200" algn="ctr" rtl="0" fontAlgn="base">
        <a:spcBef>
          <a:spcPct val="0"/>
        </a:spcBef>
        <a:spcAft>
          <a:spcPct val="0"/>
        </a:spcAft>
        <a:defRPr kumimoji="1" sz="4000" b="1">
          <a:solidFill>
            <a:srgbClr val="990099"/>
          </a:solidFill>
          <a:latin typeface="Tahoma" pitchFamily="34" charset="0"/>
          <a:ea typeface="隶书" pitchFamily="49" charset="-122"/>
        </a:defRPr>
      </a:lvl6pPr>
      <a:lvl7pPr marL="914400" algn="ctr" rtl="0" fontAlgn="base">
        <a:spcBef>
          <a:spcPct val="0"/>
        </a:spcBef>
        <a:spcAft>
          <a:spcPct val="0"/>
        </a:spcAft>
        <a:defRPr kumimoji="1" sz="4000" b="1">
          <a:solidFill>
            <a:srgbClr val="990099"/>
          </a:solidFill>
          <a:latin typeface="Tahoma" pitchFamily="34" charset="0"/>
          <a:ea typeface="隶书" pitchFamily="49" charset="-122"/>
        </a:defRPr>
      </a:lvl7pPr>
      <a:lvl8pPr marL="1371600" algn="ctr" rtl="0" fontAlgn="base">
        <a:spcBef>
          <a:spcPct val="0"/>
        </a:spcBef>
        <a:spcAft>
          <a:spcPct val="0"/>
        </a:spcAft>
        <a:defRPr kumimoji="1" sz="4000" b="1">
          <a:solidFill>
            <a:srgbClr val="990099"/>
          </a:solidFill>
          <a:latin typeface="Tahoma" pitchFamily="34" charset="0"/>
          <a:ea typeface="隶书" pitchFamily="49" charset="-122"/>
        </a:defRPr>
      </a:lvl8pPr>
      <a:lvl9pPr marL="1828800" algn="ctr" rtl="0" fontAlgn="base">
        <a:spcBef>
          <a:spcPct val="0"/>
        </a:spcBef>
        <a:spcAft>
          <a:spcPct val="0"/>
        </a:spcAft>
        <a:defRPr kumimoji="1" sz="4000" b="1">
          <a:solidFill>
            <a:srgbClr val="990099"/>
          </a:solidFill>
          <a:latin typeface="Tahoma" pitchFamily="34" charset="0"/>
          <a:ea typeface="隶书" pitchFamily="49" charset="-122"/>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Microsoft_Word_97_-_2003___1.doc"/></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8.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9.emf"/></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5.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8.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9.w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0.w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9" name="Rectangle 3"/>
          <p:cNvSpPr>
            <a:spLocks noChangeArrowheads="1"/>
          </p:cNvSpPr>
          <p:nvPr/>
        </p:nvSpPr>
        <p:spPr bwMode="auto">
          <a:xfrm>
            <a:off x="2438400" y="911225"/>
            <a:ext cx="4203700" cy="641350"/>
          </a:xfrm>
          <a:prstGeom prst="rect">
            <a:avLst/>
          </a:prstGeom>
          <a:noFill/>
          <a:ln w="9525">
            <a:noFill/>
            <a:miter lim="800000"/>
            <a:headEnd/>
            <a:tailEnd/>
          </a:ln>
          <a:effectLst/>
        </p:spPr>
        <p:txBody>
          <a:bodyPr>
            <a:spAutoFit/>
          </a:bodyPr>
          <a:lstStyle/>
          <a:p>
            <a:pPr algn="dist">
              <a:defRPr/>
            </a:pPr>
            <a:r>
              <a:rPr lang="zh-CN" altLang="en-US" sz="3600" dirty="0">
                <a:solidFill>
                  <a:srgbClr val="990000"/>
                </a:solidFill>
                <a:effectLst>
                  <a:outerShdw blurRad="38100" dist="38100" dir="2700000" algn="tl">
                    <a:srgbClr val="C0C0C0"/>
                  </a:outerShdw>
                </a:effectLst>
                <a:latin typeface="Arial" charset="0"/>
                <a:ea typeface="黑体" pitchFamily="2" charset="-122"/>
              </a:rPr>
              <a:t>计算机组成原理</a:t>
            </a:r>
            <a:r>
              <a:rPr lang="zh-CN" altLang="en-US" sz="1100" dirty="0">
                <a:latin typeface="Arial" charset="0"/>
              </a:rPr>
              <a:t> </a:t>
            </a:r>
            <a:endParaRPr lang="zh-CN" altLang="en-US" sz="2400" b="0" dirty="0">
              <a:solidFill>
                <a:schemeClr val="tx1"/>
              </a:solidFill>
              <a:latin typeface="Arial" charset="0"/>
            </a:endParaRPr>
          </a:p>
        </p:txBody>
      </p:sp>
      <p:sp>
        <p:nvSpPr>
          <p:cNvPr id="3077" name="Rectangle 7"/>
          <p:cNvSpPr>
            <a:spLocks noChangeArrowheads="1"/>
          </p:cNvSpPr>
          <p:nvPr/>
        </p:nvSpPr>
        <p:spPr bwMode="auto">
          <a:xfrm>
            <a:off x="2943225" y="4603750"/>
            <a:ext cx="33988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ctr" defTabSz="762000" eaLnBrk="0" hangingPunct="0">
              <a:lnSpc>
                <a:spcPct val="125000"/>
              </a:lnSpc>
              <a:spcBef>
                <a:spcPct val="20000"/>
              </a:spcBef>
            </a:pPr>
            <a:r>
              <a:rPr lang="zh-CN" altLang="en-US" sz="2400" dirty="0" smtClean="0">
                <a:solidFill>
                  <a:srgbClr val="000080"/>
                </a:solidFill>
                <a:latin typeface="黑体" pitchFamily="2" charset="-122"/>
                <a:ea typeface="黑体" pitchFamily="2" charset="-122"/>
              </a:rPr>
              <a:t>20</a:t>
            </a:r>
            <a:r>
              <a:rPr lang="en-US" altLang="zh-CN" sz="2400" dirty="0" smtClean="0">
                <a:solidFill>
                  <a:srgbClr val="000080"/>
                </a:solidFill>
                <a:latin typeface="黑体" pitchFamily="2" charset="-122"/>
                <a:ea typeface="黑体" pitchFamily="2" charset="-122"/>
              </a:rPr>
              <a:t>23</a:t>
            </a:r>
            <a:r>
              <a:rPr lang="zh-CN" altLang="en-US" sz="2400" dirty="0" smtClean="0">
                <a:solidFill>
                  <a:srgbClr val="000080"/>
                </a:solidFill>
                <a:latin typeface="黑体" pitchFamily="2" charset="-122"/>
                <a:ea typeface="黑体" pitchFamily="2" charset="-122"/>
              </a:rPr>
              <a:t>年</a:t>
            </a:r>
            <a:r>
              <a:rPr lang="en-US" altLang="zh-CN" sz="2400" dirty="0" smtClean="0">
                <a:solidFill>
                  <a:srgbClr val="000080"/>
                </a:solidFill>
                <a:latin typeface="黑体" pitchFamily="2" charset="-122"/>
                <a:ea typeface="黑体" pitchFamily="2" charset="-122"/>
              </a:rPr>
              <a:t>2</a:t>
            </a:r>
            <a:r>
              <a:rPr lang="zh-CN" altLang="en-US" sz="2400" dirty="0" smtClean="0">
                <a:solidFill>
                  <a:srgbClr val="000080"/>
                </a:solidFill>
                <a:latin typeface="黑体" pitchFamily="2" charset="-122"/>
                <a:ea typeface="黑体" pitchFamily="2" charset="-122"/>
              </a:rPr>
              <a:t>月</a:t>
            </a:r>
            <a:endParaRPr lang="zh-CN" altLang="en-US" sz="2400" dirty="0">
              <a:solidFill>
                <a:srgbClr val="000080"/>
              </a:solidFill>
              <a:latin typeface="黑体" pitchFamily="2" charset="-122"/>
              <a:ea typeface="黑体" pitchFamily="2" charset="-122"/>
            </a:endParaRPr>
          </a:p>
        </p:txBody>
      </p:sp>
      <p:grpSp>
        <p:nvGrpSpPr>
          <p:cNvPr id="6" name="Group 19"/>
          <p:cNvGrpSpPr>
            <a:grpSpLocks/>
          </p:cNvGrpSpPr>
          <p:nvPr/>
        </p:nvGrpSpPr>
        <p:grpSpPr bwMode="auto">
          <a:xfrm>
            <a:off x="457200" y="838200"/>
            <a:ext cx="7781925" cy="1052513"/>
            <a:chOff x="288" y="528"/>
            <a:chExt cx="4902" cy="663"/>
          </a:xfrm>
        </p:grpSpPr>
        <p:sp>
          <p:nvSpPr>
            <p:cNvPr id="7" name="Rectangle 4"/>
            <p:cNvSpPr>
              <a:spLocks noChangeArrowheads="1"/>
            </p:cNvSpPr>
            <p:nvPr userDrawn="1"/>
          </p:nvSpPr>
          <p:spPr bwMode="auto">
            <a:xfrm>
              <a:off x="457" y="596"/>
              <a:ext cx="256" cy="2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8" name="Rectangle 5"/>
            <p:cNvSpPr>
              <a:spLocks noChangeArrowheads="1"/>
            </p:cNvSpPr>
            <p:nvPr userDrawn="1"/>
          </p:nvSpPr>
          <p:spPr bwMode="auto">
            <a:xfrm>
              <a:off x="681" y="596"/>
              <a:ext cx="191" cy="299"/>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9" name="Rectangle 7"/>
            <p:cNvSpPr>
              <a:spLocks noChangeArrowheads="1"/>
            </p:cNvSpPr>
            <p:nvPr userDrawn="1"/>
          </p:nvSpPr>
          <p:spPr bwMode="auto">
            <a:xfrm>
              <a:off x="530" y="862"/>
              <a:ext cx="246" cy="2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10" name="Rectangle 8"/>
            <p:cNvSpPr>
              <a:spLocks noChangeArrowheads="1"/>
            </p:cNvSpPr>
            <p:nvPr userDrawn="1"/>
          </p:nvSpPr>
          <p:spPr bwMode="auto">
            <a:xfrm>
              <a:off x="746" y="862"/>
              <a:ext cx="215" cy="299"/>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11" name="Rectangle 9"/>
            <p:cNvSpPr>
              <a:spLocks noChangeArrowheads="1"/>
            </p:cNvSpPr>
            <p:nvPr userDrawn="1"/>
          </p:nvSpPr>
          <p:spPr bwMode="auto">
            <a:xfrm>
              <a:off x="288" y="816"/>
              <a:ext cx="327"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12" name="Rectangle 10"/>
            <p:cNvSpPr>
              <a:spLocks noChangeArrowheads="1"/>
            </p:cNvSpPr>
            <p:nvPr userDrawn="1"/>
          </p:nvSpPr>
          <p:spPr bwMode="auto">
            <a:xfrm>
              <a:off x="659" y="528"/>
              <a:ext cx="18"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sp>
          <p:nvSpPr>
            <p:cNvPr id="13" name="Rectangle 11"/>
            <p:cNvSpPr>
              <a:spLocks noChangeArrowheads="1"/>
            </p:cNvSpPr>
            <p:nvPr userDrawn="1"/>
          </p:nvSpPr>
          <p:spPr bwMode="auto">
            <a:xfrm flipV="1">
              <a:off x="384" y="1056"/>
              <a:ext cx="4806" cy="23"/>
            </a:xfrm>
            <a:prstGeom prst="rect">
              <a:avLst/>
            </a:prstGeom>
            <a:gradFill rotWithShape="0">
              <a:gsLst>
                <a:gs pos="0">
                  <a:schemeClr val="bg2"/>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p>
          </p:txBody>
        </p:sp>
      </p:grpSp>
      <p:sp>
        <p:nvSpPr>
          <p:cNvPr id="14" name="Rectangle 6"/>
          <p:cNvSpPr>
            <a:spLocks noChangeArrowheads="1"/>
          </p:cNvSpPr>
          <p:nvPr/>
        </p:nvSpPr>
        <p:spPr bwMode="auto">
          <a:xfrm>
            <a:off x="2895600" y="2441575"/>
            <a:ext cx="33988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dist" defTabSz="762000" eaLnBrk="0" hangingPunct="0">
              <a:lnSpc>
                <a:spcPct val="125000"/>
              </a:lnSpc>
              <a:buClrTx/>
              <a:buFontTx/>
              <a:buNone/>
            </a:pPr>
            <a:r>
              <a:rPr lang="zh-CN" altLang="en-US" sz="2400" dirty="0">
                <a:solidFill>
                  <a:srgbClr val="000080"/>
                </a:solidFill>
                <a:latin typeface="黑体" pitchFamily="2" charset="-122"/>
                <a:ea typeface="黑体" pitchFamily="2" charset="-122"/>
              </a:rPr>
              <a:t>西 南 交 通 大 学</a:t>
            </a:r>
          </a:p>
          <a:p>
            <a:pPr algn="dist" defTabSz="762000" eaLnBrk="0" hangingPunct="0">
              <a:lnSpc>
                <a:spcPct val="125000"/>
              </a:lnSpc>
              <a:buClrTx/>
              <a:buFontTx/>
              <a:buNone/>
            </a:pPr>
            <a:r>
              <a:rPr lang="zh-CN" altLang="en-US" sz="2400" dirty="0" smtClean="0">
                <a:solidFill>
                  <a:srgbClr val="000080"/>
                </a:solidFill>
                <a:latin typeface="黑体" pitchFamily="2" charset="-122"/>
                <a:ea typeface="黑体" pitchFamily="2" charset="-122"/>
              </a:rPr>
              <a:t>计算机与人工智能学院</a:t>
            </a: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ChangeArrowheads="1"/>
          </p:cNvSpPr>
          <p:nvPr/>
        </p:nvSpPr>
        <p:spPr bwMode="auto">
          <a:xfrm>
            <a:off x="693738" y="946150"/>
            <a:ext cx="7848600" cy="546100"/>
          </a:xfrm>
          <a:prstGeom prst="rect">
            <a:avLst/>
          </a:prstGeom>
          <a:noFill/>
          <a:ln>
            <a:noFill/>
          </a:ln>
          <a:extLst/>
        </p:spPr>
        <p:txBody>
          <a:bodyPr/>
          <a:lstStyle/>
          <a:p>
            <a:pPr algn="ctr"/>
            <a:r>
              <a:rPr lang="zh-CN" altLang="en-US" sz="3200">
                <a:solidFill>
                  <a:srgbClr val="990000"/>
                </a:solidFill>
                <a:latin typeface="黑体" pitchFamily="2" charset="-122"/>
                <a:ea typeface="黑体" pitchFamily="2" charset="-122"/>
              </a:rPr>
              <a:t>第</a:t>
            </a:r>
            <a:r>
              <a:rPr lang="en-US" altLang="zh-CN" sz="3200" dirty="0">
                <a:solidFill>
                  <a:srgbClr val="990000"/>
                </a:solidFill>
                <a:latin typeface="黑体" pitchFamily="2" charset="-122"/>
                <a:ea typeface="黑体" pitchFamily="2" charset="-122"/>
              </a:rPr>
              <a:t>7</a:t>
            </a:r>
            <a:r>
              <a:rPr lang="zh-CN" altLang="en-US" sz="3200">
                <a:solidFill>
                  <a:srgbClr val="990000"/>
                </a:solidFill>
                <a:latin typeface="黑体" pitchFamily="2" charset="-122"/>
                <a:ea typeface="黑体" pitchFamily="2" charset="-122"/>
              </a:rPr>
              <a:t>章 输入输出系统</a:t>
            </a:r>
            <a:r>
              <a:rPr lang="zh-CN" altLang="en-US" sz="3200">
                <a:latin typeface="黑体" pitchFamily="2" charset="-122"/>
                <a:ea typeface="黑体" pitchFamily="2" charset="-122"/>
              </a:rPr>
              <a:t> </a:t>
            </a:r>
          </a:p>
        </p:txBody>
      </p:sp>
      <p:grpSp>
        <p:nvGrpSpPr>
          <p:cNvPr id="4099" name="Group 13"/>
          <p:cNvGrpSpPr>
            <a:grpSpLocks/>
          </p:cNvGrpSpPr>
          <p:nvPr/>
        </p:nvGrpSpPr>
        <p:grpSpPr bwMode="auto">
          <a:xfrm>
            <a:off x="457200" y="838200"/>
            <a:ext cx="7781925" cy="1052513"/>
            <a:chOff x="288" y="528"/>
            <a:chExt cx="4902" cy="663"/>
          </a:xfrm>
        </p:grpSpPr>
        <p:sp>
          <p:nvSpPr>
            <p:cNvPr id="4105" name="Rectangle 14"/>
            <p:cNvSpPr>
              <a:spLocks noChangeArrowheads="1"/>
            </p:cNvSpPr>
            <p:nvPr/>
          </p:nvSpPr>
          <p:spPr bwMode="auto">
            <a:xfrm>
              <a:off x="457" y="596"/>
              <a:ext cx="256" cy="2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06" name="Rectangle 15"/>
            <p:cNvSpPr>
              <a:spLocks noChangeArrowheads="1"/>
            </p:cNvSpPr>
            <p:nvPr/>
          </p:nvSpPr>
          <p:spPr bwMode="auto">
            <a:xfrm>
              <a:off x="681" y="596"/>
              <a:ext cx="191" cy="299"/>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07" name="Rectangle 16"/>
            <p:cNvSpPr>
              <a:spLocks noChangeArrowheads="1"/>
            </p:cNvSpPr>
            <p:nvPr/>
          </p:nvSpPr>
          <p:spPr bwMode="auto">
            <a:xfrm>
              <a:off x="530" y="862"/>
              <a:ext cx="246" cy="2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08" name="Rectangle 17"/>
            <p:cNvSpPr>
              <a:spLocks noChangeArrowheads="1"/>
            </p:cNvSpPr>
            <p:nvPr/>
          </p:nvSpPr>
          <p:spPr bwMode="auto">
            <a:xfrm>
              <a:off x="746" y="862"/>
              <a:ext cx="215" cy="299"/>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09" name="Rectangle 18"/>
            <p:cNvSpPr>
              <a:spLocks noChangeArrowheads="1"/>
            </p:cNvSpPr>
            <p:nvPr/>
          </p:nvSpPr>
          <p:spPr bwMode="auto">
            <a:xfrm>
              <a:off x="288" y="816"/>
              <a:ext cx="327"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10" name="Rectangle 19"/>
            <p:cNvSpPr>
              <a:spLocks noChangeArrowheads="1"/>
            </p:cNvSpPr>
            <p:nvPr/>
          </p:nvSpPr>
          <p:spPr bwMode="auto">
            <a:xfrm>
              <a:off x="659" y="528"/>
              <a:ext cx="18"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4111" name="Rectangle 20"/>
            <p:cNvSpPr>
              <a:spLocks noChangeArrowheads="1"/>
            </p:cNvSpPr>
            <p:nvPr/>
          </p:nvSpPr>
          <p:spPr bwMode="auto">
            <a:xfrm flipV="1">
              <a:off x="384" y="1056"/>
              <a:ext cx="4806" cy="23"/>
            </a:xfrm>
            <a:prstGeom prst="rect">
              <a:avLst/>
            </a:prstGeom>
            <a:gradFill rotWithShape="0">
              <a:gsLst>
                <a:gs pos="0">
                  <a:schemeClr val="bg2"/>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grpSp>
      <p:sp>
        <p:nvSpPr>
          <p:cNvPr id="4100" name="Text Box 24"/>
          <p:cNvSpPr txBox="1">
            <a:spLocks noChangeArrowheads="1"/>
          </p:cNvSpPr>
          <p:nvPr/>
        </p:nvSpPr>
        <p:spPr bwMode="auto">
          <a:xfrm>
            <a:off x="2135188" y="2133600"/>
            <a:ext cx="6103937"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eaLnBrk="1" hangingPunct="1">
              <a:lnSpc>
                <a:spcPct val="140000"/>
              </a:lnSpc>
            </a:pPr>
            <a:r>
              <a:rPr lang="en-US" altLang="zh-CN" sz="2400" dirty="0">
                <a:solidFill>
                  <a:srgbClr val="000080"/>
                </a:solidFill>
                <a:latin typeface="黑体" pitchFamily="2" charset="-122"/>
                <a:ea typeface="黑体" pitchFamily="2" charset="-122"/>
              </a:rPr>
              <a:t>§7.1 </a:t>
            </a:r>
            <a:r>
              <a:rPr lang="zh-CN" altLang="en-US" sz="2400">
                <a:solidFill>
                  <a:srgbClr val="000080"/>
                </a:solidFill>
                <a:latin typeface="黑体" pitchFamily="2" charset="-122"/>
                <a:ea typeface="黑体" pitchFamily="2" charset="-122"/>
              </a:rPr>
              <a:t>外部设备概述</a:t>
            </a:r>
          </a:p>
          <a:p>
            <a:pPr eaLnBrk="1" hangingPunct="1">
              <a:lnSpc>
                <a:spcPct val="140000"/>
              </a:lnSpc>
            </a:pPr>
            <a:r>
              <a:rPr lang="en-US" altLang="zh-CN" sz="2400" dirty="0">
                <a:solidFill>
                  <a:srgbClr val="000080"/>
                </a:solidFill>
                <a:latin typeface="黑体" pitchFamily="2" charset="-122"/>
                <a:ea typeface="黑体" pitchFamily="2" charset="-122"/>
              </a:rPr>
              <a:t>§7.2 </a:t>
            </a:r>
            <a:r>
              <a:rPr lang="zh-CN" altLang="en-US" sz="2400">
                <a:solidFill>
                  <a:srgbClr val="000080"/>
                </a:solidFill>
                <a:latin typeface="黑体" pitchFamily="2" charset="-122"/>
                <a:ea typeface="黑体" pitchFamily="2" charset="-122"/>
              </a:rPr>
              <a:t>主机与外设的连接 </a:t>
            </a:r>
          </a:p>
          <a:p>
            <a:pPr eaLnBrk="1" hangingPunct="1">
              <a:lnSpc>
                <a:spcPct val="140000"/>
              </a:lnSpc>
            </a:pPr>
            <a:r>
              <a:rPr lang="en-US" altLang="zh-CN" sz="2400" dirty="0">
                <a:solidFill>
                  <a:srgbClr val="000080"/>
                </a:solidFill>
                <a:latin typeface="黑体" pitchFamily="2" charset="-122"/>
                <a:ea typeface="黑体" pitchFamily="2" charset="-122"/>
              </a:rPr>
              <a:t>§7.3 </a:t>
            </a:r>
            <a:r>
              <a:rPr lang="zh-CN" altLang="en-US" sz="2400">
                <a:solidFill>
                  <a:srgbClr val="000080"/>
                </a:solidFill>
                <a:latin typeface="黑体" pitchFamily="2" charset="-122"/>
                <a:ea typeface="黑体" pitchFamily="2" charset="-122"/>
              </a:rPr>
              <a:t>程序查询方式及其接口 </a:t>
            </a:r>
          </a:p>
          <a:p>
            <a:pPr eaLnBrk="1" hangingPunct="1">
              <a:lnSpc>
                <a:spcPct val="140000"/>
              </a:lnSpc>
            </a:pPr>
            <a:r>
              <a:rPr lang="en-US" altLang="zh-CN" sz="2400" dirty="0">
                <a:solidFill>
                  <a:srgbClr val="000080"/>
                </a:solidFill>
                <a:latin typeface="黑体" pitchFamily="2" charset="-122"/>
                <a:ea typeface="黑体" pitchFamily="2" charset="-122"/>
              </a:rPr>
              <a:t>§7.4 </a:t>
            </a:r>
            <a:r>
              <a:rPr lang="zh-CN" altLang="en-US" sz="2400">
                <a:solidFill>
                  <a:srgbClr val="000080"/>
                </a:solidFill>
                <a:latin typeface="黑体" pitchFamily="2" charset="-122"/>
                <a:ea typeface="黑体" pitchFamily="2" charset="-122"/>
              </a:rPr>
              <a:t>中断系统和程序中断方式 </a:t>
            </a:r>
          </a:p>
          <a:p>
            <a:pPr eaLnBrk="1" hangingPunct="1">
              <a:lnSpc>
                <a:spcPct val="140000"/>
              </a:lnSpc>
            </a:pPr>
            <a:r>
              <a:rPr lang="en-US" altLang="zh-CN" sz="2400" dirty="0">
                <a:solidFill>
                  <a:srgbClr val="000080"/>
                </a:solidFill>
                <a:latin typeface="黑体" pitchFamily="2" charset="-122"/>
                <a:ea typeface="黑体" pitchFamily="2" charset="-122"/>
              </a:rPr>
              <a:t>§7.5 DMA</a:t>
            </a:r>
            <a:r>
              <a:rPr lang="zh-CN" altLang="en-US" sz="2400">
                <a:solidFill>
                  <a:srgbClr val="000080"/>
                </a:solidFill>
                <a:latin typeface="黑体" pitchFamily="2" charset="-122"/>
                <a:ea typeface="黑体" pitchFamily="2" charset="-122"/>
              </a:rPr>
              <a:t>方式及其接口 </a:t>
            </a:r>
          </a:p>
          <a:p>
            <a:pPr eaLnBrk="1" hangingPunct="1">
              <a:lnSpc>
                <a:spcPct val="140000"/>
              </a:lnSpc>
            </a:pPr>
            <a:r>
              <a:rPr lang="en-US" altLang="zh-CN" sz="2400" dirty="0">
                <a:solidFill>
                  <a:srgbClr val="000080"/>
                </a:solidFill>
                <a:latin typeface="黑体" pitchFamily="2" charset="-122"/>
                <a:ea typeface="黑体" pitchFamily="2" charset="-122"/>
              </a:rPr>
              <a:t>§7.6 </a:t>
            </a:r>
            <a:r>
              <a:rPr lang="zh-CN" altLang="en-US" sz="2400">
                <a:solidFill>
                  <a:srgbClr val="000080"/>
                </a:solidFill>
                <a:latin typeface="黑体" pitchFamily="2" charset="-122"/>
                <a:ea typeface="黑体" pitchFamily="2" charset="-122"/>
              </a:rPr>
              <a:t>通道控制方式</a:t>
            </a:r>
          </a:p>
          <a:p>
            <a:pPr eaLnBrk="1" hangingPunct="1">
              <a:lnSpc>
                <a:spcPct val="140000"/>
              </a:lnSpc>
            </a:pPr>
            <a:r>
              <a:rPr lang="en-US" altLang="zh-CN" sz="2400" dirty="0">
                <a:solidFill>
                  <a:srgbClr val="000080"/>
                </a:solidFill>
                <a:latin typeface="黑体" pitchFamily="2" charset="-122"/>
                <a:ea typeface="黑体" pitchFamily="2" charset="-122"/>
              </a:rPr>
              <a:t>§7.7 </a:t>
            </a:r>
            <a:r>
              <a:rPr lang="zh-CN" altLang="en-US" sz="2400">
                <a:solidFill>
                  <a:srgbClr val="000080"/>
                </a:solidFill>
                <a:latin typeface="黑体" pitchFamily="2" charset="-122"/>
                <a:ea typeface="黑体" pitchFamily="2" charset="-122"/>
              </a:rPr>
              <a:t>总线技术</a:t>
            </a:r>
          </a:p>
        </p:txBody>
      </p:sp>
      <p:pic>
        <p:nvPicPr>
          <p:cNvPr id="4103" name="Picture 34" descr="gm_clip_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516688"/>
            <a:ext cx="3127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6"/>
          <p:cNvSpPr>
            <a:spLocks noChangeArrowheads="1"/>
          </p:cNvSpPr>
          <p:nvPr/>
        </p:nvSpPr>
        <p:spPr bwMode="auto">
          <a:xfrm>
            <a:off x="0" y="620713"/>
            <a:ext cx="9144000" cy="576262"/>
          </a:xfrm>
          <a:prstGeom prst="rect">
            <a:avLst/>
          </a:prstGeom>
          <a:noFill/>
          <a:ln>
            <a:noFill/>
          </a:ln>
          <a:extLst/>
        </p:spPr>
        <p:txBody>
          <a:bodyPr/>
          <a:lstStyle/>
          <a:p>
            <a:pPr algn="ctr"/>
            <a:r>
              <a:rPr lang="en-US" altLang="zh-CN" sz="2600" dirty="0">
                <a:solidFill>
                  <a:srgbClr val="990000"/>
                </a:solidFill>
                <a:latin typeface="黑体" pitchFamily="2" charset="-122"/>
                <a:ea typeface="黑体" pitchFamily="2" charset="-122"/>
              </a:rPr>
              <a:t>§7.1 </a:t>
            </a:r>
            <a:r>
              <a:rPr lang="zh-CN" altLang="en-US" sz="2600">
                <a:solidFill>
                  <a:srgbClr val="990000"/>
                </a:solidFill>
                <a:latin typeface="黑体" pitchFamily="2" charset="-122"/>
                <a:ea typeface="黑体" pitchFamily="2" charset="-122"/>
              </a:rPr>
              <a:t>外部设备概述</a:t>
            </a:r>
          </a:p>
        </p:txBody>
      </p:sp>
      <p:sp>
        <p:nvSpPr>
          <p:cNvPr id="5123" name="Rectangle 19"/>
          <p:cNvSpPr>
            <a:spLocks noChangeArrowheads="1"/>
          </p:cNvSpPr>
          <p:nvPr/>
        </p:nvSpPr>
        <p:spPr bwMode="auto">
          <a:xfrm>
            <a:off x="611188" y="1844675"/>
            <a:ext cx="7993062"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spcBef>
                <a:spcPct val="20000"/>
              </a:spcBef>
              <a:buClr>
                <a:schemeClr val="tx1"/>
              </a:buClr>
            </a:pPr>
            <a:r>
              <a:rPr lang="zh-CN" altLang="en-US" sz="2400">
                <a:solidFill>
                  <a:srgbClr val="000080"/>
                </a:solidFill>
                <a:latin typeface="黑体" pitchFamily="2" charset="-122"/>
                <a:ea typeface="黑体" pitchFamily="2" charset="-122"/>
              </a:rPr>
              <a:t>    外部设备主要完成数据的输入、输出、成批存储以及对信息加工处理的任务。</a:t>
            </a:r>
          </a:p>
        </p:txBody>
      </p:sp>
      <p:sp>
        <p:nvSpPr>
          <p:cNvPr id="332820" name="Rectangle 20"/>
          <p:cNvSpPr>
            <a:spLocks noChangeArrowheads="1"/>
          </p:cNvSpPr>
          <p:nvPr/>
        </p:nvSpPr>
        <p:spPr bwMode="auto">
          <a:xfrm>
            <a:off x="611188" y="2984500"/>
            <a:ext cx="806608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05000"/>
              </a:lnSpc>
              <a:spcBef>
                <a:spcPct val="20000"/>
              </a:spcBef>
              <a:buClr>
                <a:schemeClr val="bg1"/>
              </a:buClr>
              <a:buFont typeface="Wingdings" pitchFamily="2" charset="2"/>
              <a:buNone/>
            </a:pPr>
            <a:r>
              <a:rPr lang="zh-CN" altLang="en-US" sz="2400">
                <a:solidFill>
                  <a:srgbClr val="000080"/>
                </a:solidFill>
                <a:latin typeface="黑体" pitchFamily="2" charset="-122"/>
                <a:ea typeface="黑体" pitchFamily="2" charset="-122"/>
              </a:rPr>
              <a:t>    外部设备的主要类型：</a:t>
            </a:r>
            <a:endParaRPr lang="en-US" altLang="zh-CN" sz="2400" dirty="0">
              <a:solidFill>
                <a:srgbClr val="000080"/>
              </a:solidFill>
              <a:latin typeface="黑体" pitchFamily="2" charset="-122"/>
              <a:ea typeface="黑体" pitchFamily="2" charset="-122"/>
            </a:endParaRPr>
          </a:p>
          <a:p>
            <a:pPr>
              <a:lnSpc>
                <a:spcPct val="105000"/>
              </a:lnSpc>
              <a:spcBef>
                <a:spcPct val="20000"/>
              </a:spcBef>
              <a:buClr>
                <a:schemeClr val="bg1"/>
              </a:buClr>
              <a:buFont typeface="Wingdings" pitchFamily="2" charset="2"/>
              <a:buNone/>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a:t>
            </a:r>
            <a:r>
              <a:rPr lang="zh-CN" altLang="en-US" sz="2400">
                <a:solidFill>
                  <a:srgbClr val="000080"/>
                </a:solidFill>
                <a:latin typeface="黑体" pitchFamily="2" charset="-122"/>
                <a:ea typeface="黑体" pitchFamily="2" charset="-122"/>
              </a:rPr>
              <a:t>）输入输出设备</a:t>
            </a:r>
          </a:p>
          <a:p>
            <a:pPr>
              <a:lnSpc>
                <a:spcPct val="105000"/>
              </a:lnSpc>
              <a:spcBef>
                <a:spcPct val="2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2</a:t>
            </a:r>
            <a:r>
              <a:rPr lang="zh-CN" altLang="en-US" sz="2400">
                <a:solidFill>
                  <a:srgbClr val="000080"/>
                </a:solidFill>
                <a:latin typeface="黑体" pitchFamily="2" charset="-122"/>
                <a:ea typeface="黑体" pitchFamily="2" charset="-122"/>
              </a:rPr>
              <a:t>）辅助存储器（后援存储器）</a:t>
            </a:r>
          </a:p>
          <a:p>
            <a:pPr>
              <a:lnSpc>
                <a:spcPct val="105000"/>
              </a:lnSpc>
              <a:spcBef>
                <a:spcPct val="20000"/>
              </a:spcBef>
              <a:buClr>
                <a:schemeClr val="bg1"/>
              </a:buClr>
              <a:buFont typeface="Wingdings" pitchFamily="2" charset="2"/>
              <a:buNone/>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3</a:t>
            </a:r>
            <a:r>
              <a:rPr lang="zh-CN" altLang="en-US" sz="2400">
                <a:solidFill>
                  <a:srgbClr val="000080"/>
                </a:solidFill>
                <a:latin typeface="黑体" pitchFamily="2" charset="-122"/>
                <a:ea typeface="黑体" pitchFamily="2" charset="-122"/>
              </a:rPr>
              <a:t>）终端设备</a:t>
            </a:r>
          </a:p>
          <a:p>
            <a:pPr>
              <a:lnSpc>
                <a:spcPct val="90000"/>
              </a:lnSpc>
              <a:spcBef>
                <a:spcPct val="20000"/>
              </a:spcBef>
              <a:buClr>
                <a:schemeClr val="bg1"/>
              </a:buClr>
              <a:buFont typeface="Wingdings" pitchFamily="2" charset="2"/>
              <a:buNone/>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4</a:t>
            </a:r>
            <a:r>
              <a:rPr lang="zh-CN" altLang="en-US" sz="2400">
                <a:solidFill>
                  <a:srgbClr val="000080"/>
                </a:solidFill>
                <a:latin typeface="黑体" pitchFamily="2" charset="-122"/>
                <a:ea typeface="黑体" pitchFamily="2" charset="-122"/>
              </a:rPr>
              <a:t>）过程控制设备</a:t>
            </a:r>
          </a:p>
          <a:p>
            <a:pPr>
              <a:lnSpc>
                <a:spcPct val="90000"/>
              </a:lnSpc>
              <a:spcBef>
                <a:spcPct val="20000"/>
              </a:spcBef>
              <a:buClr>
                <a:schemeClr val="bg1"/>
              </a:buClr>
              <a:buFont typeface="Wingdings" pitchFamily="2" charset="2"/>
              <a:buNone/>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5</a:t>
            </a:r>
            <a:r>
              <a:rPr lang="zh-CN" altLang="en-US" sz="2400">
                <a:solidFill>
                  <a:srgbClr val="000080"/>
                </a:solidFill>
                <a:latin typeface="黑体" pitchFamily="2" charset="-122"/>
                <a:ea typeface="黑体" pitchFamily="2" charset="-122"/>
              </a:rPr>
              <a:t>）脱机设备</a:t>
            </a:r>
          </a:p>
        </p:txBody>
      </p:sp>
      <p:sp>
        <p:nvSpPr>
          <p:cNvPr id="5125" name="Rectangle 21"/>
          <p:cNvSpPr>
            <a:spLocks noChangeArrowheads="1"/>
          </p:cNvSpPr>
          <p:nvPr/>
        </p:nvSpPr>
        <p:spPr bwMode="auto">
          <a:xfrm>
            <a:off x="720725" y="1268413"/>
            <a:ext cx="8388350"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marL="355600" indent="-355600">
              <a:lnSpc>
                <a:spcPct val="110000"/>
              </a:lnSpc>
              <a:spcBef>
                <a:spcPct val="20000"/>
              </a:spcBef>
              <a:buClr>
                <a:schemeClr val="tx1"/>
              </a:buClr>
            </a:pPr>
            <a:r>
              <a:rPr lang="zh-CN" altLang="en-US" sz="2400">
                <a:solidFill>
                  <a:schemeClr val="hlink"/>
                </a:solidFill>
                <a:latin typeface="黑体" pitchFamily="2" charset="-122"/>
                <a:ea typeface="黑体" pitchFamily="2" charset="-122"/>
              </a:rPr>
              <a:t>    外部设备</a:t>
            </a:r>
            <a:r>
              <a:rPr lang="en-US" altLang="zh-CN" sz="2400" dirty="0">
                <a:solidFill>
                  <a:schemeClr val="hlink"/>
                </a:solidFill>
                <a:latin typeface="黑体" pitchFamily="2" charset="-122"/>
                <a:ea typeface="黑体" pitchFamily="2" charset="-122"/>
              </a:rPr>
              <a:t>:</a:t>
            </a:r>
            <a:r>
              <a:rPr lang="en-US" altLang="zh-CN" sz="2400" dirty="0">
                <a:latin typeface="黑体" pitchFamily="2" charset="-122"/>
                <a:ea typeface="黑体" pitchFamily="2" charset="-122"/>
              </a:rPr>
              <a:t> </a:t>
            </a:r>
            <a:r>
              <a:rPr lang="zh-CN" altLang="en-US" sz="2400">
                <a:solidFill>
                  <a:srgbClr val="000080"/>
                </a:solidFill>
                <a:latin typeface="黑体" pitchFamily="2" charset="-122"/>
                <a:ea typeface="黑体" pitchFamily="2" charset="-122"/>
              </a:rPr>
              <a:t>除主机以外，围绕主机设置的各种硬件装置。</a:t>
            </a:r>
            <a:r>
              <a:rPr lang="en-US" altLang="zh-CN" sz="2400" dirty="0">
                <a:solidFill>
                  <a:srgbClr val="000080"/>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2820"/>
                                        </p:tgtEl>
                                        <p:attrNameLst>
                                          <p:attrName>style.visibility</p:attrName>
                                        </p:attrNameLst>
                                      </p:cBhvr>
                                      <p:to>
                                        <p:strVal val="visible"/>
                                      </p:to>
                                    </p:set>
                                    <p:animEffect transition="in" filter="wipe(up)">
                                      <p:cBhvr>
                                        <p:cTn id="7" dur="500"/>
                                        <p:tgtEl>
                                          <p:spTgt spid="332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bwMode="auto">
          <a:xfrm>
            <a:off x="0" y="476250"/>
            <a:ext cx="9144000" cy="5048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sz="2600" dirty="0" smtClean="0">
                <a:solidFill>
                  <a:srgbClr val="990000"/>
                </a:solidFill>
                <a:latin typeface="黑体" pitchFamily="2" charset="-122"/>
                <a:ea typeface="黑体" pitchFamily="2" charset="-122"/>
              </a:rPr>
              <a:t>§7.2 </a:t>
            </a:r>
            <a:r>
              <a:rPr lang="zh-CN" altLang="en-US" sz="2600" smtClean="0">
                <a:solidFill>
                  <a:srgbClr val="990000"/>
                </a:solidFill>
                <a:latin typeface="黑体" pitchFamily="2" charset="-122"/>
                <a:ea typeface="黑体" pitchFamily="2" charset="-122"/>
              </a:rPr>
              <a:t>主机与外设的连接</a:t>
            </a:r>
          </a:p>
        </p:txBody>
      </p:sp>
      <p:sp>
        <p:nvSpPr>
          <p:cNvPr id="6147" name="Rectangle 3"/>
          <p:cNvSpPr>
            <a:spLocks noChangeArrowheads="1"/>
          </p:cNvSpPr>
          <p:nvPr/>
        </p:nvSpPr>
        <p:spPr bwMode="auto">
          <a:xfrm>
            <a:off x="755650" y="1100138"/>
            <a:ext cx="5976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dirty="0">
                <a:solidFill>
                  <a:srgbClr val="990000"/>
                </a:solidFill>
                <a:latin typeface="黑体" pitchFamily="2" charset="-122"/>
                <a:ea typeface="黑体" pitchFamily="2" charset="-122"/>
              </a:rPr>
              <a:t>7.2.1 </a:t>
            </a:r>
            <a:r>
              <a:rPr lang="zh-CN" altLang="en-US" sz="2400">
                <a:solidFill>
                  <a:srgbClr val="990000"/>
                </a:solidFill>
                <a:latin typeface="黑体" pitchFamily="2" charset="-122"/>
                <a:ea typeface="黑体" pitchFamily="2" charset="-122"/>
              </a:rPr>
              <a:t>输入输出接口（</a:t>
            </a:r>
            <a:r>
              <a:rPr lang="en-US" altLang="zh-CN" sz="2400" dirty="0">
                <a:solidFill>
                  <a:srgbClr val="990000"/>
                </a:solidFill>
                <a:latin typeface="黑体" pitchFamily="2" charset="-122"/>
                <a:ea typeface="黑体" pitchFamily="2" charset="-122"/>
              </a:rPr>
              <a:t>I/O</a:t>
            </a:r>
            <a:r>
              <a:rPr lang="zh-CN" altLang="en-US" sz="2400">
                <a:solidFill>
                  <a:srgbClr val="990000"/>
                </a:solidFill>
                <a:latin typeface="黑体" pitchFamily="2" charset="-122"/>
                <a:ea typeface="黑体" pitchFamily="2" charset="-122"/>
              </a:rPr>
              <a:t>接口）</a:t>
            </a:r>
          </a:p>
        </p:txBody>
      </p:sp>
      <p:sp>
        <p:nvSpPr>
          <p:cNvPr id="6148" name="Rectangle 4"/>
          <p:cNvSpPr>
            <a:spLocks noChangeArrowheads="1"/>
          </p:cNvSpPr>
          <p:nvPr/>
        </p:nvSpPr>
        <p:spPr bwMode="auto">
          <a:xfrm>
            <a:off x="684213" y="1655763"/>
            <a:ext cx="79311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接口是主机和外设间的交接界面，可解决主机和外设间的信息交换，信息格式和工作速度的差异。 </a:t>
            </a:r>
          </a:p>
        </p:txBody>
      </p:sp>
      <p:sp>
        <p:nvSpPr>
          <p:cNvPr id="727045" name="Rectangle 5"/>
          <p:cNvSpPr>
            <a:spLocks noChangeArrowheads="1"/>
          </p:cNvSpPr>
          <p:nvPr/>
        </p:nvSpPr>
        <p:spPr bwMode="auto">
          <a:xfrm>
            <a:off x="971550" y="2847975"/>
            <a:ext cx="504031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solidFill>
                  <a:srgbClr val="000080"/>
                </a:solidFill>
                <a:latin typeface="黑体" pitchFamily="2" charset="-122"/>
                <a:ea typeface="黑体" pitchFamily="2" charset="-122"/>
              </a:rPr>
              <a:t>  硬件接口──线路的连接逻辑</a:t>
            </a:r>
          </a:p>
          <a:p>
            <a:pPr>
              <a:lnSpc>
                <a:spcPct val="120000"/>
              </a:lnSpc>
            </a:pPr>
            <a:r>
              <a:rPr lang="zh-CN" altLang="en-US" sz="2400">
                <a:solidFill>
                  <a:srgbClr val="000080"/>
                </a:solidFill>
                <a:latin typeface="黑体" pitchFamily="2" charset="-122"/>
                <a:ea typeface="黑体" pitchFamily="2" charset="-122"/>
              </a:rPr>
              <a:t>  软件接口──信号传递协议</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7045"/>
                                        </p:tgtEl>
                                        <p:attrNameLst>
                                          <p:attrName>style.visibility</p:attrName>
                                        </p:attrNameLst>
                                      </p:cBhvr>
                                      <p:to>
                                        <p:strVal val="visible"/>
                                      </p:to>
                                    </p:set>
                                    <p:animEffect transition="in" filter="wipe(up)">
                                      <p:cBhvr>
                                        <p:cTn id="7" dur="500"/>
                                        <p:tgtEl>
                                          <p:spTgt spid="72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755650" y="1100138"/>
            <a:ext cx="6264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dirty="0">
                <a:solidFill>
                  <a:srgbClr val="990000"/>
                </a:solidFill>
                <a:latin typeface="黑体" pitchFamily="2" charset="-122"/>
                <a:ea typeface="黑体" pitchFamily="2" charset="-122"/>
              </a:rPr>
              <a:t>7.2.1 </a:t>
            </a:r>
            <a:r>
              <a:rPr lang="zh-CN" altLang="en-US" sz="2400">
                <a:solidFill>
                  <a:srgbClr val="990000"/>
                </a:solidFill>
                <a:latin typeface="黑体" pitchFamily="2" charset="-122"/>
                <a:ea typeface="黑体" pitchFamily="2" charset="-122"/>
              </a:rPr>
              <a:t>输入输出接口（</a:t>
            </a:r>
            <a:r>
              <a:rPr lang="en-US" altLang="zh-CN" sz="2400" dirty="0">
                <a:solidFill>
                  <a:srgbClr val="990000"/>
                </a:solidFill>
                <a:latin typeface="黑体" pitchFamily="2" charset="-122"/>
                <a:ea typeface="黑体" pitchFamily="2" charset="-122"/>
              </a:rPr>
              <a:t>I/O</a:t>
            </a:r>
            <a:r>
              <a:rPr lang="zh-CN" altLang="en-US" sz="2400">
                <a:solidFill>
                  <a:srgbClr val="990000"/>
                </a:solidFill>
                <a:latin typeface="黑体" pitchFamily="2" charset="-122"/>
                <a:ea typeface="黑体" pitchFamily="2" charset="-122"/>
              </a:rPr>
              <a:t>接口）</a:t>
            </a:r>
          </a:p>
        </p:txBody>
      </p:sp>
      <p:sp>
        <p:nvSpPr>
          <p:cNvPr id="7171" name="Rectangle 5"/>
          <p:cNvSpPr>
            <a:spLocks noChangeArrowheads="1"/>
          </p:cNvSpPr>
          <p:nvPr/>
        </p:nvSpPr>
        <p:spPr bwMode="auto">
          <a:xfrm>
            <a:off x="684213" y="1655763"/>
            <a:ext cx="79311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接口是主机和外设间的交接界面，可解决主机和外设间的信息交换，信息格式和工作速度的差异。 </a:t>
            </a:r>
          </a:p>
        </p:txBody>
      </p:sp>
      <p:grpSp>
        <p:nvGrpSpPr>
          <p:cNvPr id="7172" name="Group 46"/>
          <p:cNvGrpSpPr>
            <a:grpSpLocks/>
          </p:cNvGrpSpPr>
          <p:nvPr/>
        </p:nvGrpSpPr>
        <p:grpSpPr bwMode="auto">
          <a:xfrm>
            <a:off x="755650" y="2781300"/>
            <a:ext cx="7788275" cy="2827338"/>
            <a:chOff x="295" y="1752"/>
            <a:chExt cx="5087" cy="1781"/>
          </a:xfrm>
        </p:grpSpPr>
        <p:sp>
          <p:nvSpPr>
            <p:cNvPr id="7174" name="Rectangle 7"/>
            <p:cNvSpPr>
              <a:spLocks noChangeArrowheads="1"/>
            </p:cNvSpPr>
            <p:nvPr/>
          </p:nvSpPr>
          <p:spPr bwMode="auto">
            <a:xfrm>
              <a:off x="567" y="1794"/>
              <a:ext cx="3220"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solidFill>
                    <a:srgbClr val="000080"/>
                  </a:solidFill>
                  <a:latin typeface="黑体" pitchFamily="2" charset="-122"/>
                  <a:ea typeface="黑体" pitchFamily="2" charset="-122"/>
                </a:rPr>
                <a:t>  硬件接口──线路的连接逻辑</a:t>
              </a:r>
            </a:p>
            <a:p>
              <a:pPr>
                <a:lnSpc>
                  <a:spcPct val="120000"/>
                </a:lnSpc>
              </a:pPr>
              <a:r>
                <a:rPr lang="zh-CN" altLang="en-US" sz="2400">
                  <a:solidFill>
                    <a:srgbClr val="000080"/>
                  </a:solidFill>
                  <a:latin typeface="黑体" pitchFamily="2" charset="-122"/>
                  <a:ea typeface="黑体" pitchFamily="2" charset="-122"/>
                </a:rPr>
                <a:t>  软件接口──信号传递协议</a:t>
              </a:r>
            </a:p>
          </p:txBody>
        </p:sp>
        <p:sp>
          <p:nvSpPr>
            <p:cNvPr id="7175" name="AutoShape 9"/>
            <p:cNvSpPr>
              <a:spLocks noChangeArrowheads="1"/>
            </p:cNvSpPr>
            <p:nvPr/>
          </p:nvSpPr>
          <p:spPr bwMode="auto">
            <a:xfrm>
              <a:off x="295" y="1752"/>
              <a:ext cx="5087" cy="1781"/>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zh-CN" altLang="en-US">
                <a:solidFill>
                  <a:srgbClr val="000080"/>
                </a:solidFill>
                <a:latin typeface="黑体" pitchFamily="2" charset="-122"/>
                <a:ea typeface="黑体" pitchFamily="2" charset="-122"/>
              </a:endParaRPr>
            </a:p>
          </p:txBody>
        </p:sp>
        <p:sp>
          <p:nvSpPr>
            <p:cNvPr id="7176" name="Line 10"/>
            <p:cNvSpPr>
              <a:spLocks noChangeShapeType="1"/>
            </p:cNvSpPr>
            <p:nvPr/>
          </p:nvSpPr>
          <p:spPr bwMode="auto">
            <a:xfrm>
              <a:off x="639" y="1918"/>
              <a:ext cx="4471"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177" name="Rectangle 11"/>
            <p:cNvSpPr>
              <a:spLocks noChangeArrowheads="1"/>
            </p:cNvSpPr>
            <p:nvPr/>
          </p:nvSpPr>
          <p:spPr bwMode="auto">
            <a:xfrm>
              <a:off x="785" y="2116"/>
              <a:ext cx="1460" cy="1231"/>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78" name="Rectangle 12"/>
            <p:cNvSpPr>
              <a:spLocks noChangeArrowheads="1"/>
            </p:cNvSpPr>
            <p:nvPr/>
          </p:nvSpPr>
          <p:spPr bwMode="auto">
            <a:xfrm>
              <a:off x="2738" y="2125"/>
              <a:ext cx="728" cy="1196"/>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79" name="Rectangle 13"/>
            <p:cNvSpPr>
              <a:spLocks noChangeArrowheads="1"/>
            </p:cNvSpPr>
            <p:nvPr/>
          </p:nvSpPr>
          <p:spPr bwMode="auto">
            <a:xfrm>
              <a:off x="3988" y="2133"/>
              <a:ext cx="739" cy="457"/>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0" name="Rectangle 14"/>
            <p:cNvSpPr>
              <a:spLocks noChangeArrowheads="1"/>
            </p:cNvSpPr>
            <p:nvPr/>
          </p:nvSpPr>
          <p:spPr bwMode="auto">
            <a:xfrm>
              <a:off x="3997" y="2779"/>
              <a:ext cx="748" cy="525"/>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1" name="Text Box 15"/>
            <p:cNvSpPr txBox="1">
              <a:spLocks noChangeArrowheads="1"/>
            </p:cNvSpPr>
            <p:nvPr/>
          </p:nvSpPr>
          <p:spPr bwMode="auto">
            <a:xfrm>
              <a:off x="1241" y="3157"/>
              <a:ext cx="484"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7182" name="Rectangle 16" descr="50%"/>
            <p:cNvSpPr>
              <a:spLocks noChangeArrowheads="1"/>
            </p:cNvSpPr>
            <p:nvPr/>
          </p:nvSpPr>
          <p:spPr bwMode="auto">
            <a:xfrm>
              <a:off x="1670" y="2211"/>
              <a:ext cx="465" cy="112"/>
            </a:xfrm>
            <a:prstGeom prst="rect">
              <a:avLst/>
            </a:prstGeom>
            <a:pattFill prst="pct50">
              <a:fgClr>
                <a:schemeClr val="hlink"/>
              </a:fgClr>
              <a:bgClr>
                <a:srgbClr val="FFFFFF"/>
              </a:bgClr>
            </a:patt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3" name="Rectangle 17"/>
            <p:cNvSpPr>
              <a:spLocks noChangeArrowheads="1"/>
            </p:cNvSpPr>
            <p:nvPr/>
          </p:nvSpPr>
          <p:spPr bwMode="auto">
            <a:xfrm>
              <a:off x="1670" y="2357"/>
              <a:ext cx="465" cy="112"/>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4" name="Rectangle 18"/>
            <p:cNvSpPr>
              <a:spLocks noChangeArrowheads="1"/>
            </p:cNvSpPr>
            <p:nvPr/>
          </p:nvSpPr>
          <p:spPr bwMode="auto">
            <a:xfrm>
              <a:off x="1670" y="2607"/>
              <a:ext cx="465" cy="111"/>
            </a:xfrm>
            <a:prstGeom prst="rect">
              <a:avLst/>
            </a:prstGeom>
            <a:solidFill>
              <a:srgbClr val="FFFFFF"/>
            </a:solidFill>
            <a:ln w="9525">
              <a:solidFill>
                <a:srgbClr val="00000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5" name="Rectangle 19"/>
            <p:cNvSpPr>
              <a:spLocks noChangeArrowheads="1"/>
            </p:cNvSpPr>
            <p:nvPr/>
          </p:nvSpPr>
          <p:spPr bwMode="auto">
            <a:xfrm>
              <a:off x="1670" y="2607"/>
              <a:ext cx="465" cy="567"/>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6" name="Rectangle 20"/>
            <p:cNvSpPr>
              <a:spLocks noChangeArrowheads="1"/>
            </p:cNvSpPr>
            <p:nvPr/>
          </p:nvSpPr>
          <p:spPr bwMode="auto">
            <a:xfrm>
              <a:off x="1670" y="2718"/>
              <a:ext cx="465" cy="112"/>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7" name="Rectangle 21"/>
            <p:cNvSpPr>
              <a:spLocks noChangeArrowheads="1"/>
            </p:cNvSpPr>
            <p:nvPr/>
          </p:nvSpPr>
          <p:spPr bwMode="auto">
            <a:xfrm>
              <a:off x="1670" y="3063"/>
              <a:ext cx="465" cy="111"/>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88" name="Text Box 22"/>
            <p:cNvSpPr txBox="1">
              <a:spLocks noChangeArrowheads="1"/>
            </p:cNvSpPr>
            <p:nvPr/>
          </p:nvSpPr>
          <p:spPr bwMode="auto">
            <a:xfrm>
              <a:off x="1305" y="2202"/>
              <a:ext cx="34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IR</a:t>
              </a:r>
            </a:p>
          </p:txBody>
        </p:sp>
        <p:sp>
          <p:nvSpPr>
            <p:cNvPr id="7189" name="Text Box 23"/>
            <p:cNvSpPr txBox="1">
              <a:spLocks noChangeArrowheads="1"/>
            </p:cNvSpPr>
            <p:nvPr/>
          </p:nvSpPr>
          <p:spPr bwMode="auto">
            <a:xfrm>
              <a:off x="1323" y="2332"/>
              <a:ext cx="347"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PC</a:t>
              </a:r>
            </a:p>
          </p:txBody>
        </p:sp>
        <p:sp>
          <p:nvSpPr>
            <p:cNvPr id="7190" name="Text Box 24"/>
            <p:cNvSpPr txBox="1">
              <a:spLocks noChangeArrowheads="1"/>
            </p:cNvSpPr>
            <p:nvPr/>
          </p:nvSpPr>
          <p:spPr bwMode="auto">
            <a:xfrm>
              <a:off x="1316" y="2581"/>
              <a:ext cx="34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R0</a:t>
              </a:r>
            </a:p>
          </p:txBody>
        </p:sp>
        <p:sp>
          <p:nvSpPr>
            <p:cNvPr id="7191" name="Text Box 25"/>
            <p:cNvSpPr txBox="1">
              <a:spLocks noChangeArrowheads="1"/>
            </p:cNvSpPr>
            <p:nvPr/>
          </p:nvSpPr>
          <p:spPr bwMode="auto">
            <a:xfrm>
              <a:off x="1323" y="2692"/>
              <a:ext cx="34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R1</a:t>
              </a:r>
            </a:p>
          </p:txBody>
        </p:sp>
        <p:sp>
          <p:nvSpPr>
            <p:cNvPr id="7192" name="Text Box 26"/>
            <p:cNvSpPr txBox="1">
              <a:spLocks noChangeArrowheads="1"/>
            </p:cNvSpPr>
            <p:nvPr/>
          </p:nvSpPr>
          <p:spPr bwMode="auto">
            <a:xfrm>
              <a:off x="1670" y="2874"/>
              <a:ext cx="46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7193" name="Rectangle 27"/>
            <p:cNvSpPr>
              <a:spLocks noChangeArrowheads="1"/>
            </p:cNvSpPr>
            <p:nvPr/>
          </p:nvSpPr>
          <p:spPr bwMode="auto">
            <a:xfrm>
              <a:off x="2738" y="2253"/>
              <a:ext cx="720" cy="121"/>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94" name="Rectangle 28"/>
            <p:cNvSpPr>
              <a:spLocks noChangeArrowheads="1"/>
            </p:cNvSpPr>
            <p:nvPr/>
          </p:nvSpPr>
          <p:spPr bwMode="auto">
            <a:xfrm>
              <a:off x="2738" y="2486"/>
              <a:ext cx="720" cy="121"/>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95" name="Text Box 29"/>
            <p:cNvSpPr txBox="1">
              <a:spLocks noChangeArrowheads="1"/>
            </p:cNvSpPr>
            <p:nvPr/>
          </p:nvSpPr>
          <p:spPr bwMode="auto">
            <a:xfrm>
              <a:off x="2838" y="2597"/>
              <a:ext cx="5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7196" name="Rectangle 30"/>
            <p:cNvSpPr>
              <a:spLocks noChangeArrowheads="1"/>
            </p:cNvSpPr>
            <p:nvPr/>
          </p:nvSpPr>
          <p:spPr bwMode="auto">
            <a:xfrm>
              <a:off x="2738" y="2788"/>
              <a:ext cx="720" cy="12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97" name="Text Box 31"/>
            <p:cNvSpPr txBox="1">
              <a:spLocks noChangeArrowheads="1"/>
            </p:cNvSpPr>
            <p:nvPr/>
          </p:nvSpPr>
          <p:spPr bwMode="auto">
            <a:xfrm>
              <a:off x="2838" y="2985"/>
              <a:ext cx="53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7198" name="Text Box 32"/>
            <p:cNvSpPr txBox="1">
              <a:spLocks noChangeArrowheads="1"/>
            </p:cNvSpPr>
            <p:nvPr/>
          </p:nvSpPr>
          <p:spPr bwMode="auto">
            <a:xfrm>
              <a:off x="2774" y="3132"/>
              <a:ext cx="65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MM</a:t>
              </a:r>
            </a:p>
          </p:txBody>
        </p:sp>
        <p:sp>
          <p:nvSpPr>
            <p:cNvPr id="7199" name="Text Box 33"/>
            <p:cNvSpPr txBox="1">
              <a:spLocks noChangeArrowheads="1"/>
            </p:cNvSpPr>
            <p:nvPr/>
          </p:nvSpPr>
          <p:spPr bwMode="auto">
            <a:xfrm>
              <a:off x="4061" y="3098"/>
              <a:ext cx="66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7200" name="Rectangle 34"/>
            <p:cNvSpPr>
              <a:spLocks noChangeArrowheads="1"/>
            </p:cNvSpPr>
            <p:nvPr/>
          </p:nvSpPr>
          <p:spPr bwMode="auto">
            <a:xfrm>
              <a:off x="4152" y="2184"/>
              <a:ext cx="466" cy="113"/>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201" name="Text Box 35"/>
            <p:cNvSpPr txBox="1">
              <a:spLocks noChangeArrowheads="1"/>
            </p:cNvSpPr>
            <p:nvPr/>
          </p:nvSpPr>
          <p:spPr bwMode="auto">
            <a:xfrm>
              <a:off x="4033" y="2408"/>
              <a:ext cx="66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7202" name="Line 36"/>
            <p:cNvSpPr>
              <a:spLocks noChangeShapeType="1"/>
            </p:cNvSpPr>
            <p:nvPr/>
          </p:nvSpPr>
          <p:spPr bwMode="auto">
            <a:xfrm>
              <a:off x="1552" y="1918"/>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03" name="Line 37"/>
            <p:cNvSpPr>
              <a:spLocks noChangeShapeType="1"/>
            </p:cNvSpPr>
            <p:nvPr/>
          </p:nvSpPr>
          <p:spPr bwMode="auto">
            <a:xfrm>
              <a:off x="3094" y="1935"/>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04" name="Line 38"/>
            <p:cNvSpPr>
              <a:spLocks noChangeShapeType="1"/>
            </p:cNvSpPr>
            <p:nvPr/>
          </p:nvSpPr>
          <p:spPr bwMode="auto">
            <a:xfrm>
              <a:off x="4362" y="1927"/>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05" name="Line 39"/>
            <p:cNvSpPr>
              <a:spLocks noChangeShapeType="1"/>
            </p:cNvSpPr>
            <p:nvPr/>
          </p:nvSpPr>
          <p:spPr bwMode="auto">
            <a:xfrm>
              <a:off x="4380" y="2590"/>
              <a:ext cx="0" cy="198"/>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7206" name="Freeform 40"/>
            <p:cNvSpPr>
              <a:spLocks/>
            </p:cNvSpPr>
            <p:nvPr/>
          </p:nvSpPr>
          <p:spPr bwMode="auto">
            <a:xfrm>
              <a:off x="843" y="2349"/>
              <a:ext cx="506" cy="249"/>
            </a:xfrm>
            <a:custGeom>
              <a:avLst/>
              <a:gdLst>
                <a:gd name="T0" fmla="*/ 0 w 990"/>
                <a:gd name="T1" fmla="*/ 2 h 352"/>
                <a:gd name="T2" fmla="*/ 1 w 990"/>
                <a:gd name="T3" fmla="*/ 0 h 352"/>
                <a:gd name="T4" fmla="*/ 1 w 990"/>
                <a:gd name="T5" fmla="*/ 0 h 352"/>
                <a:gd name="T6" fmla="*/ 1 w 990"/>
                <a:gd name="T7" fmla="*/ 2 h 352"/>
                <a:gd name="T8" fmla="*/ 1 w 990"/>
                <a:gd name="T9" fmla="*/ 2 h 352"/>
                <a:gd name="T10" fmla="*/ 1 w 990"/>
                <a:gd name="T11" fmla="*/ 1 h 352"/>
                <a:gd name="T12" fmla="*/ 1 w 990"/>
                <a:gd name="T13" fmla="*/ 2 h 352"/>
                <a:gd name="T14" fmla="*/ 0 w 990"/>
                <a:gd name="T15" fmla="*/ 2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p>
          </p:txBody>
        </p:sp>
        <p:sp>
          <p:nvSpPr>
            <p:cNvPr id="7207" name="Text Box 41"/>
            <p:cNvSpPr txBox="1">
              <a:spLocks noChangeArrowheads="1"/>
            </p:cNvSpPr>
            <p:nvPr/>
          </p:nvSpPr>
          <p:spPr bwMode="auto">
            <a:xfrm>
              <a:off x="891" y="2379"/>
              <a:ext cx="432"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ALU</a:t>
              </a:r>
            </a:p>
          </p:txBody>
        </p:sp>
        <p:sp>
          <p:nvSpPr>
            <p:cNvPr id="7208" name="Rectangle 42"/>
            <p:cNvSpPr>
              <a:spLocks noChangeArrowheads="1"/>
            </p:cNvSpPr>
            <p:nvPr/>
          </p:nvSpPr>
          <p:spPr bwMode="auto">
            <a:xfrm>
              <a:off x="4000" y="2139"/>
              <a:ext cx="727" cy="451"/>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solidFill>
                  <a:srgbClr val="000080"/>
                </a:solidFill>
                <a:latin typeface="黑体" pitchFamily="2" charset="-122"/>
                <a:ea typeface="黑体" pitchFamily="2" charset="-122"/>
              </a:endParaRPr>
            </a:p>
          </p:txBody>
        </p:sp>
      </p:grpSp>
      <p:sp>
        <p:nvSpPr>
          <p:cNvPr id="7173" name="Rectangle 2"/>
          <p:cNvSpPr>
            <a:spLocks noChangeArrowheads="1"/>
          </p:cNvSpPr>
          <p:nvPr/>
        </p:nvSpPr>
        <p:spPr bwMode="auto">
          <a:xfrm>
            <a:off x="0" y="476250"/>
            <a:ext cx="9144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zh-CN" sz="2600" dirty="0">
                <a:solidFill>
                  <a:srgbClr val="990000"/>
                </a:solidFill>
                <a:latin typeface="黑体" pitchFamily="2" charset="-122"/>
                <a:ea typeface="黑体" pitchFamily="2" charset="-122"/>
              </a:rPr>
              <a:t>§7.2 </a:t>
            </a:r>
            <a:r>
              <a:rPr lang="zh-CN" altLang="en-US" sz="2600">
                <a:solidFill>
                  <a:srgbClr val="990000"/>
                </a:solidFill>
                <a:latin typeface="黑体" pitchFamily="2" charset="-122"/>
                <a:ea typeface="黑体" pitchFamily="2" charset="-122"/>
              </a:rPr>
              <a:t>主机与外设的连接</a:t>
            </a: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55650" y="534988"/>
            <a:ext cx="5843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ltLang="zh-CN" sz="2400" dirty="0">
                <a:solidFill>
                  <a:srgbClr val="990000"/>
                </a:solidFill>
                <a:latin typeface="黑体" pitchFamily="2" charset="-122"/>
                <a:ea typeface="黑体" pitchFamily="2" charset="-122"/>
              </a:rPr>
              <a:t>7.2.2 </a:t>
            </a:r>
            <a:r>
              <a:rPr lang="zh-CN" altLang="en-US" sz="2400">
                <a:solidFill>
                  <a:srgbClr val="990000"/>
                </a:solidFill>
                <a:latin typeface="黑体" pitchFamily="2" charset="-122"/>
                <a:ea typeface="黑体" pitchFamily="2" charset="-122"/>
              </a:rPr>
              <a:t>接口的功能和基本组成</a:t>
            </a:r>
          </a:p>
        </p:txBody>
      </p:sp>
      <p:sp>
        <p:nvSpPr>
          <p:cNvPr id="8195" name="Rectangle 6"/>
          <p:cNvSpPr>
            <a:spLocks noChangeArrowheads="1"/>
          </p:cNvSpPr>
          <p:nvPr/>
        </p:nvSpPr>
        <p:spPr bwMode="auto">
          <a:xfrm>
            <a:off x="971550" y="1557338"/>
            <a:ext cx="79565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45000"/>
              </a:lnSpc>
            </a:pPr>
            <a:r>
              <a:rPr lang="en-US" altLang="zh-CN" sz="2400" dirty="0">
                <a:solidFill>
                  <a:srgbClr val="000080"/>
                </a:solidFill>
                <a:latin typeface="黑体" pitchFamily="2" charset="-122"/>
                <a:ea typeface="黑体" pitchFamily="2" charset="-122"/>
              </a:rPr>
              <a:t> (1)</a:t>
            </a:r>
            <a:r>
              <a:rPr lang="zh-CN" altLang="en-US" sz="2400">
                <a:solidFill>
                  <a:srgbClr val="000080"/>
                </a:solidFill>
                <a:latin typeface="黑体" pitchFamily="2" charset="-122"/>
                <a:ea typeface="黑体" pitchFamily="2" charset="-122"/>
              </a:rPr>
              <a:t>寻址</a:t>
            </a:r>
          </a:p>
          <a:p>
            <a:pPr>
              <a:lnSpc>
                <a:spcPct val="14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a:t>
            </a:r>
            <a:r>
              <a:rPr lang="zh-CN" altLang="en-US" sz="2400">
                <a:solidFill>
                  <a:srgbClr val="000080"/>
                </a:solidFill>
                <a:latin typeface="黑体" pitchFamily="2" charset="-122"/>
                <a:ea typeface="黑体" pitchFamily="2" charset="-122"/>
              </a:rPr>
              <a:t>数据传送与缓冲</a:t>
            </a:r>
            <a:r>
              <a:rPr lang="en-US" altLang="zh-CN" sz="2400" dirty="0">
                <a:solidFill>
                  <a:srgbClr val="000080"/>
                </a:solidFill>
                <a:ea typeface="黑体" pitchFamily="2" charset="-122"/>
              </a:rPr>
              <a:t>——</a:t>
            </a:r>
            <a:r>
              <a:rPr lang="zh-CN" altLang="en-US" sz="2400">
                <a:solidFill>
                  <a:srgbClr val="000080"/>
                </a:solidFill>
                <a:latin typeface="黑体" pitchFamily="2" charset="-122"/>
                <a:ea typeface="黑体" pitchFamily="2" charset="-122"/>
              </a:rPr>
              <a:t>解决主机与外设的速度匹配问题</a:t>
            </a:r>
          </a:p>
          <a:p>
            <a:pPr>
              <a:lnSpc>
                <a:spcPct val="14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(3)</a:t>
            </a:r>
            <a:r>
              <a:rPr lang="zh-CN" altLang="en-US" sz="2400">
                <a:solidFill>
                  <a:srgbClr val="000080"/>
                </a:solidFill>
                <a:latin typeface="黑体" pitchFamily="2" charset="-122"/>
                <a:ea typeface="黑体" pitchFamily="2" charset="-122"/>
              </a:rPr>
              <a:t>实现主机和外设的通信联络控制     </a:t>
            </a:r>
          </a:p>
          <a:p>
            <a:pPr>
              <a:lnSpc>
                <a:spcPct val="14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(4)</a:t>
            </a:r>
            <a:r>
              <a:rPr lang="zh-CN" altLang="en-US" sz="2400">
                <a:solidFill>
                  <a:srgbClr val="000080"/>
                </a:solidFill>
                <a:latin typeface="黑体" pitchFamily="2" charset="-122"/>
                <a:ea typeface="黑体" pitchFamily="2" charset="-122"/>
              </a:rPr>
              <a:t>传递控制命令和状态信息</a:t>
            </a:r>
          </a:p>
          <a:p>
            <a:pPr>
              <a:lnSpc>
                <a:spcPct val="145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(5)</a:t>
            </a:r>
            <a:r>
              <a:rPr lang="zh-CN" altLang="en-US" sz="2400">
                <a:solidFill>
                  <a:srgbClr val="000080"/>
                </a:solidFill>
                <a:latin typeface="黑体" pitchFamily="2" charset="-122"/>
                <a:ea typeface="黑体" pitchFamily="2" charset="-122"/>
              </a:rPr>
              <a:t>提供驱动能力和数据格式变换</a:t>
            </a:r>
          </a:p>
        </p:txBody>
      </p:sp>
      <p:sp>
        <p:nvSpPr>
          <p:cNvPr id="8196" name="Rectangle 9"/>
          <p:cNvSpPr>
            <a:spLocks noChangeArrowheads="1"/>
          </p:cNvSpPr>
          <p:nvPr/>
        </p:nvSpPr>
        <p:spPr bwMode="auto">
          <a:xfrm>
            <a:off x="827088" y="1033463"/>
            <a:ext cx="54737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r>
              <a:rPr lang="en-US" altLang="zh-CN" sz="2400" dirty="0">
                <a:solidFill>
                  <a:srgbClr val="990000"/>
                </a:solidFill>
                <a:latin typeface="黑体" pitchFamily="2" charset="-122"/>
                <a:ea typeface="黑体" pitchFamily="2" charset="-122"/>
              </a:rPr>
              <a:t>1. I/O</a:t>
            </a:r>
            <a:r>
              <a:rPr lang="zh-CN" altLang="en-US" sz="2400">
                <a:solidFill>
                  <a:srgbClr val="990000"/>
                </a:solidFill>
                <a:latin typeface="黑体" pitchFamily="2" charset="-122"/>
                <a:ea typeface="黑体" pitchFamily="2" charset="-122"/>
              </a:rPr>
              <a:t>接口的基本功能</a:t>
            </a:r>
          </a:p>
          <a:p>
            <a:pPr eaLnBrk="0" hangingPunct="0"/>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684213" y="484188"/>
            <a:ext cx="7688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15000"/>
              </a:lnSpc>
            </a:pPr>
            <a:r>
              <a:rPr lang="en-US" altLang="zh-CN" sz="2400" dirty="0">
                <a:solidFill>
                  <a:srgbClr val="990000"/>
                </a:solidFill>
                <a:latin typeface="黑体" pitchFamily="2" charset="-122"/>
                <a:ea typeface="黑体" pitchFamily="2" charset="-122"/>
              </a:rPr>
              <a:t>2. </a:t>
            </a:r>
            <a:r>
              <a:rPr lang="zh-CN" altLang="en-US" sz="2400">
                <a:solidFill>
                  <a:srgbClr val="990000"/>
                </a:solidFill>
                <a:latin typeface="黑体" pitchFamily="2" charset="-122"/>
                <a:ea typeface="黑体" pitchFamily="2" charset="-122"/>
              </a:rPr>
              <a:t>接口的基本组成 </a:t>
            </a:r>
          </a:p>
        </p:txBody>
      </p:sp>
      <p:sp>
        <p:nvSpPr>
          <p:cNvPr id="575499" name="Rectangle 11"/>
          <p:cNvSpPr>
            <a:spLocks noChangeArrowheads="1"/>
          </p:cNvSpPr>
          <p:nvPr/>
        </p:nvSpPr>
        <p:spPr bwMode="auto">
          <a:xfrm>
            <a:off x="755650" y="3500438"/>
            <a:ext cx="7489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r>
              <a:rPr lang="zh-CN" altLang="en-US" sz="2400">
                <a:solidFill>
                  <a:schemeClr val="hlink"/>
                </a:solidFill>
                <a:latin typeface="黑体" pitchFamily="2" charset="-122"/>
                <a:ea typeface="黑体" pitchFamily="2" charset="-122"/>
              </a:rPr>
              <a:t>端口：</a:t>
            </a:r>
            <a:r>
              <a:rPr lang="zh-CN" altLang="en-US" sz="2400">
                <a:solidFill>
                  <a:srgbClr val="000080"/>
                </a:solidFill>
                <a:latin typeface="黑体" pitchFamily="2" charset="-122"/>
                <a:ea typeface="黑体" pitchFamily="2" charset="-122"/>
              </a:rPr>
              <a:t>接口电路中可以被</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直接访问的寄存器。 </a:t>
            </a:r>
          </a:p>
        </p:txBody>
      </p:sp>
      <p:sp>
        <p:nvSpPr>
          <p:cNvPr id="575500" name="Rectangle 12"/>
          <p:cNvSpPr>
            <a:spLocks noChangeArrowheads="1"/>
          </p:cNvSpPr>
          <p:nvPr/>
        </p:nvSpPr>
        <p:spPr bwMode="auto">
          <a:xfrm>
            <a:off x="755650" y="3895725"/>
            <a:ext cx="763270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a:solidFill>
                  <a:srgbClr val="000080"/>
                </a:solidFill>
                <a:latin typeface="黑体" pitchFamily="2" charset="-122"/>
                <a:ea typeface="黑体" pitchFamily="2" charset="-122"/>
              </a:rPr>
              <a:t>一个接口中包含：数据端口</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数据寄存器</a:t>
            </a:r>
            <a:r>
              <a:rPr lang="en-US" altLang="zh-CN" sz="2400" dirty="0">
                <a:solidFill>
                  <a:srgbClr val="000080"/>
                </a:solidFill>
                <a:latin typeface="黑体" pitchFamily="2" charset="-122"/>
                <a:ea typeface="黑体" pitchFamily="2" charset="-122"/>
              </a:rPr>
              <a:t>)</a:t>
            </a:r>
            <a:endParaRPr lang="zh-CN" altLang="en-US" sz="2400">
              <a:solidFill>
                <a:srgbClr val="000080"/>
              </a:solidFill>
              <a:latin typeface="黑体" pitchFamily="2" charset="-122"/>
              <a:ea typeface="黑体" pitchFamily="2" charset="-122"/>
            </a:endParaRPr>
          </a:p>
          <a:p>
            <a:pPr>
              <a:lnSpc>
                <a:spcPct val="110000"/>
              </a:lnSpc>
            </a:pPr>
            <a:r>
              <a:rPr lang="zh-CN" altLang="en-US" sz="2400">
                <a:solidFill>
                  <a:srgbClr val="000080"/>
                </a:solidFill>
                <a:latin typeface="黑体" pitchFamily="2" charset="-122"/>
                <a:ea typeface="黑体" pitchFamily="2" charset="-122"/>
              </a:rPr>
              <a:t>                命令端口</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控制命令寄存器</a:t>
            </a:r>
            <a:r>
              <a:rPr lang="en-US" altLang="zh-CN" sz="2400" dirty="0">
                <a:solidFill>
                  <a:srgbClr val="000080"/>
                </a:solidFill>
                <a:latin typeface="黑体" pitchFamily="2" charset="-122"/>
                <a:ea typeface="黑体" pitchFamily="2" charset="-122"/>
              </a:rPr>
              <a:t>)</a:t>
            </a:r>
            <a:endParaRPr lang="zh-CN" altLang="en-US" sz="2400">
              <a:solidFill>
                <a:srgbClr val="000080"/>
              </a:solidFill>
              <a:latin typeface="黑体" pitchFamily="2" charset="-122"/>
              <a:ea typeface="黑体" pitchFamily="2" charset="-122"/>
            </a:endParaRPr>
          </a:p>
          <a:p>
            <a:pPr>
              <a:lnSpc>
                <a:spcPct val="110000"/>
              </a:lnSpc>
            </a:pPr>
            <a:r>
              <a:rPr lang="zh-CN" altLang="en-US" sz="2400">
                <a:solidFill>
                  <a:srgbClr val="000080"/>
                </a:solidFill>
                <a:latin typeface="黑体" pitchFamily="2" charset="-122"/>
                <a:ea typeface="黑体" pitchFamily="2" charset="-122"/>
              </a:rPr>
              <a:t>                状态端口</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状态寄存器）。</a:t>
            </a:r>
          </a:p>
        </p:txBody>
      </p:sp>
      <p:sp>
        <p:nvSpPr>
          <p:cNvPr id="575502" name="Rectangle 14"/>
          <p:cNvSpPr>
            <a:spLocks noChangeArrowheads="1"/>
          </p:cNvSpPr>
          <p:nvPr/>
        </p:nvSpPr>
        <p:spPr bwMode="auto">
          <a:xfrm>
            <a:off x="755650" y="5408613"/>
            <a:ext cx="7704138" cy="854075"/>
          </a:xfrm>
          <a:prstGeom prst="rect">
            <a:avLst/>
          </a:prstGeom>
          <a:solidFill>
            <a:srgbClr val="CFE7FF"/>
          </a:solidFill>
          <a:ln w="28575" algn="ctr">
            <a:solidFill>
              <a:srgbClr val="003300"/>
            </a:solidFill>
            <a:miter lim="800000"/>
            <a:headEnd/>
            <a:tailEnd/>
          </a:ln>
        </p:spPr>
        <p:txBody>
          <a:bodyPr anchor="ctr">
            <a:spAutoFit/>
          </a:bodyPr>
          <a:lstStyle/>
          <a:p>
            <a:pPr>
              <a:lnSpc>
                <a:spcPct val="110000"/>
              </a:lnSpc>
            </a:pPr>
            <a:r>
              <a:rPr lang="zh-CN" altLang="en-US" sz="2400">
                <a:latin typeface="黑体" pitchFamily="2" charset="-122"/>
                <a:ea typeface="黑体" pitchFamily="2" charset="-122"/>
              </a:rPr>
              <a:t>    </a:t>
            </a:r>
            <a:r>
              <a:rPr lang="zh-CN" altLang="en-US" sz="2400">
                <a:solidFill>
                  <a:schemeClr val="hlink"/>
                </a:solidFill>
                <a:latin typeface="黑体" pitchFamily="2" charset="-122"/>
                <a:ea typeface="黑体" pitchFamily="2" charset="-122"/>
              </a:rPr>
              <a:t>注：</a:t>
            </a:r>
            <a:r>
              <a:rPr lang="zh-CN" altLang="en-US" sz="2400">
                <a:solidFill>
                  <a:srgbClr val="000080"/>
                </a:solidFill>
                <a:latin typeface="黑体" pitchFamily="2" charset="-122"/>
                <a:ea typeface="黑体" pitchFamily="2" charset="-122"/>
              </a:rPr>
              <a:t>状态信息和控制信息通常共用一个端口，称之为设备的控制</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状态寄存器。</a:t>
            </a:r>
            <a:r>
              <a:rPr lang="en-US" altLang="zh-CN" sz="2400" dirty="0">
                <a:solidFill>
                  <a:srgbClr val="000080"/>
                </a:solidFill>
                <a:latin typeface="黑体" pitchFamily="2" charset="-122"/>
                <a:ea typeface="黑体" pitchFamily="2" charset="-122"/>
              </a:rPr>
              <a:t> </a:t>
            </a:r>
          </a:p>
        </p:txBody>
      </p:sp>
      <p:graphicFrame>
        <p:nvGraphicFramePr>
          <p:cNvPr id="9222" name="对象 1"/>
          <p:cNvGraphicFramePr>
            <a:graphicFrameLocks noGrp="1" noChangeAspect="1"/>
          </p:cNvGraphicFramePr>
          <p:nvPr/>
        </p:nvGraphicFramePr>
        <p:xfrm>
          <a:off x="1187450" y="765175"/>
          <a:ext cx="6697663" cy="2592388"/>
        </p:xfrm>
        <a:graphic>
          <a:graphicData uri="http://schemas.openxmlformats.org/presentationml/2006/ole">
            <mc:AlternateContent xmlns:mc="http://schemas.openxmlformats.org/markup-compatibility/2006">
              <mc:Choice xmlns:v="urn:schemas-microsoft-com:vml" Requires="v">
                <p:oleObj spid="_x0000_s9288" name="Visio" r:id="rId3" imgW="3620624" imgH="1515006" progId="">
                  <p:embed/>
                </p:oleObj>
              </mc:Choice>
              <mc:Fallback>
                <p:oleObj name="Visio" r:id="rId3" imgW="3620624" imgH="1515006" progId="">
                  <p:embed/>
                  <p:pic>
                    <p:nvPicPr>
                      <p:cNvPr id="0" name="对象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765175"/>
                        <a:ext cx="6697663" cy="25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5499"/>
                                        </p:tgtEl>
                                        <p:attrNameLst>
                                          <p:attrName>style.visibility</p:attrName>
                                        </p:attrNameLst>
                                      </p:cBhvr>
                                      <p:to>
                                        <p:strVal val="visible"/>
                                      </p:to>
                                    </p:set>
                                    <p:animEffect transition="in" filter="wipe(up)">
                                      <p:cBhvr>
                                        <p:cTn id="7" dur="500"/>
                                        <p:tgtEl>
                                          <p:spTgt spid="5754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5500"/>
                                        </p:tgtEl>
                                        <p:attrNameLst>
                                          <p:attrName>style.visibility</p:attrName>
                                        </p:attrNameLst>
                                      </p:cBhvr>
                                      <p:to>
                                        <p:strVal val="visible"/>
                                      </p:to>
                                    </p:set>
                                    <p:animEffect transition="in" filter="wipe(up)">
                                      <p:cBhvr>
                                        <p:cTn id="12" dur="500"/>
                                        <p:tgtEl>
                                          <p:spTgt spid="5755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75502"/>
                                        </p:tgtEl>
                                        <p:attrNameLst>
                                          <p:attrName>style.visibility</p:attrName>
                                        </p:attrNameLst>
                                      </p:cBhvr>
                                      <p:to>
                                        <p:strVal val="visible"/>
                                      </p:to>
                                    </p:set>
                                    <p:animEffect transition="in" filter="wipe(up)">
                                      <p:cBhvr>
                                        <p:cTn id="17" dur="500"/>
                                        <p:tgtEl>
                                          <p:spTgt spid="575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9" grpId="0"/>
      <p:bldP spid="575500" grpId="0"/>
      <p:bldP spid="57550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755650" y="3630613"/>
            <a:ext cx="7489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r>
              <a:rPr lang="zh-CN" altLang="en-US" sz="2400" dirty="0">
                <a:solidFill>
                  <a:schemeClr val="hlink"/>
                </a:solidFill>
                <a:latin typeface="黑体" pitchFamily="2" charset="-122"/>
                <a:ea typeface="黑体" pitchFamily="2" charset="-122"/>
              </a:rPr>
              <a:t>端口：</a:t>
            </a:r>
            <a:r>
              <a:rPr lang="zh-CN" altLang="en-US" sz="2400" dirty="0">
                <a:solidFill>
                  <a:srgbClr val="000080"/>
                </a:solidFill>
                <a:latin typeface="黑体" pitchFamily="2" charset="-122"/>
                <a:ea typeface="黑体" pitchFamily="2" charset="-122"/>
              </a:rPr>
              <a:t>接口电路中可以被</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直接访问的寄存器。</a:t>
            </a:r>
            <a:r>
              <a:rPr lang="zh-CN" altLang="en-US" sz="2400" dirty="0">
                <a:latin typeface="黑体" pitchFamily="2" charset="-122"/>
                <a:ea typeface="黑体" pitchFamily="2" charset="-122"/>
              </a:rPr>
              <a:t> </a:t>
            </a:r>
          </a:p>
        </p:txBody>
      </p:sp>
      <p:sp>
        <p:nvSpPr>
          <p:cNvPr id="10243" name="Rectangle 6"/>
          <p:cNvSpPr>
            <a:spLocks noChangeArrowheads="1"/>
          </p:cNvSpPr>
          <p:nvPr/>
        </p:nvSpPr>
        <p:spPr bwMode="auto">
          <a:xfrm>
            <a:off x="971550" y="4221088"/>
            <a:ext cx="8172450" cy="194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400" dirty="0">
                <a:solidFill>
                  <a:srgbClr val="000080"/>
                </a:solidFill>
                <a:latin typeface="黑体" pitchFamily="2" charset="-122"/>
                <a:ea typeface="黑体" pitchFamily="2" charset="-122"/>
              </a:rPr>
              <a:t>输入</a:t>
            </a:r>
            <a:r>
              <a:rPr lang="zh-CN" altLang="en-US" sz="2400" dirty="0" smtClean="0">
                <a:solidFill>
                  <a:srgbClr val="000080"/>
                </a:solidFill>
                <a:latin typeface="黑体" pitchFamily="2" charset="-122"/>
                <a:ea typeface="黑体" pitchFamily="2" charset="-122"/>
              </a:rPr>
              <a:t>指令，</a:t>
            </a:r>
            <a:r>
              <a:rPr lang="en-US" altLang="zh-CN" sz="2400" dirty="0" smtClean="0">
                <a:solidFill>
                  <a:srgbClr val="000080"/>
                </a:solidFill>
                <a:latin typeface="黑体" pitchFamily="2" charset="-122"/>
                <a:ea typeface="黑体" pitchFamily="2" charset="-122"/>
              </a:rPr>
              <a:t>CPU</a:t>
            </a:r>
            <a:r>
              <a:rPr lang="zh-CN" altLang="en-US" sz="2400" dirty="0" smtClean="0">
                <a:solidFill>
                  <a:srgbClr val="000080"/>
                </a:solidFill>
                <a:latin typeface="黑体" pitchFamily="2" charset="-122"/>
                <a:ea typeface="黑体" pitchFamily="2" charset="-122"/>
              </a:rPr>
              <a:t>可以</a:t>
            </a:r>
            <a:r>
              <a:rPr lang="zh-CN" altLang="en-US" sz="2400" dirty="0">
                <a:solidFill>
                  <a:srgbClr val="000080"/>
                </a:solidFill>
                <a:latin typeface="黑体" pitchFamily="2" charset="-122"/>
                <a:ea typeface="黑体" pitchFamily="2" charset="-122"/>
              </a:rPr>
              <a:t>从有关端口中读取</a:t>
            </a:r>
            <a:r>
              <a:rPr lang="zh-CN" altLang="en-US" sz="2400" dirty="0" smtClean="0">
                <a:solidFill>
                  <a:srgbClr val="000080"/>
                </a:solidFill>
                <a:latin typeface="黑体" pitchFamily="2" charset="-122"/>
                <a:ea typeface="黑体" pitchFamily="2" charset="-122"/>
              </a:rPr>
              <a:t>信息；</a:t>
            </a:r>
            <a:endParaRPr lang="en-US" altLang="zh-CN" sz="2400" dirty="0" smtClean="0">
              <a:solidFill>
                <a:srgbClr val="000080"/>
              </a:solidFill>
              <a:latin typeface="黑体" pitchFamily="2" charset="-122"/>
              <a:ea typeface="黑体" pitchFamily="2" charset="-122"/>
            </a:endParaRPr>
          </a:p>
          <a:p>
            <a:pPr>
              <a:lnSpc>
                <a:spcPct val="120000"/>
              </a:lnSpc>
            </a:pPr>
            <a:r>
              <a:rPr lang="zh-CN" altLang="en-US" sz="2400" dirty="0" smtClean="0">
                <a:solidFill>
                  <a:srgbClr val="000080"/>
                </a:solidFill>
                <a:latin typeface="黑体" pitchFamily="2" charset="-122"/>
                <a:ea typeface="黑体" pitchFamily="2" charset="-122"/>
              </a:rPr>
              <a:t>输出指令，</a:t>
            </a:r>
            <a:r>
              <a:rPr lang="en-US" altLang="zh-CN" sz="2400" dirty="0" smtClean="0">
                <a:solidFill>
                  <a:srgbClr val="000080"/>
                </a:solidFill>
                <a:latin typeface="黑体" pitchFamily="2" charset="-122"/>
                <a:ea typeface="黑体" pitchFamily="2" charset="-122"/>
              </a:rPr>
              <a:t>CPU</a:t>
            </a:r>
            <a:r>
              <a:rPr lang="zh-CN" altLang="en-US" sz="2400" dirty="0" smtClean="0">
                <a:solidFill>
                  <a:srgbClr val="000080"/>
                </a:solidFill>
                <a:latin typeface="黑体" pitchFamily="2" charset="-122"/>
                <a:ea typeface="黑体" pitchFamily="2" charset="-122"/>
              </a:rPr>
              <a:t>可以把</a:t>
            </a:r>
            <a:r>
              <a:rPr lang="zh-CN" altLang="en-US" sz="2400" dirty="0">
                <a:solidFill>
                  <a:srgbClr val="000080"/>
                </a:solidFill>
                <a:latin typeface="黑体" pitchFamily="2" charset="-122"/>
                <a:ea typeface="黑体" pitchFamily="2" charset="-122"/>
              </a:rPr>
              <a:t>信息</a:t>
            </a:r>
            <a:r>
              <a:rPr lang="zh-CN" altLang="en-US" sz="2400" dirty="0" smtClean="0">
                <a:solidFill>
                  <a:srgbClr val="000080"/>
                </a:solidFill>
                <a:latin typeface="黑体" pitchFamily="2" charset="-122"/>
                <a:ea typeface="黑体" pitchFamily="2" charset="-122"/>
              </a:rPr>
              <a:t>写入到有关</a:t>
            </a:r>
            <a:r>
              <a:rPr lang="zh-CN" altLang="en-US" sz="2400" dirty="0">
                <a:solidFill>
                  <a:srgbClr val="000080"/>
                </a:solidFill>
                <a:latin typeface="黑体" pitchFamily="2" charset="-122"/>
                <a:ea typeface="黑体" pitchFamily="2" charset="-122"/>
              </a:rPr>
              <a:t>端口</a:t>
            </a:r>
            <a:r>
              <a:rPr lang="zh-CN" altLang="en-US" sz="2400" dirty="0" smtClean="0">
                <a:solidFill>
                  <a:srgbClr val="000080"/>
                </a:solidFill>
                <a:latin typeface="黑体" pitchFamily="2" charset="-122"/>
                <a:ea typeface="黑体" pitchFamily="2" charset="-122"/>
              </a:rPr>
              <a:t>。</a:t>
            </a:r>
            <a:endParaRPr lang="en-US" altLang="zh-CN" sz="2400" dirty="0" smtClean="0">
              <a:solidFill>
                <a:srgbClr val="000080"/>
              </a:solidFill>
              <a:latin typeface="黑体" pitchFamily="2" charset="-122"/>
              <a:ea typeface="黑体" pitchFamily="2" charset="-122"/>
            </a:endParaRPr>
          </a:p>
          <a:p>
            <a:pPr>
              <a:lnSpc>
                <a:spcPct val="120000"/>
              </a:lnSpc>
              <a:spcBef>
                <a:spcPts val="600"/>
              </a:spcBef>
            </a:pPr>
            <a:r>
              <a:rPr lang="zh-CN" altLang="en-US" sz="2400" dirty="0" smtClean="0">
                <a:solidFill>
                  <a:srgbClr val="000080"/>
                </a:solidFill>
                <a:latin typeface="黑体" pitchFamily="2" charset="-122"/>
                <a:ea typeface="黑体" pitchFamily="2" charset="-122"/>
              </a:rPr>
              <a:t>  例如：</a:t>
            </a:r>
            <a:r>
              <a:rPr lang="en-US" altLang="zh-CN" sz="2400" dirty="0" smtClean="0">
                <a:solidFill>
                  <a:srgbClr val="000080"/>
                </a:solidFill>
                <a:latin typeface="黑体" pitchFamily="2" charset="-122"/>
                <a:ea typeface="黑体" pitchFamily="2" charset="-122"/>
              </a:rPr>
              <a:t>IN  AC,(</a:t>
            </a:r>
            <a:r>
              <a:rPr lang="zh-CN" altLang="zh-CN" sz="2400" dirty="0" smtClean="0">
                <a:solidFill>
                  <a:srgbClr val="000080"/>
                </a:solidFill>
                <a:latin typeface="黑体" pitchFamily="2" charset="-122"/>
                <a:ea typeface="黑体" pitchFamily="2" charset="-122"/>
              </a:rPr>
              <a:t>设备</a:t>
            </a:r>
            <a:r>
              <a:rPr lang="zh-CN" altLang="en-US" sz="2400" dirty="0" smtClean="0">
                <a:solidFill>
                  <a:srgbClr val="000080"/>
                </a:solidFill>
                <a:latin typeface="黑体" pitchFamily="2" charset="-122"/>
                <a:ea typeface="黑体" pitchFamily="2" charset="-122"/>
              </a:rPr>
              <a:t>端口</a:t>
            </a:r>
            <a:r>
              <a:rPr lang="zh-CN" altLang="zh-CN" sz="2400" dirty="0" smtClean="0">
                <a:solidFill>
                  <a:srgbClr val="000080"/>
                </a:solidFill>
                <a:latin typeface="黑体" pitchFamily="2" charset="-122"/>
                <a:ea typeface="黑体" pitchFamily="2" charset="-122"/>
              </a:rPr>
              <a:t>地址</a:t>
            </a:r>
            <a:r>
              <a:rPr lang="en-US" altLang="zh-CN" sz="2400" dirty="0">
                <a:solidFill>
                  <a:srgbClr val="000080"/>
                </a:solidFill>
                <a:latin typeface="黑体" pitchFamily="2" charset="-122"/>
                <a:ea typeface="黑体" pitchFamily="2" charset="-122"/>
              </a:rPr>
              <a:t>)   </a:t>
            </a:r>
            <a:r>
              <a:rPr lang="zh-CN" altLang="zh-CN" sz="2000" dirty="0" smtClean="0">
                <a:solidFill>
                  <a:schemeClr val="accent1">
                    <a:lumMod val="50000"/>
                  </a:schemeClr>
                </a:solidFill>
                <a:latin typeface="黑体" pitchFamily="2" charset="-122"/>
                <a:ea typeface="黑体" pitchFamily="2" charset="-122"/>
              </a:rPr>
              <a:t>；</a:t>
            </a:r>
            <a:r>
              <a:rPr lang="en-US" altLang="zh-CN" sz="2000" dirty="0" smtClean="0">
                <a:solidFill>
                  <a:schemeClr val="accent1">
                    <a:lumMod val="50000"/>
                  </a:schemeClr>
                </a:solidFill>
                <a:latin typeface="黑体" pitchFamily="2" charset="-122"/>
                <a:ea typeface="黑体" pitchFamily="2" charset="-122"/>
              </a:rPr>
              <a:t>AC</a:t>
            </a:r>
            <a:r>
              <a:rPr lang="zh-CN" altLang="zh-CN" sz="2000" dirty="0" smtClean="0">
                <a:solidFill>
                  <a:schemeClr val="accent1">
                    <a:lumMod val="50000"/>
                  </a:schemeClr>
                </a:solidFill>
                <a:latin typeface="黑体" pitchFamily="2" charset="-122"/>
                <a:ea typeface="黑体" pitchFamily="2" charset="-122"/>
              </a:rPr>
              <a:t>为</a:t>
            </a:r>
            <a:r>
              <a:rPr lang="en-US" altLang="zh-CN" sz="2000" dirty="0">
                <a:solidFill>
                  <a:schemeClr val="accent1">
                    <a:lumMod val="50000"/>
                  </a:schemeClr>
                </a:solidFill>
                <a:latin typeface="黑体" pitchFamily="2" charset="-122"/>
                <a:ea typeface="黑体" pitchFamily="2" charset="-122"/>
              </a:rPr>
              <a:t>CPU</a:t>
            </a:r>
            <a:r>
              <a:rPr lang="zh-CN" altLang="zh-CN" sz="2000" dirty="0">
                <a:solidFill>
                  <a:schemeClr val="accent1">
                    <a:lumMod val="50000"/>
                  </a:schemeClr>
                </a:solidFill>
                <a:latin typeface="黑体" pitchFamily="2" charset="-122"/>
                <a:ea typeface="黑体" pitchFamily="2" charset="-122"/>
              </a:rPr>
              <a:t>中的</a:t>
            </a:r>
            <a:r>
              <a:rPr lang="zh-CN" altLang="zh-CN" sz="2000" dirty="0" smtClean="0">
                <a:solidFill>
                  <a:schemeClr val="accent1">
                    <a:lumMod val="50000"/>
                  </a:schemeClr>
                </a:solidFill>
                <a:latin typeface="黑体" pitchFamily="2" charset="-122"/>
                <a:ea typeface="黑体" pitchFamily="2" charset="-122"/>
              </a:rPr>
              <a:t>累加</a:t>
            </a:r>
            <a:r>
              <a:rPr lang="zh-CN" altLang="en-US" sz="2000" dirty="0" smtClean="0">
                <a:solidFill>
                  <a:schemeClr val="accent1">
                    <a:lumMod val="50000"/>
                  </a:schemeClr>
                </a:solidFill>
                <a:latin typeface="黑体" pitchFamily="2" charset="-122"/>
                <a:ea typeface="黑体" pitchFamily="2" charset="-122"/>
              </a:rPr>
              <a:t>寄存器</a:t>
            </a:r>
            <a:endParaRPr lang="en-US" altLang="zh-CN" sz="2400" dirty="0" smtClean="0">
              <a:solidFill>
                <a:srgbClr val="000080"/>
              </a:solidFill>
              <a:latin typeface="黑体" pitchFamily="2" charset="-122"/>
              <a:ea typeface="黑体" pitchFamily="2" charset="-122"/>
            </a:endParaRPr>
          </a:p>
          <a:p>
            <a:pPr>
              <a:lnSpc>
                <a:spcPct val="120000"/>
              </a:lnSpc>
            </a:pPr>
            <a:r>
              <a:rPr lang="en-US" altLang="zh-CN" sz="2400" dirty="0" smtClean="0">
                <a:solidFill>
                  <a:srgbClr val="000080"/>
                </a:solidFill>
                <a:latin typeface="黑体" pitchFamily="2" charset="-122"/>
                <a:ea typeface="黑体" pitchFamily="2" charset="-122"/>
              </a:rPr>
              <a:t>        OUT </a:t>
            </a:r>
            <a:r>
              <a:rPr lang="en-US" altLang="zh-CN" sz="2400" dirty="0">
                <a:solidFill>
                  <a:srgbClr val="000080"/>
                </a:solidFill>
                <a:latin typeface="黑体" pitchFamily="2" charset="-122"/>
                <a:ea typeface="黑体" pitchFamily="2" charset="-122"/>
              </a:rPr>
              <a:t>(</a:t>
            </a:r>
            <a:r>
              <a:rPr lang="zh-CN" altLang="en-US" sz="2400" dirty="0" smtClean="0">
                <a:solidFill>
                  <a:srgbClr val="000080"/>
                </a:solidFill>
                <a:latin typeface="黑体" pitchFamily="2" charset="-122"/>
                <a:ea typeface="黑体" pitchFamily="2" charset="-122"/>
              </a:rPr>
              <a:t>设备端口地址</a:t>
            </a:r>
            <a:r>
              <a:rPr lang="en-US" altLang="zh-CN" sz="2400" dirty="0" smtClean="0">
                <a:solidFill>
                  <a:srgbClr val="000080"/>
                </a:solidFill>
                <a:latin typeface="黑体" pitchFamily="2" charset="-122"/>
                <a:ea typeface="黑体" pitchFamily="2" charset="-122"/>
              </a:rPr>
              <a:t>),AC</a:t>
            </a:r>
            <a:endParaRPr lang="en-US" altLang="zh-CN" sz="2400" dirty="0">
              <a:solidFill>
                <a:srgbClr val="000080"/>
              </a:solidFill>
              <a:latin typeface="黑体" pitchFamily="2" charset="-122"/>
              <a:ea typeface="黑体" pitchFamily="2" charset="-122"/>
            </a:endParaRPr>
          </a:p>
        </p:txBody>
      </p:sp>
      <p:sp>
        <p:nvSpPr>
          <p:cNvPr id="10244" name="Rectangle 9"/>
          <p:cNvSpPr>
            <a:spLocks noChangeArrowheads="1"/>
          </p:cNvSpPr>
          <p:nvPr/>
        </p:nvSpPr>
        <p:spPr bwMode="auto">
          <a:xfrm>
            <a:off x="684213" y="484188"/>
            <a:ext cx="7688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15000"/>
              </a:lnSpc>
            </a:pPr>
            <a:r>
              <a:rPr lang="en-US" altLang="zh-CN" sz="2400" dirty="0">
                <a:solidFill>
                  <a:srgbClr val="990000"/>
                </a:solidFill>
                <a:latin typeface="黑体" pitchFamily="2" charset="-122"/>
                <a:ea typeface="黑体" pitchFamily="2" charset="-122"/>
              </a:rPr>
              <a:t>2. </a:t>
            </a:r>
            <a:r>
              <a:rPr lang="zh-CN" altLang="en-US" sz="2400">
                <a:solidFill>
                  <a:srgbClr val="990000"/>
                </a:solidFill>
                <a:latin typeface="黑体" pitchFamily="2" charset="-122"/>
                <a:ea typeface="黑体" pitchFamily="2" charset="-122"/>
              </a:rPr>
              <a:t>接口的基本组成 </a:t>
            </a:r>
          </a:p>
        </p:txBody>
      </p:sp>
      <p:graphicFrame>
        <p:nvGraphicFramePr>
          <p:cNvPr id="10245" name="对象 1"/>
          <p:cNvGraphicFramePr>
            <a:graphicFrameLocks noGrp="1" noChangeAspect="1"/>
          </p:cNvGraphicFramePr>
          <p:nvPr/>
        </p:nvGraphicFramePr>
        <p:xfrm>
          <a:off x="1187450" y="765175"/>
          <a:ext cx="6697663" cy="2592388"/>
        </p:xfrm>
        <a:graphic>
          <a:graphicData uri="http://schemas.openxmlformats.org/presentationml/2006/ole">
            <mc:AlternateContent xmlns:mc="http://schemas.openxmlformats.org/markup-compatibility/2006">
              <mc:Choice xmlns:v="urn:schemas-microsoft-com:vml" Requires="v">
                <p:oleObj spid="_x0000_s10311" name="Visio" r:id="rId3" imgW="3620624" imgH="1515006" progId="">
                  <p:embed/>
                </p:oleObj>
              </mc:Choice>
              <mc:Fallback>
                <p:oleObj name="Visio" r:id="rId3" imgW="3620624" imgH="1515006" progId="">
                  <p:embed/>
                  <p:pic>
                    <p:nvPicPr>
                      <p:cNvPr id="0" name="对象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765175"/>
                        <a:ext cx="6697663" cy="25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ChangeArrowheads="1"/>
          </p:cNvSpPr>
          <p:nvPr/>
        </p:nvSpPr>
        <p:spPr bwMode="auto">
          <a:xfrm>
            <a:off x="468313" y="460375"/>
            <a:ext cx="48958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r>
              <a:rPr lang="en-US" altLang="zh-CN" sz="2400" dirty="0">
                <a:solidFill>
                  <a:srgbClr val="990000"/>
                </a:solidFill>
                <a:latin typeface="黑体" pitchFamily="2" charset="-122"/>
                <a:ea typeface="黑体" pitchFamily="2" charset="-122"/>
              </a:rPr>
              <a:t>3. </a:t>
            </a:r>
            <a:r>
              <a:rPr lang="zh-CN" altLang="en-US" sz="2400">
                <a:solidFill>
                  <a:srgbClr val="990000"/>
                </a:solidFill>
                <a:latin typeface="黑体" pitchFamily="2" charset="-122"/>
                <a:ea typeface="黑体" pitchFamily="2" charset="-122"/>
              </a:rPr>
              <a:t>接口的类型</a:t>
            </a:r>
            <a:endParaRPr lang="zh-CN" altLang="en-US" sz="2400" b="0">
              <a:solidFill>
                <a:srgbClr val="990000"/>
              </a:solidFill>
              <a:latin typeface="黑体" pitchFamily="2" charset="-122"/>
              <a:ea typeface="黑体" pitchFamily="2" charset="-122"/>
            </a:endParaRPr>
          </a:p>
        </p:txBody>
      </p:sp>
      <p:sp>
        <p:nvSpPr>
          <p:cNvPr id="11267" name="Rectangle 14"/>
          <p:cNvSpPr>
            <a:spLocks noChangeArrowheads="1"/>
          </p:cNvSpPr>
          <p:nvPr/>
        </p:nvSpPr>
        <p:spPr bwMode="auto">
          <a:xfrm>
            <a:off x="539750" y="958850"/>
            <a:ext cx="794702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533400">
              <a:lnSpc>
                <a:spcPct val="120000"/>
              </a:lnSpc>
            </a:pPr>
            <a:r>
              <a:rPr lang="zh-CN" altLang="en-US" sz="2400">
                <a:solidFill>
                  <a:srgbClr val="000080"/>
                </a:solidFill>
                <a:latin typeface="黑体" pitchFamily="2" charset="-122"/>
                <a:ea typeface="黑体" pitchFamily="2" charset="-122"/>
              </a:rPr>
              <a:t>按数据传送方式分类</a:t>
            </a:r>
          </a:p>
          <a:p>
            <a:pPr indent="533400">
              <a:lnSpc>
                <a:spcPct val="120000"/>
              </a:lnSpc>
            </a:pPr>
            <a:r>
              <a:rPr lang="zh-CN" altLang="en-US" sz="2400">
                <a:solidFill>
                  <a:srgbClr val="000080"/>
                </a:solidFill>
                <a:latin typeface="黑体" pitchFamily="2" charset="-122"/>
                <a:ea typeface="黑体" pitchFamily="2" charset="-122"/>
              </a:rPr>
              <a:t>    并行接口：接口与</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之间并行传送。</a:t>
            </a:r>
          </a:p>
          <a:p>
            <a:pPr indent="533400">
              <a:lnSpc>
                <a:spcPct val="120000"/>
              </a:lnSpc>
            </a:pPr>
            <a:r>
              <a:rPr lang="zh-CN" altLang="en-US" sz="2400">
                <a:solidFill>
                  <a:srgbClr val="000080"/>
                </a:solidFill>
                <a:latin typeface="黑体" pitchFamily="2" charset="-122"/>
                <a:ea typeface="黑体" pitchFamily="2" charset="-122"/>
              </a:rPr>
              <a:t>    串行接口：接口与</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之间串行传送。</a:t>
            </a:r>
          </a:p>
          <a:p>
            <a:pPr indent="533400">
              <a:lnSpc>
                <a:spcPct val="120000"/>
              </a:lnSpc>
            </a:pPr>
            <a:r>
              <a:rPr lang="zh-CN" altLang="en-US" sz="2400">
                <a:latin typeface="黑体" pitchFamily="2" charset="-122"/>
                <a:ea typeface="黑体" pitchFamily="2" charset="-122"/>
              </a:rPr>
              <a:t>     </a:t>
            </a:r>
            <a:r>
              <a:rPr lang="zh-CN" altLang="en-US" sz="2400">
                <a:solidFill>
                  <a:schemeClr val="hlink"/>
                </a:solidFill>
                <a:latin typeface="黑体" pitchFamily="2" charset="-122"/>
                <a:ea typeface="黑体" pitchFamily="2" charset="-122"/>
              </a:rPr>
              <a:t>（注：接口与系统总线一般仍并行）</a:t>
            </a:r>
          </a:p>
        </p:txBody>
      </p:sp>
      <p:sp>
        <p:nvSpPr>
          <p:cNvPr id="577551" name="Rectangle 15"/>
          <p:cNvSpPr>
            <a:spLocks noChangeArrowheads="1"/>
          </p:cNvSpPr>
          <p:nvPr/>
        </p:nvSpPr>
        <p:spPr bwMode="auto">
          <a:xfrm>
            <a:off x="565150" y="2881313"/>
            <a:ext cx="784701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indent="533400">
              <a:lnSpc>
                <a:spcPct val="120000"/>
              </a:lnSpc>
            </a:pPr>
            <a:r>
              <a:rPr lang="zh-CN" altLang="en-US" sz="2400">
                <a:solidFill>
                  <a:srgbClr val="000080"/>
                </a:solidFill>
                <a:latin typeface="黑体" pitchFamily="2" charset="-122"/>
                <a:ea typeface="黑体" pitchFamily="2" charset="-122"/>
              </a:rPr>
              <a:t>按主机访问</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设备的控制方式分类</a:t>
            </a:r>
          </a:p>
          <a:p>
            <a:pPr indent="533400">
              <a:lnSpc>
                <a:spcPct val="120000"/>
              </a:lnSpc>
            </a:pPr>
            <a:r>
              <a:rPr lang="zh-CN" altLang="en-US" sz="2400">
                <a:solidFill>
                  <a:srgbClr val="000080"/>
                </a:solidFill>
                <a:latin typeface="黑体" pitchFamily="2" charset="-122"/>
                <a:ea typeface="黑体" pitchFamily="2" charset="-122"/>
              </a:rPr>
              <a:t>    程序查询接口、中断接口、</a:t>
            </a:r>
            <a:r>
              <a:rPr lang="en-US" altLang="zh-CN" sz="2400" dirty="0">
                <a:solidFill>
                  <a:srgbClr val="000080"/>
                </a:solidFill>
                <a:latin typeface="黑体" pitchFamily="2" charset="-122"/>
                <a:ea typeface="黑体" pitchFamily="2" charset="-122"/>
              </a:rPr>
              <a:t>DMA</a:t>
            </a:r>
            <a:r>
              <a:rPr lang="zh-CN" altLang="en-US" sz="2400">
                <a:solidFill>
                  <a:srgbClr val="000080"/>
                </a:solidFill>
                <a:latin typeface="黑体" pitchFamily="2" charset="-122"/>
                <a:ea typeface="黑体" pitchFamily="2" charset="-122"/>
              </a:rPr>
              <a:t>接口、通道和</a:t>
            </a:r>
            <a:r>
              <a:rPr lang="en-US" altLang="zh-CN" sz="2400" dirty="0">
                <a:solidFill>
                  <a:srgbClr val="000080"/>
                </a:solidFill>
                <a:latin typeface="黑体" pitchFamily="2" charset="-122"/>
                <a:ea typeface="黑体" pitchFamily="2" charset="-122"/>
              </a:rPr>
              <a:t>IOP</a:t>
            </a:r>
          </a:p>
        </p:txBody>
      </p:sp>
      <p:sp>
        <p:nvSpPr>
          <p:cNvPr id="577552" name="Rectangle 16"/>
          <p:cNvSpPr>
            <a:spLocks noChangeArrowheads="1"/>
          </p:cNvSpPr>
          <p:nvPr/>
        </p:nvSpPr>
        <p:spPr bwMode="auto">
          <a:xfrm>
            <a:off x="565150" y="4102100"/>
            <a:ext cx="7532688"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indent="533400">
              <a:lnSpc>
                <a:spcPct val="120000"/>
              </a:lnSpc>
            </a:pPr>
            <a:r>
              <a:rPr lang="zh-CN" altLang="en-US" sz="2400">
                <a:solidFill>
                  <a:srgbClr val="000080"/>
                </a:solidFill>
                <a:latin typeface="黑体" pitchFamily="2" charset="-122"/>
                <a:ea typeface="黑体" pitchFamily="2" charset="-122"/>
              </a:rPr>
              <a:t>按功能选择的灵活性分类</a:t>
            </a:r>
          </a:p>
          <a:p>
            <a:pPr indent="533400">
              <a:lnSpc>
                <a:spcPct val="120000"/>
              </a:lnSpc>
            </a:pPr>
            <a:r>
              <a:rPr lang="zh-CN" altLang="en-US" sz="2400">
                <a:solidFill>
                  <a:srgbClr val="000080"/>
                </a:solidFill>
                <a:latin typeface="黑体" pitchFamily="2" charset="-122"/>
                <a:ea typeface="黑体" pitchFamily="2" charset="-122"/>
              </a:rPr>
              <a:t>    可编程接口和不可编程接口。</a:t>
            </a:r>
          </a:p>
          <a:p>
            <a:pPr indent="533400">
              <a:lnSpc>
                <a:spcPct val="120000"/>
              </a:lnSpc>
            </a:pPr>
            <a:r>
              <a:rPr lang="zh-CN" altLang="en-US" sz="2400">
                <a:solidFill>
                  <a:srgbClr val="000080"/>
                </a:solidFill>
                <a:latin typeface="黑体" pitchFamily="2" charset="-122"/>
                <a:ea typeface="黑体" pitchFamily="2" charset="-122"/>
              </a:rPr>
              <a:t>    前者可用程序来改变接口的功能和操作方式。</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7551"/>
                                        </p:tgtEl>
                                        <p:attrNameLst>
                                          <p:attrName>style.visibility</p:attrName>
                                        </p:attrNameLst>
                                      </p:cBhvr>
                                      <p:to>
                                        <p:strVal val="visible"/>
                                      </p:to>
                                    </p:set>
                                    <p:animEffect transition="in" filter="wipe(up)">
                                      <p:cBhvr>
                                        <p:cTn id="7" dur="500"/>
                                        <p:tgtEl>
                                          <p:spTgt spid="5775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7552"/>
                                        </p:tgtEl>
                                        <p:attrNameLst>
                                          <p:attrName>style.visibility</p:attrName>
                                        </p:attrNameLst>
                                      </p:cBhvr>
                                      <p:to>
                                        <p:strVal val="visible"/>
                                      </p:to>
                                    </p:set>
                                    <p:animEffect transition="in" filter="wipe(up)">
                                      <p:cBhvr>
                                        <p:cTn id="12" dur="500"/>
                                        <p:tgtEl>
                                          <p:spTgt spid="577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51" grpId="0"/>
      <p:bldP spid="5775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
          <p:cNvSpPr>
            <a:spLocks noChangeArrowheads="1"/>
          </p:cNvSpPr>
          <p:nvPr/>
        </p:nvSpPr>
        <p:spPr bwMode="auto">
          <a:xfrm>
            <a:off x="539750" y="849313"/>
            <a:ext cx="8208963"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55000"/>
              </a:lnSpc>
            </a:pPr>
            <a:r>
              <a:rPr lang="en-US" altLang="zh-CN" sz="2400" dirty="0">
                <a:solidFill>
                  <a:srgbClr val="990000"/>
                </a:solidFill>
                <a:latin typeface="黑体" pitchFamily="2" charset="-122"/>
                <a:ea typeface="黑体" pitchFamily="2" charset="-122"/>
              </a:rPr>
              <a:t>  1.</a:t>
            </a:r>
            <a:r>
              <a:rPr lang="zh-CN" altLang="en-US" sz="2400">
                <a:solidFill>
                  <a:srgbClr val="990000"/>
                </a:solidFill>
                <a:latin typeface="黑体" pitchFamily="2" charset="-122"/>
                <a:ea typeface="黑体" pitchFamily="2" charset="-122"/>
              </a:rPr>
              <a:t>独立编址（</a:t>
            </a:r>
            <a:r>
              <a:rPr lang="en-US" altLang="zh-CN" sz="2400" dirty="0">
                <a:solidFill>
                  <a:srgbClr val="990000"/>
                </a:solidFill>
                <a:latin typeface="黑体" pitchFamily="2" charset="-122"/>
                <a:ea typeface="黑体" pitchFamily="2" charset="-122"/>
              </a:rPr>
              <a:t>I/O</a:t>
            </a:r>
            <a:r>
              <a:rPr lang="zh-CN" altLang="en-US" sz="2400">
                <a:solidFill>
                  <a:srgbClr val="990000"/>
                </a:solidFill>
                <a:latin typeface="黑体" pitchFamily="2" charset="-122"/>
                <a:ea typeface="黑体" pitchFamily="2" charset="-122"/>
              </a:rPr>
              <a:t>映射方式）</a:t>
            </a:r>
          </a:p>
          <a:p>
            <a:pPr>
              <a:lnSpc>
                <a:spcPct val="115000"/>
              </a:lnSpc>
            </a:pPr>
            <a:r>
              <a:rPr lang="zh-CN" altLang="en-US" sz="2400">
                <a:solidFill>
                  <a:srgbClr val="000080"/>
                </a:solidFill>
                <a:latin typeface="黑体" pitchFamily="2" charset="-122"/>
                <a:ea typeface="黑体" pitchFamily="2" charset="-122"/>
              </a:rPr>
              <a:t>    把</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端口地址与存储器地址分别进行独立的编址；</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地址和内存地址可能重叠。</a:t>
            </a:r>
          </a:p>
        </p:txBody>
      </p:sp>
      <p:sp>
        <p:nvSpPr>
          <p:cNvPr id="578571" name="Rectangle 11"/>
          <p:cNvSpPr>
            <a:spLocks noChangeArrowheads="1"/>
          </p:cNvSpPr>
          <p:nvPr/>
        </p:nvSpPr>
        <p:spPr bwMode="auto">
          <a:xfrm>
            <a:off x="611188" y="2544763"/>
            <a:ext cx="7993062" cy="920750"/>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rIns="0" anchor="ctr">
            <a:spAutoFit/>
          </a:bodyPr>
          <a:lstStyle/>
          <a:p>
            <a:pPr>
              <a:spcBef>
                <a:spcPct val="20000"/>
              </a:spcBef>
            </a:pPr>
            <a:r>
              <a:rPr kumimoji="0" lang="en-US" altLang="zh-CN" sz="2400" dirty="0">
                <a:solidFill>
                  <a:srgbClr val="000080"/>
                </a:solidFill>
                <a:latin typeface="黑体" pitchFamily="2" charset="-122"/>
                <a:ea typeface="黑体" pitchFamily="2" charset="-122"/>
              </a:rPr>
              <a:t>【</a:t>
            </a:r>
            <a:r>
              <a:rPr kumimoji="0" lang="zh-CN" altLang="en-US" sz="2400">
                <a:solidFill>
                  <a:srgbClr val="000080"/>
                </a:solidFill>
                <a:latin typeface="黑体" pitchFamily="2" charset="-122"/>
                <a:ea typeface="黑体" pitchFamily="2" charset="-122"/>
              </a:rPr>
              <a:t>例</a:t>
            </a:r>
            <a:r>
              <a:rPr kumimoji="0" lang="en-US" altLang="zh-CN" sz="2400" dirty="0">
                <a:solidFill>
                  <a:srgbClr val="000080"/>
                </a:solidFill>
                <a:latin typeface="黑体" pitchFamily="2" charset="-122"/>
                <a:ea typeface="黑体" pitchFamily="2" charset="-122"/>
              </a:rPr>
              <a:t>】</a:t>
            </a:r>
            <a:r>
              <a:rPr kumimoji="0" lang="en-US" altLang="zh-CN" sz="2400" dirty="0">
                <a:solidFill>
                  <a:schemeClr val="hlink"/>
                </a:solidFill>
                <a:latin typeface="黑体" pitchFamily="2" charset="-122"/>
                <a:ea typeface="黑体" pitchFamily="2" charset="-122"/>
              </a:rPr>
              <a:t>MOV</a:t>
            </a:r>
            <a:r>
              <a:rPr kumimoji="0" lang="en-US" altLang="zh-CN" sz="2400" dirty="0">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AX, [1000]  </a:t>
            </a:r>
            <a:r>
              <a:rPr kumimoji="0" lang="zh-CN" altLang="en-US" sz="2400">
                <a:solidFill>
                  <a:srgbClr val="000080"/>
                </a:solidFill>
                <a:latin typeface="黑体" pitchFamily="2" charset="-122"/>
                <a:ea typeface="黑体" pitchFamily="2" charset="-122"/>
              </a:rPr>
              <a:t>；访问内存、</a:t>
            </a:r>
            <a:r>
              <a:rPr kumimoji="0" lang="en-US" altLang="zh-CN" sz="2400" dirty="0">
                <a:solidFill>
                  <a:srgbClr val="000080"/>
                </a:solidFill>
                <a:latin typeface="黑体" pitchFamily="2" charset="-122"/>
                <a:ea typeface="黑体" pitchFamily="2" charset="-122"/>
              </a:rPr>
              <a:t>1000</a:t>
            </a:r>
            <a:r>
              <a:rPr kumimoji="0" lang="zh-CN" altLang="en-US" sz="2400">
                <a:solidFill>
                  <a:srgbClr val="000080"/>
                </a:solidFill>
                <a:latin typeface="黑体" pitchFamily="2" charset="-122"/>
                <a:ea typeface="黑体" pitchFamily="2" charset="-122"/>
              </a:rPr>
              <a:t>为内存地址  </a:t>
            </a:r>
          </a:p>
          <a:p>
            <a:pPr>
              <a:spcBef>
                <a:spcPct val="20000"/>
              </a:spcBef>
            </a:pPr>
            <a:r>
              <a:rPr kumimoji="0" lang="zh-CN" altLang="en-US" sz="2400">
                <a:latin typeface="黑体" pitchFamily="2" charset="-122"/>
                <a:ea typeface="黑体" pitchFamily="2" charset="-122"/>
              </a:rPr>
              <a:t>      </a:t>
            </a:r>
            <a:r>
              <a:rPr kumimoji="0" lang="en-US" altLang="zh-CN" sz="2400" dirty="0">
                <a:solidFill>
                  <a:schemeClr val="hlink"/>
                </a:solidFill>
                <a:latin typeface="黑体" pitchFamily="2" charset="-122"/>
                <a:ea typeface="黑体" pitchFamily="2" charset="-122"/>
              </a:rPr>
              <a:t>IN </a:t>
            </a:r>
            <a:r>
              <a:rPr kumimoji="0" lang="en-US" altLang="zh-CN" sz="2400" dirty="0">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AX</a:t>
            </a:r>
            <a:r>
              <a:rPr kumimoji="0" lang="zh-CN" altLang="en-US" sz="2400">
                <a:solidFill>
                  <a:srgbClr val="000080"/>
                </a:solidFill>
                <a:latin typeface="黑体" pitchFamily="2" charset="-122"/>
                <a:ea typeface="黑体" pitchFamily="2" charset="-122"/>
              </a:rPr>
              <a:t>，</a:t>
            </a:r>
            <a:r>
              <a:rPr kumimoji="0" lang="en-US" altLang="zh-CN" sz="2400" dirty="0">
                <a:solidFill>
                  <a:srgbClr val="000080"/>
                </a:solidFill>
                <a:latin typeface="黑体" pitchFamily="2" charset="-122"/>
                <a:ea typeface="黑体" pitchFamily="2" charset="-122"/>
              </a:rPr>
              <a:t>[1000]  </a:t>
            </a:r>
            <a:r>
              <a:rPr kumimoji="0" lang="zh-CN" altLang="en-US" sz="2400">
                <a:solidFill>
                  <a:srgbClr val="000080"/>
                </a:solidFill>
                <a:latin typeface="黑体" pitchFamily="2" charset="-122"/>
                <a:ea typeface="黑体" pitchFamily="2" charset="-122"/>
              </a:rPr>
              <a:t>；访问</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设备、</a:t>
            </a:r>
            <a:r>
              <a:rPr kumimoji="0" lang="en-US" altLang="zh-CN" sz="2400" dirty="0">
                <a:solidFill>
                  <a:srgbClr val="000080"/>
                </a:solidFill>
                <a:latin typeface="黑体" pitchFamily="2" charset="-122"/>
                <a:ea typeface="黑体" pitchFamily="2" charset="-122"/>
              </a:rPr>
              <a:t>1000</a:t>
            </a:r>
            <a:r>
              <a:rPr kumimoji="0" lang="zh-CN" altLang="en-US" sz="2400">
                <a:solidFill>
                  <a:srgbClr val="000080"/>
                </a:solidFill>
                <a:latin typeface="黑体" pitchFamily="2" charset="-122"/>
                <a:ea typeface="黑体" pitchFamily="2" charset="-122"/>
              </a:rPr>
              <a:t>为</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地址</a:t>
            </a:r>
          </a:p>
        </p:txBody>
      </p:sp>
      <p:sp>
        <p:nvSpPr>
          <p:cNvPr id="12292" name="Rectangle 14"/>
          <p:cNvSpPr>
            <a:spLocks noChangeArrowheads="1"/>
          </p:cNvSpPr>
          <p:nvPr/>
        </p:nvSpPr>
        <p:spPr bwMode="auto">
          <a:xfrm>
            <a:off x="611188" y="460375"/>
            <a:ext cx="67691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7.2.3 </a:t>
            </a:r>
            <a:r>
              <a:rPr lang="zh-CN" altLang="en-US" sz="2400">
                <a:solidFill>
                  <a:srgbClr val="990000"/>
                </a:solidFill>
                <a:latin typeface="黑体" pitchFamily="2" charset="-122"/>
                <a:ea typeface="黑体" pitchFamily="2" charset="-122"/>
              </a:rPr>
              <a:t>外设的识别与端口寻址</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8571"/>
                                        </p:tgtEl>
                                        <p:attrNameLst>
                                          <p:attrName>style.visibility</p:attrName>
                                        </p:attrNameLst>
                                      </p:cBhvr>
                                      <p:to>
                                        <p:strVal val="visible"/>
                                      </p:to>
                                    </p:set>
                                    <p:animEffect transition="in" filter="wipe(up)">
                                      <p:cBhvr>
                                        <p:cTn id="7" dur="500"/>
                                        <p:tgtEl>
                                          <p:spTgt spid="578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5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11188" y="849313"/>
            <a:ext cx="813752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55000"/>
              </a:lnSpc>
            </a:pPr>
            <a:r>
              <a:rPr lang="en-US" altLang="zh-CN" sz="2400" dirty="0">
                <a:solidFill>
                  <a:srgbClr val="990000"/>
                </a:solidFill>
                <a:latin typeface="黑体" pitchFamily="2" charset="-122"/>
                <a:ea typeface="黑体" pitchFamily="2" charset="-122"/>
              </a:rPr>
              <a:t>  1.</a:t>
            </a:r>
            <a:r>
              <a:rPr lang="zh-CN" altLang="en-US" sz="2400">
                <a:solidFill>
                  <a:srgbClr val="990000"/>
                </a:solidFill>
                <a:latin typeface="黑体" pitchFamily="2" charset="-122"/>
                <a:ea typeface="黑体" pitchFamily="2" charset="-122"/>
              </a:rPr>
              <a:t>独立编址（</a:t>
            </a:r>
            <a:r>
              <a:rPr lang="en-US" altLang="zh-CN" sz="2400" dirty="0">
                <a:solidFill>
                  <a:srgbClr val="990000"/>
                </a:solidFill>
                <a:latin typeface="黑体" pitchFamily="2" charset="-122"/>
                <a:ea typeface="黑体" pitchFamily="2" charset="-122"/>
              </a:rPr>
              <a:t>I/O</a:t>
            </a:r>
            <a:r>
              <a:rPr lang="zh-CN" altLang="en-US" sz="2400">
                <a:solidFill>
                  <a:srgbClr val="990000"/>
                </a:solidFill>
                <a:latin typeface="黑体" pitchFamily="2" charset="-122"/>
                <a:ea typeface="黑体" pitchFamily="2" charset="-122"/>
              </a:rPr>
              <a:t>映射方式）</a:t>
            </a:r>
          </a:p>
          <a:p>
            <a:pPr>
              <a:lnSpc>
                <a:spcPct val="115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把</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端口地址与存储器地址分别进行独立的编址；</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地址和内存地址可能重叠。</a:t>
            </a:r>
          </a:p>
        </p:txBody>
      </p:sp>
      <p:sp>
        <p:nvSpPr>
          <p:cNvPr id="13315" name="Rectangle 4"/>
          <p:cNvSpPr>
            <a:spLocks noChangeArrowheads="1"/>
          </p:cNvSpPr>
          <p:nvPr/>
        </p:nvSpPr>
        <p:spPr bwMode="auto">
          <a:xfrm>
            <a:off x="611188" y="2420938"/>
            <a:ext cx="8208962"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5000"/>
              </a:lnSpc>
              <a:spcBef>
                <a:spcPct val="20000"/>
              </a:spcBef>
              <a:buFont typeface="Wingdings" pitchFamily="2" charset="2"/>
              <a:buChar char="$"/>
            </a:pPr>
            <a:r>
              <a:rPr kumimoji="0" lang="zh-CN" altLang="en-US" sz="2400">
                <a:solidFill>
                  <a:srgbClr val="CC3300"/>
                </a:solidFill>
                <a:latin typeface="黑体" pitchFamily="2" charset="-122"/>
                <a:ea typeface="黑体" pitchFamily="2" charset="-122"/>
              </a:rPr>
              <a:t> </a:t>
            </a:r>
            <a:r>
              <a:rPr lang="zh-CN" altLang="en-US" sz="2400">
                <a:solidFill>
                  <a:srgbClr val="990000"/>
                </a:solidFill>
                <a:latin typeface="黑体" pitchFamily="2" charset="-122"/>
                <a:ea typeface="黑体" pitchFamily="2" charset="-122"/>
              </a:rPr>
              <a:t>特点：</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端口地址不占用内存地址空间，但需要专门的</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指令进行访问，用专门的硬件信号线来区分访存还是访问</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操作。</a:t>
            </a:r>
            <a:r>
              <a:rPr kumimoji="0" lang="zh-CN" altLang="en-US" sz="2400" b="0">
                <a:solidFill>
                  <a:srgbClr val="000080"/>
                </a:solidFill>
                <a:latin typeface="黑体" pitchFamily="2" charset="-122"/>
                <a:ea typeface="黑体" pitchFamily="2" charset="-122"/>
              </a:rPr>
              <a:t> </a:t>
            </a:r>
          </a:p>
        </p:txBody>
      </p:sp>
      <p:sp>
        <p:nvSpPr>
          <p:cNvPr id="13316" name="Rectangle 5"/>
          <p:cNvSpPr>
            <a:spLocks noChangeArrowheads="1"/>
          </p:cNvSpPr>
          <p:nvPr/>
        </p:nvSpPr>
        <p:spPr bwMode="auto">
          <a:xfrm>
            <a:off x="611188" y="460375"/>
            <a:ext cx="72009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7.2.3 </a:t>
            </a:r>
            <a:r>
              <a:rPr lang="zh-CN" altLang="en-US" sz="2400">
                <a:solidFill>
                  <a:srgbClr val="990000"/>
                </a:solidFill>
                <a:latin typeface="黑体" pitchFamily="2" charset="-122"/>
                <a:ea typeface="黑体" pitchFamily="2" charset="-122"/>
              </a:rPr>
              <a:t>外设的识别与端口寻址</a:t>
            </a:r>
            <a:endParaRPr lang="zh-CN" altLang="en-US" sz="2400" b="0">
              <a:solidFill>
                <a:srgbClr val="990000"/>
              </a:solidFill>
              <a:latin typeface="黑体" pitchFamily="2" charset="-122"/>
              <a:ea typeface="黑体" pitchFamily="2" charset="-122"/>
            </a:endParaRPr>
          </a:p>
        </p:txBody>
      </p:sp>
      <p:pic>
        <p:nvPicPr>
          <p:cNvPr id="702470" name="Picture 6" descr="tu 7-10"/>
          <p:cNvPicPr>
            <a:picLocks noChangeAspect="1" noChangeArrowheads="1"/>
          </p:cNvPicPr>
          <p:nvPr/>
        </p:nvPicPr>
        <p:blipFill>
          <a:blip r:embed="rId2">
            <a:extLst>
              <a:ext uri="{28A0092B-C50C-407E-A947-70E740481C1C}">
                <a14:useLocalDpi xmlns:a14="http://schemas.microsoft.com/office/drawing/2010/main" val="0"/>
              </a:ext>
            </a:extLst>
          </a:blip>
          <a:srcRect t="42569" r="6779" b="9587"/>
          <a:stretch>
            <a:fillRect/>
          </a:stretch>
        </p:blipFill>
        <p:spPr bwMode="auto">
          <a:xfrm>
            <a:off x="1042988" y="3892550"/>
            <a:ext cx="7777162"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02470"/>
                                        </p:tgtEl>
                                        <p:attrNameLst>
                                          <p:attrName>style.visibility</p:attrName>
                                        </p:attrNameLst>
                                      </p:cBhvr>
                                      <p:to>
                                        <p:strVal val="visible"/>
                                      </p:to>
                                    </p:set>
                                    <p:animEffect transition="in" filter="wipe(up)">
                                      <p:cBhvr>
                                        <p:cTn id="7" dur="500"/>
                                        <p:tgtEl>
                                          <p:spTgt spid="702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900113" y="2744788"/>
            <a:ext cx="7959725" cy="917575"/>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a:lnSpc>
                <a:spcPct val="110000"/>
              </a:lnSpc>
            </a:pPr>
            <a:r>
              <a:rPr lang="zh-CN" altLang="en-US" sz="2400">
                <a:solidFill>
                  <a:srgbClr val="000080"/>
                </a:solidFill>
                <a:latin typeface="黑体" pitchFamily="2" charset="-122"/>
                <a:ea typeface="黑体" pitchFamily="2" charset="-122"/>
              </a:rPr>
              <a:t>例：</a:t>
            </a:r>
            <a:r>
              <a:rPr lang="en-US" altLang="zh-CN" sz="2400" dirty="0">
                <a:solidFill>
                  <a:srgbClr val="000080"/>
                </a:solidFill>
                <a:latin typeface="黑体" pitchFamily="2" charset="-122"/>
                <a:ea typeface="黑体" pitchFamily="2" charset="-122"/>
              </a:rPr>
              <a:t>MOV AX, [1000]  </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1000</a:t>
            </a:r>
            <a:r>
              <a:rPr lang="zh-CN" altLang="en-US" sz="2400">
                <a:solidFill>
                  <a:srgbClr val="000080"/>
                </a:solidFill>
                <a:latin typeface="黑体" pitchFamily="2" charset="-122"/>
                <a:ea typeface="黑体" pitchFamily="2" charset="-122"/>
              </a:rPr>
              <a:t>可能为内存地址</a:t>
            </a:r>
          </a:p>
          <a:p>
            <a:pPr>
              <a:lnSpc>
                <a:spcPct val="110000"/>
              </a:lnSpc>
            </a:pPr>
            <a:r>
              <a:rPr lang="zh-CN" altLang="en-US" sz="2400">
                <a:solidFill>
                  <a:srgbClr val="000080"/>
                </a:solidFill>
                <a:latin typeface="黑体" pitchFamily="2" charset="-122"/>
                <a:ea typeface="黑体" pitchFamily="2" charset="-122"/>
              </a:rPr>
              <a:t>                    ；    也可能为</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地址</a:t>
            </a:r>
            <a:r>
              <a:rPr lang="zh-CN" altLang="en-US" sz="2400">
                <a:latin typeface="黑体" pitchFamily="2" charset="-122"/>
                <a:ea typeface="黑体" pitchFamily="2" charset="-122"/>
              </a:rPr>
              <a:t> </a:t>
            </a:r>
          </a:p>
        </p:txBody>
      </p:sp>
      <p:sp>
        <p:nvSpPr>
          <p:cNvPr id="14339" name="Rectangle 15"/>
          <p:cNvSpPr>
            <a:spLocks noChangeArrowheads="1"/>
          </p:cNvSpPr>
          <p:nvPr/>
        </p:nvSpPr>
        <p:spPr bwMode="auto">
          <a:xfrm>
            <a:off x="611188" y="460375"/>
            <a:ext cx="51133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7.2.3 </a:t>
            </a:r>
            <a:r>
              <a:rPr lang="zh-CN" altLang="en-US" sz="2400">
                <a:solidFill>
                  <a:srgbClr val="990000"/>
                </a:solidFill>
                <a:latin typeface="黑体" pitchFamily="2" charset="-122"/>
                <a:ea typeface="黑体" pitchFamily="2" charset="-122"/>
              </a:rPr>
              <a:t>外设的识别与端口寻址</a:t>
            </a:r>
            <a:endParaRPr lang="zh-CN" altLang="en-US" sz="2400" b="0">
              <a:solidFill>
                <a:srgbClr val="990000"/>
              </a:solidFill>
              <a:latin typeface="黑体" pitchFamily="2" charset="-122"/>
              <a:ea typeface="黑体" pitchFamily="2" charset="-122"/>
            </a:endParaRPr>
          </a:p>
        </p:txBody>
      </p:sp>
      <p:grpSp>
        <p:nvGrpSpPr>
          <p:cNvPr id="2" name="组合 1"/>
          <p:cNvGrpSpPr/>
          <p:nvPr/>
        </p:nvGrpSpPr>
        <p:grpSpPr>
          <a:xfrm>
            <a:off x="1619250" y="3933825"/>
            <a:ext cx="1728788" cy="2232025"/>
            <a:chOff x="1619250" y="3933825"/>
            <a:chExt cx="1728788" cy="2232025"/>
          </a:xfrm>
        </p:grpSpPr>
        <p:sp>
          <p:nvSpPr>
            <p:cNvPr id="14340" name="Rectangle 16"/>
            <p:cNvSpPr>
              <a:spLocks noChangeArrowheads="1"/>
            </p:cNvSpPr>
            <p:nvPr/>
          </p:nvSpPr>
          <p:spPr bwMode="auto">
            <a:xfrm>
              <a:off x="1619250" y="3933825"/>
              <a:ext cx="1728788" cy="2232025"/>
            </a:xfrm>
            <a:prstGeom prst="rect">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algn="ctr"/>
              <a:endParaRPr lang="zh-CN" altLang="en-US"/>
            </a:p>
          </p:txBody>
        </p:sp>
        <p:sp>
          <p:nvSpPr>
            <p:cNvPr id="14341" name="Rectangle 18"/>
            <p:cNvSpPr>
              <a:spLocks noChangeArrowheads="1"/>
            </p:cNvSpPr>
            <p:nvPr/>
          </p:nvSpPr>
          <p:spPr bwMode="auto">
            <a:xfrm>
              <a:off x="1692275" y="4005263"/>
              <a:ext cx="1584325" cy="1368425"/>
            </a:xfrm>
            <a:prstGeom prst="rect">
              <a:avLst/>
            </a:prstGeom>
            <a:solidFill>
              <a:srgbClr val="CCE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zh-CN" altLang="en-US"/>
            </a:p>
          </p:txBody>
        </p:sp>
        <p:sp>
          <p:nvSpPr>
            <p:cNvPr id="14342" name="Text Box 19"/>
            <p:cNvSpPr txBox="1">
              <a:spLocks noChangeArrowheads="1"/>
            </p:cNvSpPr>
            <p:nvPr/>
          </p:nvSpPr>
          <p:spPr bwMode="auto">
            <a:xfrm>
              <a:off x="1763713" y="4294188"/>
              <a:ext cx="15128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50000"/>
                </a:lnSpc>
                <a:spcBef>
                  <a:spcPct val="50000"/>
                </a:spcBef>
              </a:pPr>
              <a:r>
                <a:rPr lang="zh-CN" altLang="en-US" sz="2000">
                  <a:solidFill>
                    <a:schemeClr val="folHlink"/>
                  </a:solidFill>
                  <a:latin typeface="黑体" pitchFamily="2" charset="-122"/>
                  <a:ea typeface="黑体" pitchFamily="2" charset="-122"/>
                </a:rPr>
                <a:t>内存地址</a:t>
              </a:r>
            </a:p>
            <a:p>
              <a:pPr algn="ctr" eaLnBrk="1" hangingPunct="1">
                <a:lnSpc>
                  <a:spcPct val="50000"/>
                </a:lnSpc>
                <a:spcBef>
                  <a:spcPct val="50000"/>
                </a:spcBef>
              </a:pPr>
              <a:r>
                <a:rPr lang="zh-CN" altLang="en-US" sz="2000">
                  <a:solidFill>
                    <a:schemeClr val="folHlink"/>
                  </a:solidFill>
                  <a:latin typeface="黑体" pitchFamily="2" charset="-122"/>
                  <a:ea typeface="黑体" pitchFamily="2" charset="-122"/>
                </a:rPr>
                <a:t>空间范围</a:t>
              </a:r>
            </a:p>
          </p:txBody>
        </p:sp>
        <p:sp>
          <p:nvSpPr>
            <p:cNvPr id="14343" name="Rectangle 20"/>
            <p:cNvSpPr>
              <a:spLocks noChangeArrowheads="1"/>
            </p:cNvSpPr>
            <p:nvPr/>
          </p:nvSpPr>
          <p:spPr bwMode="auto">
            <a:xfrm>
              <a:off x="1692275" y="5445125"/>
              <a:ext cx="1584325" cy="649288"/>
            </a:xfrm>
            <a:prstGeom prst="rect">
              <a:avLst/>
            </a:prstGeom>
            <a:solidFill>
              <a:srgbClr val="FFFF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zh-CN" altLang="en-US"/>
            </a:p>
          </p:txBody>
        </p:sp>
        <p:sp>
          <p:nvSpPr>
            <p:cNvPr id="14344" name="Text Box 21"/>
            <p:cNvSpPr txBox="1">
              <a:spLocks noChangeArrowheads="1"/>
            </p:cNvSpPr>
            <p:nvPr/>
          </p:nvSpPr>
          <p:spPr bwMode="auto">
            <a:xfrm>
              <a:off x="1763713" y="5589588"/>
              <a:ext cx="15128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50000"/>
                </a:lnSpc>
                <a:spcBef>
                  <a:spcPct val="50000"/>
                </a:spcBef>
              </a:pPr>
              <a:r>
                <a:rPr lang="en-US" altLang="zh-CN" sz="2000" dirty="0">
                  <a:solidFill>
                    <a:srgbClr val="000080"/>
                  </a:solidFill>
                  <a:latin typeface="黑体" pitchFamily="2" charset="-122"/>
                  <a:ea typeface="黑体" pitchFamily="2" charset="-122"/>
                </a:rPr>
                <a:t>I/O</a:t>
              </a:r>
              <a:r>
                <a:rPr lang="zh-CN" altLang="en-US" sz="2000">
                  <a:solidFill>
                    <a:srgbClr val="000080"/>
                  </a:solidFill>
                  <a:latin typeface="黑体" pitchFamily="2" charset="-122"/>
                  <a:ea typeface="黑体" pitchFamily="2" charset="-122"/>
                </a:rPr>
                <a:t>地址</a:t>
              </a:r>
            </a:p>
            <a:p>
              <a:pPr algn="ctr" eaLnBrk="1" hangingPunct="1">
                <a:lnSpc>
                  <a:spcPct val="50000"/>
                </a:lnSpc>
                <a:spcBef>
                  <a:spcPct val="50000"/>
                </a:spcBef>
              </a:pPr>
              <a:r>
                <a:rPr lang="zh-CN" altLang="en-US" sz="2000">
                  <a:solidFill>
                    <a:srgbClr val="000080"/>
                  </a:solidFill>
                  <a:latin typeface="黑体" pitchFamily="2" charset="-122"/>
                  <a:ea typeface="黑体" pitchFamily="2" charset="-122"/>
                </a:rPr>
                <a:t>空间范围</a:t>
              </a:r>
            </a:p>
          </p:txBody>
        </p:sp>
      </p:grpSp>
      <p:sp>
        <p:nvSpPr>
          <p:cNvPr id="14345" name="Rectangle 22"/>
          <p:cNvSpPr>
            <a:spLocks noChangeArrowheads="1"/>
          </p:cNvSpPr>
          <p:nvPr/>
        </p:nvSpPr>
        <p:spPr bwMode="auto">
          <a:xfrm>
            <a:off x="611188" y="962025"/>
            <a:ext cx="79216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5000"/>
              </a:lnSpc>
            </a:pPr>
            <a:r>
              <a:rPr lang="en-US" altLang="zh-CN" sz="2400" dirty="0">
                <a:solidFill>
                  <a:srgbClr val="990000"/>
                </a:solidFill>
                <a:latin typeface="黑体" pitchFamily="2" charset="-122"/>
                <a:ea typeface="黑体" pitchFamily="2" charset="-122"/>
              </a:rPr>
              <a:t>  2.</a:t>
            </a:r>
            <a:r>
              <a:rPr lang="zh-CN" altLang="en-US" sz="2400">
                <a:solidFill>
                  <a:srgbClr val="990000"/>
                </a:solidFill>
                <a:latin typeface="黑体" pitchFamily="2" charset="-122"/>
                <a:ea typeface="黑体" pitchFamily="2" charset="-122"/>
              </a:rPr>
              <a:t>统一编址（存储器映射方式）</a:t>
            </a:r>
          </a:p>
          <a:p>
            <a:pPr>
              <a:lnSpc>
                <a:spcPct val="125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将</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接口中的端口看作存储器单元，与主存储器单元统一编址，</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地址与内存地址不重叠。</a:t>
            </a:r>
            <a:r>
              <a:rPr lang="zh-CN" altLang="en-US" sz="2400">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827088" y="2568575"/>
            <a:ext cx="76708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buFont typeface="Wingdings" pitchFamily="2" charset="2"/>
              <a:buChar char="$"/>
            </a:pPr>
            <a:r>
              <a:rPr kumimoji="0" lang="zh-CN" altLang="en-US" sz="2400">
                <a:solidFill>
                  <a:srgbClr val="CC3300"/>
                </a:solidFill>
                <a:latin typeface="黑体" pitchFamily="2" charset="-122"/>
                <a:ea typeface="黑体" pitchFamily="2" charset="-122"/>
              </a:rPr>
              <a:t> </a:t>
            </a:r>
            <a:r>
              <a:rPr kumimoji="0" lang="zh-CN" altLang="en-US" sz="2400">
                <a:solidFill>
                  <a:srgbClr val="990000"/>
                </a:solidFill>
                <a:latin typeface="黑体" pitchFamily="2" charset="-122"/>
                <a:ea typeface="黑体" pitchFamily="2" charset="-122"/>
              </a:rPr>
              <a:t>特点：</a:t>
            </a:r>
            <a:r>
              <a:rPr kumimoji="0" lang="zh-CN" altLang="en-US" sz="2400">
                <a:solidFill>
                  <a:srgbClr val="000080"/>
                </a:solidFill>
                <a:latin typeface="黑体" pitchFamily="2" charset="-122"/>
                <a:ea typeface="黑体" pitchFamily="2" charset="-122"/>
              </a:rPr>
              <a:t>不需要设置专门的</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指令，可利用访存指令访问</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接口中的寄存器，程序设计简单。但外设占用了存储器的地址空间。</a:t>
            </a:r>
            <a:r>
              <a:rPr kumimoji="0" lang="zh-CN" altLang="en-US" sz="2400">
                <a:latin typeface="黑体" pitchFamily="2" charset="-122"/>
                <a:ea typeface="黑体" pitchFamily="2" charset="-122"/>
              </a:rPr>
              <a:t> </a:t>
            </a:r>
          </a:p>
        </p:txBody>
      </p:sp>
      <p:pic>
        <p:nvPicPr>
          <p:cNvPr id="703493" name="Picture 5" descr="tu 7-10"/>
          <p:cNvPicPr>
            <a:picLocks noChangeAspect="1" noChangeArrowheads="1"/>
          </p:cNvPicPr>
          <p:nvPr/>
        </p:nvPicPr>
        <p:blipFill>
          <a:blip r:embed="rId2">
            <a:extLst>
              <a:ext uri="{28A0092B-C50C-407E-A947-70E740481C1C}">
                <a14:useLocalDpi xmlns:a14="http://schemas.microsoft.com/office/drawing/2010/main" val="0"/>
              </a:ext>
            </a:extLst>
          </a:blip>
          <a:srcRect r="5423" b="58165"/>
          <a:stretch>
            <a:fillRect/>
          </a:stretch>
        </p:blipFill>
        <p:spPr bwMode="auto">
          <a:xfrm>
            <a:off x="971550" y="4005263"/>
            <a:ext cx="79216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7"/>
          <p:cNvSpPr>
            <a:spLocks noChangeArrowheads="1"/>
          </p:cNvSpPr>
          <p:nvPr/>
        </p:nvSpPr>
        <p:spPr bwMode="auto">
          <a:xfrm>
            <a:off x="611188" y="962025"/>
            <a:ext cx="79216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5000"/>
              </a:lnSpc>
            </a:pPr>
            <a:r>
              <a:rPr lang="en-US" altLang="zh-CN" sz="2400" dirty="0">
                <a:solidFill>
                  <a:srgbClr val="990000"/>
                </a:solidFill>
                <a:latin typeface="黑体" pitchFamily="2" charset="-122"/>
                <a:ea typeface="黑体" pitchFamily="2" charset="-122"/>
              </a:rPr>
              <a:t>  2.</a:t>
            </a:r>
            <a:r>
              <a:rPr lang="zh-CN" altLang="en-US" sz="2400">
                <a:solidFill>
                  <a:srgbClr val="990000"/>
                </a:solidFill>
                <a:latin typeface="黑体" pitchFamily="2" charset="-122"/>
                <a:ea typeface="黑体" pitchFamily="2" charset="-122"/>
              </a:rPr>
              <a:t>统一编址（存储器映射方式）</a:t>
            </a:r>
          </a:p>
          <a:p>
            <a:pPr>
              <a:lnSpc>
                <a:spcPct val="125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将</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接口中的端口看作存储器单元，与主存储器单元统一编址，</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地址与内存地址不重叠。</a:t>
            </a:r>
            <a:r>
              <a:rPr lang="zh-CN" altLang="en-US" sz="2400">
                <a:latin typeface="黑体" pitchFamily="2" charset="-122"/>
                <a:ea typeface="黑体" pitchFamily="2" charset="-122"/>
              </a:rPr>
              <a:t> </a:t>
            </a:r>
          </a:p>
        </p:txBody>
      </p:sp>
      <p:sp>
        <p:nvSpPr>
          <p:cNvPr id="15365" name="Rectangle 8"/>
          <p:cNvSpPr>
            <a:spLocks noChangeArrowheads="1"/>
          </p:cNvSpPr>
          <p:nvPr/>
        </p:nvSpPr>
        <p:spPr bwMode="auto">
          <a:xfrm>
            <a:off x="611188" y="460375"/>
            <a:ext cx="51133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7.2.3 </a:t>
            </a:r>
            <a:r>
              <a:rPr lang="zh-CN" altLang="en-US" sz="2400">
                <a:solidFill>
                  <a:srgbClr val="990000"/>
                </a:solidFill>
                <a:latin typeface="黑体" pitchFamily="2" charset="-122"/>
                <a:ea typeface="黑体" pitchFamily="2" charset="-122"/>
              </a:rPr>
              <a:t>外设的识别与端口寻址</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03493"/>
                                        </p:tgtEl>
                                        <p:attrNameLst>
                                          <p:attrName>style.visibility</p:attrName>
                                        </p:attrNameLst>
                                      </p:cBhvr>
                                      <p:to>
                                        <p:strVal val="visible"/>
                                      </p:to>
                                    </p:set>
                                    <p:animEffect transition="in" filter="wipe(up)">
                                      <p:cBhvr>
                                        <p:cTn id="7" dur="500"/>
                                        <p:tgtEl>
                                          <p:spTgt spid="703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ChangeArrowheads="1"/>
          </p:cNvSpPr>
          <p:nvPr/>
        </p:nvSpPr>
        <p:spPr bwMode="auto">
          <a:xfrm>
            <a:off x="611188" y="1228725"/>
            <a:ext cx="8208962"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spcBef>
                <a:spcPct val="15000"/>
              </a:spcBef>
            </a:pPr>
            <a:r>
              <a:rPr kumimoji="0" lang="en-US" altLang="zh-CN" sz="2400" dirty="0">
                <a:solidFill>
                  <a:srgbClr val="000080"/>
                </a:solidFill>
                <a:latin typeface="黑体" pitchFamily="2" charset="-122"/>
                <a:ea typeface="黑体" pitchFamily="2" charset="-122"/>
              </a:rPr>
              <a:t>1.</a:t>
            </a:r>
            <a:r>
              <a:rPr kumimoji="0" lang="zh-CN" altLang="en-US" sz="2400">
                <a:solidFill>
                  <a:srgbClr val="000080"/>
                </a:solidFill>
                <a:latin typeface="黑体" pitchFamily="2" charset="-122"/>
                <a:ea typeface="黑体" pitchFamily="2" charset="-122"/>
              </a:rPr>
              <a:t>在统一编址方式下，下面哪一个说法正确 </a:t>
            </a:r>
            <a:r>
              <a:rPr kumimoji="0" lang="en-US" altLang="zh-CN" sz="2400" dirty="0">
                <a:solidFill>
                  <a:srgbClr val="000080"/>
                </a:solidFill>
                <a:latin typeface="黑体" pitchFamily="2" charset="-122"/>
                <a:ea typeface="黑体" pitchFamily="2" charset="-122"/>
              </a:rPr>
              <a:t>( )</a:t>
            </a:r>
          </a:p>
          <a:p>
            <a:pPr>
              <a:lnSpc>
                <a:spcPct val="120000"/>
              </a:lnSpc>
              <a:spcBef>
                <a:spcPct val="15000"/>
              </a:spcBef>
            </a:pPr>
            <a:r>
              <a:rPr kumimoji="0" lang="en-US" altLang="zh-CN" sz="2400" dirty="0">
                <a:solidFill>
                  <a:srgbClr val="000080"/>
                </a:solidFill>
                <a:latin typeface="黑体" pitchFamily="2" charset="-122"/>
                <a:ea typeface="黑体" pitchFamily="2" charset="-122"/>
              </a:rPr>
              <a:t>  A </a:t>
            </a:r>
            <a:r>
              <a:rPr kumimoji="0" lang="zh-CN" altLang="en-US" sz="2400">
                <a:solidFill>
                  <a:srgbClr val="000080"/>
                </a:solidFill>
                <a:latin typeface="黑体" pitchFamily="2" charset="-122"/>
                <a:ea typeface="黑体" pitchFamily="2" charset="-122"/>
              </a:rPr>
              <a:t>一个具体地址只能对应输入输出设备 </a:t>
            </a:r>
          </a:p>
          <a:p>
            <a:pPr>
              <a:lnSpc>
                <a:spcPct val="120000"/>
              </a:lnSpc>
              <a:spcBef>
                <a:spcPct val="15000"/>
              </a:spcBef>
            </a:pPr>
            <a:r>
              <a:rPr kumimoji="0" lang="en-US" altLang="zh-CN" sz="2400" dirty="0">
                <a:solidFill>
                  <a:srgbClr val="000080"/>
                </a:solidFill>
                <a:latin typeface="黑体" pitchFamily="2" charset="-122"/>
                <a:ea typeface="黑体" pitchFamily="2" charset="-122"/>
              </a:rPr>
              <a:t>  B </a:t>
            </a:r>
            <a:r>
              <a:rPr kumimoji="0" lang="zh-CN" altLang="en-US" sz="2400">
                <a:solidFill>
                  <a:srgbClr val="000080"/>
                </a:solidFill>
                <a:latin typeface="黑体" pitchFamily="2" charset="-122"/>
                <a:ea typeface="黑体" pitchFamily="2" charset="-122"/>
              </a:rPr>
              <a:t>一个具体地址只能对应内存单元</a:t>
            </a:r>
          </a:p>
          <a:p>
            <a:pPr>
              <a:lnSpc>
                <a:spcPct val="120000"/>
              </a:lnSpc>
              <a:spcBef>
                <a:spcPct val="15000"/>
              </a:spcBef>
            </a:pPr>
            <a:r>
              <a:rPr kumimoji="0" lang="en-US" altLang="zh-CN" sz="2400" dirty="0">
                <a:solidFill>
                  <a:srgbClr val="000080"/>
                </a:solidFill>
                <a:latin typeface="黑体" pitchFamily="2" charset="-122"/>
                <a:ea typeface="黑体" pitchFamily="2" charset="-122"/>
              </a:rPr>
              <a:t>  C </a:t>
            </a:r>
            <a:r>
              <a:rPr kumimoji="0" lang="zh-CN" altLang="en-US" sz="2400">
                <a:solidFill>
                  <a:srgbClr val="000080"/>
                </a:solidFill>
                <a:latin typeface="黑体" pitchFamily="2" charset="-122"/>
                <a:ea typeface="黑体" pitchFamily="2" charset="-122"/>
              </a:rPr>
              <a:t>一个具体地址既可对应内存单元又可对应输入输出设备</a:t>
            </a:r>
          </a:p>
          <a:p>
            <a:pPr>
              <a:lnSpc>
                <a:spcPct val="120000"/>
              </a:lnSpc>
              <a:spcBef>
                <a:spcPct val="15000"/>
              </a:spcBef>
            </a:pPr>
            <a:r>
              <a:rPr kumimoji="0" lang="en-US" altLang="zh-CN" sz="2400" dirty="0">
                <a:solidFill>
                  <a:srgbClr val="000080"/>
                </a:solidFill>
                <a:latin typeface="黑体" pitchFamily="2" charset="-122"/>
                <a:ea typeface="黑体" pitchFamily="2" charset="-122"/>
              </a:rPr>
              <a:t>  D </a:t>
            </a:r>
            <a:r>
              <a:rPr kumimoji="0" lang="zh-CN" altLang="en-US" sz="2400">
                <a:solidFill>
                  <a:srgbClr val="000080"/>
                </a:solidFill>
                <a:latin typeface="黑体" pitchFamily="2" charset="-122"/>
                <a:ea typeface="黑体" pitchFamily="2" charset="-122"/>
              </a:rPr>
              <a:t>一个具体地址只对应</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设备或者只对应内存单元。</a:t>
            </a:r>
          </a:p>
        </p:txBody>
      </p:sp>
      <p:sp>
        <p:nvSpPr>
          <p:cNvPr id="16387" name="Rectangle 9"/>
          <p:cNvSpPr>
            <a:spLocks noChangeArrowheads="1"/>
          </p:cNvSpPr>
          <p:nvPr/>
        </p:nvSpPr>
        <p:spPr bwMode="auto">
          <a:xfrm>
            <a:off x="539750" y="673100"/>
            <a:ext cx="201612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spcBef>
                <a:spcPct val="20000"/>
              </a:spcBef>
              <a:tabLst>
                <a:tab pos="457200" algn="l"/>
              </a:tabLst>
            </a:pPr>
            <a:r>
              <a:rPr kumimoji="0" lang="zh-CN" altLang="en-US" sz="2600">
                <a:solidFill>
                  <a:srgbClr val="CC3300"/>
                </a:solidFill>
                <a:latin typeface="黑体" pitchFamily="2" charset="-122"/>
                <a:ea typeface="黑体" pitchFamily="2" charset="-122"/>
              </a:rPr>
              <a:t>课堂练习</a:t>
            </a:r>
          </a:p>
        </p:txBody>
      </p:sp>
      <p:sp>
        <p:nvSpPr>
          <p:cNvPr id="582667" name="Rectangle 11"/>
          <p:cNvSpPr>
            <a:spLocks noChangeArrowheads="1"/>
          </p:cNvSpPr>
          <p:nvPr/>
        </p:nvSpPr>
        <p:spPr bwMode="auto">
          <a:xfrm>
            <a:off x="611188" y="4068763"/>
            <a:ext cx="835342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spcBef>
                <a:spcPct val="15000"/>
              </a:spcBef>
            </a:pPr>
            <a:r>
              <a:rPr kumimoji="0" lang="en-US" altLang="zh-CN" sz="2400" dirty="0">
                <a:solidFill>
                  <a:srgbClr val="000080"/>
                </a:solidFill>
                <a:latin typeface="黑体" pitchFamily="2" charset="-122"/>
                <a:ea typeface="黑体" pitchFamily="2" charset="-122"/>
              </a:rPr>
              <a:t>2.</a:t>
            </a:r>
            <a:r>
              <a:rPr kumimoji="0" lang="zh-CN" altLang="en-US" sz="2400">
                <a:solidFill>
                  <a:srgbClr val="000080"/>
                </a:solidFill>
                <a:latin typeface="黑体" pitchFamily="2" charset="-122"/>
                <a:ea typeface="黑体" pitchFamily="2" charset="-122"/>
              </a:rPr>
              <a:t>在独立编址方式下</a:t>
            </a:r>
            <a:r>
              <a:rPr kumimoji="0" lang="en-US" altLang="zh-CN" sz="2400" dirty="0">
                <a:solidFill>
                  <a:srgbClr val="000080"/>
                </a:solidFill>
                <a:latin typeface="黑体" pitchFamily="2" charset="-122"/>
                <a:ea typeface="黑体" pitchFamily="2" charset="-122"/>
              </a:rPr>
              <a:t>,</a:t>
            </a:r>
            <a:r>
              <a:rPr kumimoji="0" lang="zh-CN" altLang="en-US" sz="2400">
                <a:solidFill>
                  <a:srgbClr val="000080"/>
                </a:solidFill>
                <a:latin typeface="黑体" pitchFamily="2" charset="-122"/>
                <a:ea typeface="黑体" pitchFamily="2" charset="-122"/>
              </a:rPr>
              <a:t>存储单元和</a:t>
            </a:r>
            <a:r>
              <a:rPr kumimoji="0" lang="en-US" altLang="zh-CN" sz="2400" dirty="0">
                <a:solidFill>
                  <a:srgbClr val="000080"/>
                </a:solidFill>
                <a:latin typeface="黑体" pitchFamily="2" charset="-122"/>
                <a:ea typeface="黑体" pitchFamily="2" charset="-122"/>
              </a:rPr>
              <a:t>I/O</a:t>
            </a:r>
            <a:r>
              <a:rPr kumimoji="0" lang="zh-CN" altLang="en-US" sz="2400">
                <a:solidFill>
                  <a:srgbClr val="000080"/>
                </a:solidFill>
                <a:latin typeface="黑体" pitchFamily="2" charset="-122"/>
                <a:ea typeface="黑体" pitchFamily="2" charset="-122"/>
              </a:rPr>
              <a:t>设备是靠</a:t>
            </a:r>
            <a:r>
              <a:rPr kumimoji="0" lang="en-US" altLang="zh-CN" sz="2400" dirty="0">
                <a:solidFill>
                  <a:srgbClr val="000080"/>
                </a:solidFill>
                <a:latin typeface="黑体" pitchFamily="2" charset="-122"/>
                <a:ea typeface="黑体" pitchFamily="2" charset="-122"/>
              </a:rPr>
              <a:t>( )</a:t>
            </a:r>
            <a:r>
              <a:rPr kumimoji="0" lang="zh-CN" altLang="en-US" sz="2400">
                <a:solidFill>
                  <a:srgbClr val="000080"/>
                </a:solidFill>
                <a:latin typeface="黑体" pitchFamily="2" charset="-122"/>
                <a:ea typeface="黑体" pitchFamily="2" charset="-122"/>
              </a:rPr>
              <a:t>来区别的。</a:t>
            </a:r>
          </a:p>
          <a:p>
            <a:pPr>
              <a:lnSpc>
                <a:spcPct val="120000"/>
              </a:lnSpc>
              <a:spcBef>
                <a:spcPct val="15000"/>
              </a:spcBef>
            </a:pPr>
            <a:r>
              <a:rPr kumimoji="0" lang="zh-CN" altLang="en-US" sz="240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A </a:t>
            </a:r>
            <a:r>
              <a:rPr kumimoji="0" lang="zh-CN" altLang="en-US" sz="2400">
                <a:solidFill>
                  <a:srgbClr val="000080"/>
                </a:solidFill>
                <a:latin typeface="黑体" pitchFamily="2" charset="-122"/>
                <a:ea typeface="黑体" pitchFamily="2" charset="-122"/>
              </a:rPr>
              <a:t>不同的地址代码                  </a:t>
            </a:r>
            <a:r>
              <a:rPr kumimoji="0" lang="en-US" altLang="zh-CN" sz="2400" dirty="0">
                <a:solidFill>
                  <a:srgbClr val="000080"/>
                </a:solidFill>
                <a:latin typeface="黑体" pitchFamily="2" charset="-122"/>
                <a:ea typeface="黑体" pitchFamily="2" charset="-122"/>
              </a:rPr>
              <a:t>B </a:t>
            </a:r>
            <a:r>
              <a:rPr kumimoji="0" lang="zh-CN" altLang="en-US" sz="2400">
                <a:solidFill>
                  <a:srgbClr val="000080"/>
                </a:solidFill>
                <a:latin typeface="黑体" pitchFamily="2" charset="-122"/>
                <a:ea typeface="黑体" pitchFamily="2" charset="-122"/>
              </a:rPr>
              <a:t>不同的地址总线 </a:t>
            </a:r>
          </a:p>
          <a:p>
            <a:pPr>
              <a:lnSpc>
                <a:spcPct val="120000"/>
              </a:lnSpc>
              <a:spcBef>
                <a:spcPct val="15000"/>
              </a:spcBef>
            </a:pPr>
            <a:r>
              <a:rPr kumimoji="0" lang="zh-CN" altLang="en-US" sz="240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C </a:t>
            </a:r>
            <a:r>
              <a:rPr kumimoji="0" lang="zh-CN" altLang="en-US" sz="2400">
                <a:solidFill>
                  <a:srgbClr val="000080"/>
                </a:solidFill>
                <a:latin typeface="黑体" pitchFamily="2" charset="-122"/>
                <a:ea typeface="黑体" pitchFamily="2" charset="-122"/>
              </a:rPr>
              <a:t>不同的指令或不同的控制信号      </a:t>
            </a:r>
            <a:r>
              <a:rPr kumimoji="0" lang="en-US" altLang="zh-CN" sz="2400" dirty="0">
                <a:solidFill>
                  <a:srgbClr val="000080"/>
                </a:solidFill>
                <a:latin typeface="黑体" pitchFamily="2" charset="-122"/>
                <a:ea typeface="黑体" pitchFamily="2" charset="-122"/>
              </a:rPr>
              <a:t>D </a:t>
            </a:r>
            <a:r>
              <a:rPr kumimoji="0" lang="zh-CN" altLang="en-US" sz="2400">
                <a:solidFill>
                  <a:srgbClr val="000080"/>
                </a:solidFill>
                <a:latin typeface="黑体" pitchFamily="2" charset="-122"/>
                <a:ea typeface="黑体" pitchFamily="2" charset="-122"/>
              </a:rPr>
              <a:t>上述都不对</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2667"/>
                                        </p:tgtEl>
                                        <p:attrNameLst>
                                          <p:attrName>style.visibility</p:attrName>
                                        </p:attrNameLst>
                                      </p:cBhvr>
                                      <p:to>
                                        <p:strVal val="visible"/>
                                      </p:to>
                                    </p:set>
                                    <p:animEffect transition="in" filter="wipe(up)">
                                      <p:cBhvr>
                                        <p:cTn id="7" dur="500"/>
                                        <p:tgtEl>
                                          <p:spTgt spid="582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539750" y="673100"/>
            <a:ext cx="352742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spcBef>
                <a:spcPct val="20000"/>
              </a:spcBef>
              <a:tabLst>
                <a:tab pos="457200" algn="l"/>
              </a:tabLst>
            </a:pPr>
            <a:r>
              <a:rPr kumimoji="0" lang="zh-CN" altLang="en-US" sz="2600">
                <a:solidFill>
                  <a:srgbClr val="CC3300"/>
                </a:solidFill>
                <a:latin typeface="黑体" pitchFamily="2" charset="-122"/>
                <a:ea typeface="黑体" pitchFamily="2" charset="-122"/>
              </a:rPr>
              <a:t>课堂练习（续）</a:t>
            </a:r>
          </a:p>
        </p:txBody>
      </p:sp>
      <p:pic>
        <p:nvPicPr>
          <p:cNvPr id="17411" name="Picture 5" descr="j0195384"/>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7662863" y="1268413"/>
            <a:ext cx="1481137" cy="1511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7"/>
          <p:cNvSpPr>
            <a:spLocks noChangeArrowheads="1"/>
          </p:cNvSpPr>
          <p:nvPr/>
        </p:nvSpPr>
        <p:spPr bwMode="auto">
          <a:xfrm>
            <a:off x="611188" y="1201738"/>
            <a:ext cx="67691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spcBef>
                <a:spcPct val="15000"/>
              </a:spcBef>
            </a:pPr>
            <a:r>
              <a:rPr kumimoji="0" lang="en-US" altLang="zh-CN" sz="2400" dirty="0">
                <a:solidFill>
                  <a:srgbClr val="000080"/>
                </a:solidFill>
                <a:latin typeface="黑体" pitchFamily="2" charset="-122"/>
                <a:ea typeface="黑体" pitchFamily="2" charset="-122"/>
              </a:rPr>
              <a:t>3.</a:t>
            </a:r>
            <a:r>
              <a:rPr kumimoji="0" lang="zh-CN" altLang="en-US" sz="2400" dirty="0">
                <a:solidFill>
                  <a:srgbClr val="000080"/>
                </a:solidFill>
                <a:latin typeface="黑体" pitchFamily="2" charset="-122"/>
                <a:ea typeface="黑体" pitchFamily="2" charset="-122"/>
              </a:rPr>
              <a:t>数据格式的串</a:t>
            </a:r>
            <a:r>
              <a:rPr kumimoji="0" lang="en-US" altLang="zh-CN" sz="2400" dirty="0">
                <a:solidFill>
                  <a:srgbClr val="000080"/>
                </a:solidFill>
                <a:ea typeface="黑体" pitchFamily="2" charset="-122"/>
              </a:rPr>
              <a:t>——</a:t>
            </a:r>
            <a:r>
              <a:rPr kumimoji="0" lang="zh-CN" altLang="en-US" sz="2400" dirty="0">
                <a:solidFill>
                  <a:srgbClr val="000080"/>
                </a:solidFill>
                <a:latin typeface="黑体" pitchFamily="2" charset="-122"/>
                <a:ea typeface="黑体" pitchFamily="2" charset="-122"/>
              </a:rPr>
              <a:t>并转换是（   ）功能。</a:t>
            </a:r>
          </a:p>
          <a:p>
            <a:pPr>
              <a:lnSpc>
                <a:spcPct val="120000"/>
              </a:lnSpc>
              <a:spcBef>
                <a:spcPct val="15000"/>
              </a:spcBef>
            </a:pPr>
            <a:r>
              <a:rPr kumimoji="0" lang="zh-CN" altLang="en-US" sz="2400" dirty="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A </a:t>
            </a:r>
            <a:r>
              <a:rPr kumimoji="0" lang="zh-CN" altLang="en-US" sz="2400" dirty="0">
                <a:solidFill>
                  <a:srgbClr val="000080"/>
                </a:solidFill>
                <a:latin typeface="黑体" pitchFamily="2" charset="-122"/>
                <a:ea typeface="黑体" pitchFamily="2" charset="-122"/>
              </a:rPr>
              <a:t>并行接口       </a:t>
            </a:r>
            <a:r>
              <a:rPr kumimoji="0" lang="en-US" altLang="zh-CN" sz="2400" dirty="0">
                <a:solidFill>
                  <a:srgbClr val="000080"/>
                </a:solidFill>
                <a:latin typeface="黑体" pitchFamily="2" charset="-122"/>
                <a:ea typeface="黑体" pitchFamily="2" charset="-122"/>
              </a:rPr>
              <a:t>B </a:t>
            </a:r>
            <a:r>
              <a:rPr kumimoji="0" lang="zh-CN" altLang="en-US" sz="2400" dirty="0">
                <a:solidFill>
                  <a:srgbClr val="000080"/>
                </a:solidFill>
                <a:latin typeface="黑体" pitchFamily="2" charset="-122"/>
                <a:ea typeface="黑体" pitchFamily="2" charset="-122"/>
              </a:rPr>
              <a:t>串行接口     </a:t>
            </a:r>
          </a:p>
          <a:p>
            <a:pPr>
              <a:lnSpc>
                <a:spcPct val="120000"/>
              </a:lnSpc>
              <a:spcBef>
                <a:spcPct val="15000"/>
              </a:spcBef>
            </a:pPr>
            <a:r>
              <a:rPr kumimoji="0" lang="zh-CN" altLang="en-US" sz="2400" dirty="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C </a:t>
            </a:r>
            <a:r>
              <a:rPr kumimoji="0" lang="zh-CN" altLang="en-US" sz="2400" dirty="0">
                <a:solidFill>
                  <a:srgbClr val="000080"/>
                </a:solidFill>
                <a:latin typeface="黑体" pitchFamily="2" charset="-122"/>
                <a:ea typeface="黑体" pitchFamily="2" charset="-122"/>
              </a:rPr>
              <a:t>同步接口       </a:t>
            </a:r>
            <a:r>
              <a:rPr kumimoji="0" lang="en-US" altLang="zh-CN" sz="2400" dirty="0">
                <a:solidFill>
                  <a:srgbClr val="000080"/>
                </a:solidFill>
                <a:latin typeface="黑体" pitchFamily="2" charset="-122"/>
                <a:ea typeface="黑体" pitchFamily="2" charset="-122"/>
              </a:rPr>
              <a:t>D </a:t>
            </a:r>
            <a:r>
              <a:rPr kumimoji="0" lang="zh-CN" altLang="en-US" sz="2400" dirty="0">
                <a:solidFill>
                  <a:srgbClr val="000080"/>
                </a:solidFill>
                <a:latin typeface="黑体" pitchFamily="2" charset="-122"/>
                <a:ea typeface="黑体" pitchFamily="2" charset="-122"/>
              </a:rPr>
              <a:t>异步接口 </a:t>
            </a:r>
          </a:p>
        </p:txBody>
      </p:sp>
      <p:sp>
        <p:nvSpPr>
          <p:cNvPr id="583688" name="Rectangle 8"/>
          <p:cNvSpPr>
            <a:spLocks noChangeArrowheads="1"/>
          </p:cNvSpPr>
          <p:nvPr/>
        </p:nvSpPr>
        <p:spPr bwMode="auto">
          <a:xfrm>
            <a:off x="611188" y="2857500"/>
            <a:ext cx="825023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spcBef>
                <a:spcPct val="15000"/>
              </a:spcBef>
            </a:pPr>
            <a:r>
              <a:rPr kumimoji="0" lang="en-US" altLang="zh-CN" sz="2400" dirty="0">
                <a:solidFill>
                  <a:srgbClr val="000080"/>
                </a:solidFill>
                <a:latin typeface="黑体" pitchFamily="2" charset="-122"/>
                <a:ea typeface="黑体" pitchFamily="2" charset="-122"/>
              </a:rPr>
              <a:t>4.I/O</a:t>
            </a:r>
            <a:r>
              <a:rPr kumimoji="0" lang="zh-CN" altLang="en-US" sz="2400">
                <a:solidFill>
                  <a:srgbClr val="000080"/>
                </a:solidFill>
                <a:latin typeface="黑体" pitchFamily="2" charset="-122"/>
                <a:ea typeface="黑体" pitchFamily="2" charset="-122"/>
              </a:rPr>
              <a:t>接口中数据缓冲器的作用是（   ）</a:t>
            </a:r>
          </a:p>
          <a:p>
            <a:pPr>
              <a:lnSpc>
                <a:spcPct val="120000"/>
              </a:lnSpc>
              <a:spcBef>
                <a:spcPct val="15000"/>
              </a:spcBef>
            </a:pPr>
            <a:r>
              <a:rPr kumimoji="0" lang="zh-CN" altLang="en-US" sz="240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A </a:t>
            </a:r>
            <a:r>
              <a:rPr kumimoji="0" lang="zh-CN" altLang="en-US" sz="2400">
                <a:solidFill>
                  <a:srgbClr val="000080"/>
                </a:solidFill>
                <a:latin typeface="黑体" pitchFamily="2" charset="-122"/>
                <a:ea typeface="黑体" pitchFamily="2" charset="-122"/>
              </a:rPr>
              <a:t>暂存外设和</a:t>
            </a:r>
            <a:r>
              <a:rPr kumimoji="0" lang="en-US" altLang="zh-CN" sz="2400" dirty="0">
                <a:solidFill>
                  <a:srgbClr val="000080"/>
                </a:solidFill>
                <a:latin typeface="黑体" pitchFamily="2" charset="-122"/>
                <a:ea typeface="黑体" pitchFamily="2" charset="-122"/>
              </a:rPr>
              <a:t>CPU</a:t>
            </a:r>
            <a:r>
              <a:rPr kumimoji="0" lang="zh-CN" altLang="en-US" sz="2400">
                <a:solidFill>
                  <a:srgbClr val="000080"/>
                </a:solidFill>
                <a:latin typeface="黑体" pitchFamily="2" charset="-122"/>
                <a:ea typeface="黑体" pitchFamily="2" charset="-122"/>
              </a:rPr>
              <a:t>之间传送的数据    </a:t>
            </a:r>
            <a:r>
              <a:rPr kumimoji="0" lang="en-US" altLang="zh-CN" sz="2400" dirty="0">
                <a:solidFill>
                  <a:srgbClr val="000080"/>
                </a:solidFill>
                <a:latin typeface="黑体" pitchFamily="2" charset="-122"/>
                <a:ea typeface="黑体" pitchFamily="2" charset="-122"/>
              </a:rPr>
              <a:t>B </a:t>
            </a:r>
            <a:r>
              <a:rPr kumimoji="0" lang="zh-CN" altLang="en-US" sz="2400">
                <a:solidFill>
                  <a:srgbClr val="000080"/>
                </a:solidFill>
                <a:latin typeface="黑体" pitchFamily="2" charset="-122"/>
                <a:ea typeface="黑体" pitchFamily="2" charset="-122"/>
              </a:rPr>
              <a:t>暂存外设的状态 </a:t>
            </a:r>
          </a:p>
          <a:p>
            <a:pPr>
              <a:lnSpc>
                <a:spcPct val="120000"/>
              </a:lnSpc>
              <a:spcBef>
                <a:spcPct val="15000"/>
              </a:spcBef>
            </a:pPr>
            <a:r>
              <a:rPr kumimoji="0" lang="zh-CN" altLang="en-US" sz="2400">
                <a:solidFill>
                  <a:srgbClr val="000080"/>
                </a:solidFill>
                <a:latin typeface="黑体" pitchFamily="2" charset="-122"/>
                <a:ea typeface="黑体" pitchFamily="2" charset="-122"/>
              </a:rPr>
              <a:t>  </a:t>
            </a:r>
            <a:r>
              <a:rPr kumimoji="0" lang="en-US" altLang="zh-CN" sz="2400" dirty="0">
                <a:solidFill>
                  <a:srgbClr val="000080"/>
                </a:solidFill>
                <a:latin typeface="黑体" pitchFamily="2" charset="-122"/>
                <a:ea typeface="黑体" pitchFamily="2" charset="-122"/>
              </a:rPr>
              <a:t>C </a:t>
            </a:r>
            <a:r>
              <a:rPr kumimoji="0" lang="zh-CN" altLang="en-US" sz="2400">
                <a:solidFill>
                  <a:srgbClr val="000080"/>
                </a:solidFill>
                <a:latin typeface="黑体" pitchFamily="2" charset="-122"/>
                <a:ea typeface="黑体" pitchFamily="2" charset="-122"/>
              </a:rPr>
              <a:t>暂存外设的地址                 </a:t>
            </a:r>
            <a:r>
              <a:rPr kumimoji="0" lang="en-US" altLang="zh-CN" sz="2400" dirty="0">
                <a:solidFill>
                  <a:srgbClr val="000080"/>
                </a:solidFill>
                <a:latin typeface="黑体" pitchFamily="2" charset="-122"/>
                <a:ea typeface="黑体" pitchFamily="2" charset="-122"/>
              </a:rPr>
              <a:t>D </a:t>
            </a:r>
            <a:r>
              <a:rPr kumimoji="0" lang="zh-CN" altLang="en-US" sz="2400">
                <a:solidFill>
                  <a:srgbClr val="000080"/>
                </a:solidFill>
                <a:latin typeface="黑体" pitchFamily="2" charset="-122"/>
                <a:ea typeface="黑体" pitchFamily="2" charset="-122"/>
              </a:rPr>
              <a:t>上述都不对</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3688"/>
                                        </p:tgtEl>
                                        <p:attrNameLst>
                                          <p:attrName>style.visibility</p:attrName>
                                        </p:attrNameLst>
                                      </p:cBhvr>
                                      <p:to>
                                        <p:strVal val="visible"/>
                                      </p:to>
                                    </p:set>
                                    <p:animEffect transition="in" filter="wipe(up)">
                                      <p:cBhvr>
                                        <p:cTn id="7" dur="500"/>
                                        <p:tgtEl>
                                          <p:spTgt spid="583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5"/>
          <p:cNvSpPr>
            <a:spLocks noChangeArrowheads="1"/>
          </p:cNvSpPr>
          <p:nvPr/>
        </p:nvSpPr>
        <p:spPr bwMode="auto">
          <a:xfrm>
            <a:off x="0" y="4603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gn="ctr"/>
            <a:r>
              <a:rPr lang="en-US" altLang="zh-CN" sz="2600" dirty="0">
                <a:solidFill>
                  <a:srgbClr val="990000"/>
                </a:solidFill>
                <a:latin typeface="黑体" pitchFamily="2" charset="-122"/>
                <a:ea typeface="黑体" pitchFamily="2" charset="-122"/>
              </a:rPr>
              <a:t>§ 7.3 </a:t>
            </a:r>
            <a:r>
              <a:rPr lang="zh-CN" altLang="en-US" sz="2600">
                <a:solidFill>
                  <a:srgbClr val="990000"/>
                </a:solidFill>
                <a:latin typeface="黑体" pitchFamily="2" charset="-122"/>
                <a:ea typeface="黑体" pitchFamily="2" charset="-122"/>
              </a:rPr>
              <a:t>程序查询方式及其接口</a:t>
            </a:r>
          </a:p>
        </p:txBody>
      </p:sp>
      <p:sp>
        <p:nvSpPr>
          <p:cNvPr id="18435" name="Rectangle 17"/>
          <p:cNvSpPr>
            <a:spLocks noChangeArrowheads="1"/>
          </p:cNvSpPr>
          <p:nvPr/>
        </p:nvSpPr>
        <p:spPr bwMode="auto">
          <a:xfrm>
            <a:off x="611187" y="1259449"/>
            <a:ext cx="7993261"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a:lnSpc>
                <a:spcPct val="140000"/>
              </a:lnSpc>
            </a:pPr>
            <a:r>
              <a:rPr lang="zh-CN" altLang="en-US" sz="2400" dirty="0" smtClean="0">
                <a:solidFill>
                  <a:schemeClr val="hlink"/>
                </a:solidFill>
                <a:latin typeface="黑体" pitchFamily="2" charset="-122"/>
                <a:ea typeface="黑体" pitchFamily="2" charset="-122"/>
              </a:rPr>
              <a:t>基本</a:t>
            </a:r>
            <a:r>
              <a:rPr lang="zh-CN" altLang="en-US" sz="2400" dirty="0">
                <a:solidFill>
                  <a:schemeClr val="hlink"/>
                </a:solidFill>
                <a:latin typeface="黑体" pitchFamily="2" charset="-122"/>
                <a:ea typeface="黑体" pitchFamily="2" charset="-122"/>
              </a:rPr>
              <a:t>思想</a:t>
            </a:r>
            <a:r>
              <a:rPr lang="zh-CN" altLang="en-US" sz="2400" dirty="0" smtClean="0">
                <a:solidFill>
                  <a:schemeClr val="hlink"/>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外设的整个</a:t>
            </a:r>
            <a:r>
              <a:rPr lang="zh-CN" altLang="en-US" sz="2400" dirty="0" smtClean="0">
                <a:solidFill>
                  <a:srgbClr val="000080"/>
                </a:solidFill>
                <a:latin typeface="黑体" pitchFamily="2" charset="-122"/>
                <a:ea typeface="黑体" pitchFamily="2" charset="-122"/>
              </a:rPr>
              <a:t>工作过程在</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的监控</a:t>
            </a:r>
            <a:r>
              <a:rPr lang="zh-CN" altLang="en-US" sz="2400" dirty="0" smtClean="0">
                <a:solidFill>
                  <a:srgbClr val="000080"/>
                </a:solidFill>
                <a:latin typeface="黑体" pitchFamily="2" charset="-122"/>
                <a:ea typeface="黑体" pitchFamily="2" charset="-122"/>
              </a:rPr>
              <a:t>之下进行。</a:t>
            </a:r>
            <a:endParaRPr lang="en-US" altLang="zh-CN" sz="2400" dirty="0" smtClean="0">
              <a:solidFill>
                <a:srgbClr val="000080"/>
              </a:solidFill>
              <a:latin typeface="黑体" pitchFamily="2" charset="-122"/>
              <a:ea typeface="黑体" pitchFamily="2" charset="-122"/>
            </a:endParaRPr>
          </a:p>
          <a:p>
            <a:pPr marL="357188" indent="-357188">
              <a:lnSpc>
                <a:spcPct val="140000"/>
              </a:lnSpc>
            </a:pPr>
            <a:r>
              <a:rPr lang="zh-CN" altLang="en-US" sz="2400" dirty="0" smtClean="0">
                <a:solidFill>
                  <a:srgbClr val="FF0000"/>
                </a:solidFill>
                <a:latin typeface="黑体" pitchFamily="2" charset="-122"/>
                <a:ea typeface="黑体" pitchFamily="2" charset="-122"/>
              </a:rPr>
              <a:t>方法：</a:t>
            </a:r>
            <a:r>
              <a:rPr lang="zh-CN" altLang="en-US" sz="2400" dirty="0" smtClean="0">
                <a:solidFill>
                  <a:srgbClr val="000080"/>
                </a:solidFill>
                <a:latin typeface="黑体" pitchFamily="2" charset="-122"/>
                <a:ea typeface="黑体" pitchFamily="2" charset="-122"/>
              </a:rPr>
              <a:t>由</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执行一段输入输出程序来实现主机与外设之间数据传送控制</a:t>
            </a:r>
            <a:r>
              <a:rPr lang="zh-CN" altLang="en-US" sz="2400" dirty="0" smtClean="0">
                <a:solidFill>
                  <a:srgbClr val="000080"/>
                </a:solidFill>
                <a:latin typeface="黑体" pitchFamily="2" charset="-122"/>
                <a:ea typeface="黑体" pitchFamily="2" charset="-122"/>
              </a:rPr>
              <a:t>。</a:t>
            </a:r>
            <a:endParaRPr lang="zh-CN" altLang="en-US" sz="2400" dirty="0">
              <a:solidFill>
                <a:srgbClr val="000080"/>
              </a:solidFill>
              <a:latin typeface="黑体" pitchFamily="2" charset="-122"/>
              <a:ea typeface="黑体" pitchFamily="2" charset="-122"/>
            </a:endParaRPr>
          </a:p>
        </p:txBody>
      </p:sp>
      <p:sp>
        <p:nvSpPr>
          <p:cNvPr id="584722" name="Rectangle 18"/>
          <p:cNvSpPr>
            <a:spLocks noChangeArrowheads="1"/>
          </p:cNvSpPr>
          <p:nvPr/>
        </p:nvSpPr>
        <p:spPr bwMode="auto">
          <a:xfrm>
            <a:off x="611188" y="3072234"/>
            <a:ext cx="80660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30000"/>
              </a:lnSpc>
            </a:pPr>
            <a:r>
              <a:rPr lang="zh-CN" altLang="en-US" sz="2400" dirty="0">
                <a:solidFill>
                  <a:srgbClr val="000080"/>
                </a:solidFill>
                <a:latin typeface="黑体" pitchFamily="2" charset="-122"/>
                <a:ea typeface="黑体" pitchFamily="2" charset="-122"/>
              </a:rPr>
              <a:t>    根据</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与外设之间传送数据的时机是由</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决定还是由外设决定的，程序直接控制方式可分为：</a:t>
            </a:r>
          </a:p>
          <a:p>
            <a:pPr>
              <a:lnSpc>
                <a:spcPct val="13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a:t>
            </a:r>
            <a:r>
              <a:rPr lang="zh-CN" altLang="en-US" sz="2400" dirty="0">
                <a:solidFill>
                  <a:srgbClr val="000080"/>
                </a:solidFill>
                <a:latin typeface="黑体" pitchFamily="2" charset="-122"/>
                <a:ea typeface="黑体" pitchFamily="2" charset="-122"/>
              </a:rPr>
              <a:t>）无条件传送</a:t>
            </a:r>
          </a:p>
          <a:p>
            <a:pPr>
              <a:lnSpc>
                <a:spcPct val="130000"/>
              </a:lnSpc>
            </a:pPr>
            <a:r>
              <a:rPr lang="en-US" altLang="zh-CN" sz="2400" dirty="0">
                <a:solidFill>
                  <a:srgbClr val="000080"/>
                </a:solidFill>
                <a:latin typeface="黑体" pitchFamily="2" charset="-122"/>
                <a:ea typeface="黑体" pitchFamily="2" charset="-122"/>
              </a:rPr>
              <a:t>    2</a:t>
            </a:r>
            <a:r>
              <a:rPr lang="zh-CN" altLang="en-US" sz="2400" dirty="0">
                <a:solidFill>
                  <a:srgbClr val="000080"/>
                </a:solidFill>
                <a:latin typeface="黑体" pitchFamily="2" charset="-122"/>
                <a:ea typeface="黑体" pitchFamily="2" charset="-122"/>
              </a:rPr>
              <a:t>）有条件传送（即程序查询）方式。</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4722"/>
                                        </p:tgtEl>
                                        <p:attrNameLst>
                                          <p:attrName>style.visibility</p:attrName>
                                        </p:attrNameLst>
                                      </p:cBhvr>
                                      <p:to>
                                        <p:strVal val="visible"/>
                                      </p:to>
                                    </p:set>
                                    <p:animEffect transition="in" filter="wipe(up)">
                                      <p:cBhvr>
                                        <p:cTn id="7" dur="500"/>
                                        <p:tgtEl>
                                          <p:spTgt spid="584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611188" y="533400"/>
            <a:ext cx="60483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7.3.1 </a:t>
            </a:r>
            <a:r>
              <a:rPr lang="zh-CN" altLang="en-US" sz="2400">
                <a:solidFill>
                  <a:srgbClr val="990000"/>
                </a:solidFill>
                <a:latin typeface="黑体" pitchFamily="2" charset="-122"/>
                <a:ea typeface="黑体" pitchFamily="2" charset="-122"/>
              </a:rPr>
              <a:t>无条件传送方式接口</a:t>
            </a:r>
          </a:p>
        </p:txBody>
      </p:sp>
      <p:sp>
        <p:nvSpPr>
          <p:cNvPr id="19459" name="Rectangle 6"/>
          <p:cNvSpPr>
            <a:spLocks noChangeArrowheads="1"/>
          </p:cNvSpPr>
          <p:nvPr/>
        </p:nvSpPr>
        <p:spPr bwMode="auto">
          <a:xfrm>
            <a:off x="539750" y="1287463"/>
            <a:ext cx="828040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30000"/>
              </a:lnSpc>
            </a:pPr>
            <a:r>
              <a:rPr lang="en-US" altLang="zh-CN" sz="2400" dirty="0">
                <a:solidFill>
                  <a:srgbClr val="99000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无需询问</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接口的状态，可随时直接输入或输出数据。如信号灯控制。</a:t>
            </a:r>
          </a:p>
        </p:txBody>
      </p:sp>
      <p:grpSp>
        <p:nvGrpSpPr>
          <p:cNvPr id="2" name="Group 12"/>
          <p:cNvGrpSpPr>
            <a:grpSpLocks/>
          </p:cNvGrpSpPr>
          <p:nvPr/>
        </p:nvGrpSpPr>
        <p:grpSpPr bwMode="auto">
          <a:xfrm>
            <a:off x="468313" y="2781300"/>
            <a:ext cx="7561262" cy="2543175"/>
            <a:chOff x="1826" y="11766"/>
            <a:chExt cx="6663" cy="1837"/>
          </a:xfrm>
        </p:grpSpPr>
        <p:pic>
          <p:nvPicPr>
            <p:cNvPr id="19461" name="Picture 13" descr="tu 7-1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6" y="11766"/>
              <a:ext cx="6663" cy="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14"/>
            <p:cNvSpPr txBox="1">
              <a:spLocks noChangeArrowheads="1"/>
            </p:cNvSpPr>
            <p:nvPr/>
          </p:nvSpPr>
          <p:spPr bwMode="auto">
            <a:xfrm>
              <a:off x="3645" y="11967"/>
              <a:ext cx="2955" cy="609"/>
            </a:xfrm>
            <a:prstGeom prst="rect">
              <a:avLst/>
            </a:prstGeom>
            <a:solidFill>
              <a:srgbClr val="FFFF00"/>
            </a:solidFill>
            <a:ln w="9525">
              <a:solidFill>
                <a:srgbClr val="000000"/>
              </a:solidFill>
              <a:miter lim="800000"/>
              <a:headEnd/>
              <a:tailEnd/>
            </a:ln>
          </p:spPr>
          <p:txBody>
            <a:bodyPr lIns="0" tIns="108000" rIns="0" bIns="3600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kumimoji="0" lang="zh-CN" altLang="en-US" sz="1600" dirty="0">
                  <a:solidFill>
                    <a:srgbClr val="000080"/>
                  </a:solidFill>
                  <a:latin typeface="黑体" pitchFamily="2" charset="-122"/>
                  <a:ea typeface="黑体" pitchFamily="2" charset="-122"/>
                </a:rPr>
                <a:t>数据缓冲寄存器</a:t>
              </a:r>
              <a:endParaRPr kumimoji="0" lang="zh-CN" altLang="en-US" sz="1600" dirty="0">
                <a:solidFill>
                  <a:schemeClr val="tx1"/>
                </a:solidFill>
                <a:latin typeface="黑体" pitchFamily="2" charset="-122"/>
                <a:ea typeface="黑体" pitchFamily="2" charset="-122"/>
              </a:endParaRPr>
            </a:p>
          </p:txBody>
        </p:sp>
        <p:sp>
          <p:nvSpPr>
            <p:cNvPr id="19463" name="Text Box 15"/>
            <p:cNvSpPr txBox="1">
              <a:spLocks noChangeArrowheads="1"/>
            </p:cNvSpPr>
            <p:nvPr/>
          </p:nvSpPr>
          <p:spPr bwMode="auto">
            <a:xfrm>
              <a:off x="3840" y="12681"/>
              <a:ext cx="2745" cy="553"/>
            </a:xfrm>
            <a:prstGeom prst="rect">
              <a:avLst/>
            </a:prstGeom>
            <a:solidFill>
              <a:srgbClr val="FFFF00"/>
            </a:solidFill>
            <a:ln w="9525">
              <a:solidFill>
                <a:srgbClr val="000000"/>
              </a:solidFill>
              <a:miter lim="800000"/>
              <a:headEnd/>
              <a:tailEnd/>
            </a:ln>
          </p:spPr>
          <p:txBody>
            <a:bodyPr lIns="0" tIns="108000" rIns="0" bIns="3600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kumimoji="0" lang="zh-CN" altLang="en-US" sz="1600">
                  <a:solidFill>
                    <a:srgbClr val="000080"/>
                  </a:solidFill>
                  <a:latin typeface="黑体" pitchFamily="2" charset="-122"/>
                  <a:ea typeface="黑体" pitchFamily="2" charset="-122"/>
                </a:rPr>
                <a:t>地址译码器</a:t>
              </a:r>
              <a:endParaRPr kumimoji="0" lang="zh-CN" altLang="en-US" sz="1600">
                <a:solidFill>
                  <a:schemeClr val="tx1"/>
                </a:solidFill>
                <a:latin typeface="黑体" pitchFamily="2" charset="-122"/>
                <a:ea typeface="黑体" pitchFamily="2" charset="-122"/>
              </a:endParaRPr>
            </a:p>
          </p:txBody>
        </p:sp>
        <p:sp>
          <p:nvSpPr>
            <p:cNvPr id="19464" name="Rectangle 16"/>
            <p:cNvSpPr>
              <a:spLocks noChangeArrowheads="1"/>
            </p:cNvSpPr>
            <p:nvPr/>
          </p:nvSpPr>
          <p:spPr bwMode="auto">
            <a:xfrm>
              <a:off x="6630" y="12023"/>
              <a:ext cx="585" cy="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黑体" pitchFamily="2" charset="-122"/>
                <a:ea typeface="黑体" pitchFamily="2" charset="-122"/>
              </a:endParaRPr>
            </a:p>
          </p:txBody>
        </p:sp>
        <p:sp>
          <p:nvSpPr>
            <p:cNvPr id="19465" name="Freeform 17"/>
            <p:cNvSpPr>
              <a:spLocks/>
            </p:cNvSpPr>
            <p:nvPr/>
          </p:nvSpPr>
          <p:spPr bwMode="auto">
            <a:xfrm>
              <a:off x="6585" y="12163"/>
              <a:ext cx="165" cy="775"/>
            </a:xfrm>
            <a:custGeom>
              <a:avLst/>
              <a:gdLst>
                <a:gd name="T0" fmla="*/ 0 w 165"/>
                <a:gd name="T1" fmla="*/ 1227 h 750"/>
                <a:gd name="T2" fmla="*/ 165 w 165"/>
                <a:gd name="T3" fmla="*/ 1227 h 750"/>
                <a:gd name="T4" fmla="*/ 165 w 165"/>
                <a:gd name="T5" fmla="*/ 0 h 750"/>
                <a:gd name="T6" fmla="*/ 15 w 165"/>
                <a:gd name="T7" fmla="*/ 0 h 750"/>
                <a:gd name="T8" fmla="*/ 0 60000 65536"/>
                <a:gd name="T9" fmla="*/ 0 60000 65536"/>
                <a:gd name="T10" fmla="*/ 0 60000 65536"/>
                <a:gd name="T11" fmla="*/ 0 60000 65536"/>
                <a:gd name="T12" fmla="*/ 0 w 165"/>
                <a:gd name="T13" fmla="*/ 0 h 750"/>
                <a:gd name="T14" fmla="*/ 165 w 165"/>
                <a:gd name="T15" fmla="*/ 750 h 750"/>
              </a:gdLst>
              <a:ahLst/>
              <a:cxnLst>
                <a:cxn ang="T8">
                  <a:pos x="T0" y="T1"/>
                </a:cxn>
                <a:cxn ang="T9">
                  <a:pos x="T2" y="T3"/>
                </a:cxn>
                <a:cxn ang="T10">
                  <a:pos x="T4" y="T5"/>
                </a:cxn>
                <a:cxn ang="T11">
                  <a:pos x="T6" y="T7"/>
                </a:cxn>
              </a:cxnLst>
              <a:rect l="T12" t="T13" r="T14" b="T15"/>
              <a:pathLst>
                <a:path w="165" h="750">
                  <a:moveTo>
                    <a:pt x="0" y="750"/>
                  </a:moveTo>
                  <a:lnTo>
                    <a:pt x="165" y="750"/>
                  </a:lnTo>
                  <a:lnTo>
                    <a:pt x="165" y="0"/>
                  </a:lnTo>
                  <a:lnTo>
                    <a:pt x="15" y="0"/>
                  </a:lnTo>
                </a:path>
              </a:pathLst>
            </a:custGeom>
            <a:noFill/>
            <a:ln w="34925" cmpd="sng">
              <a:solidFill>
                <a:srgbClr val="FF0000"/>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466" name="Rectangle 18"/>
            <p:cNvSpPr>
              <a:spLocks noChangeArrowheads="1"/>
            </p:cNvSpPr>
            <p:nvPr/>
          </p:nvSpPr>
          <p:spPr bwMode="auto">
            <a:xfrm>
              <a:off x="6120" y="12596"/>
              <a:ext cx="585" cy="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ChangeArrowheads="1"/>
          </p:cNvSpPr>
          <p:nvPr/>
        </p:nvSpPr>
        <p:spPr bwMode="auto">
          <a:xfrm>
            <a:off x="2268538" y="3068638"/>
            <a:ext cx="1073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1000" b="0">
                <a:solidFill>
                  <a:srgbClr val="000080"/>
                </a:solidFill>
                <a:latin typeface="黑体" pitchFamily="2" charset="-122"/>
                <a:ea typeface="黑体" pitchFamily="2" charset="-122"/>
                <a:cs typeface="Times New Roman" pitchFamily="18" charset="0"/>
              </a:rPr>
              <a:t>              </a:t>
            </a:r>
            <a:endParaRPr lang="en-US" altLang="zh-CN" sz="2400" b="0" dirty="0">
              <a:solidFill>
                <a:schemeClr val="tx1"/>
              </a:solidFill>
              <a:latin typeface="黑体" pitchFamily="2" charset="-122"/>
              <a:ea typeface="黑体" pitchFamily="2" charset="-122"/>
              <a:cs typeface="Times New Roman" pitchFamily="18" charset="0"/>
            </a:endParaRPr>
          </a:p>
        </p:txBody>
      </p:sp>
      <p:grpSp>
        <p:nvGrpSpPr>
          <p:cNvPr id="20483" name="Group 8"/>
          <p:cNvGrpSpPr>
            <a:grpSpLocks/>
          </p:cNvGrpSpPr>
          <p:nvPr/>
        </p:nvGrpSpPr>
        <p:grpSpPr bwMode="auto">
          <a:xfrm>
            <a:off x="1187450" y="3284538"/>
            <a:ext cx="7488238" cy="2449512"/>
            <a:chOff x="2262" y="7369"/>
            <a:chExt cx="7021" cy="2030"/>
          </a:xfrm>
        </p:grpSpPr>
        <p:sp>
          <p:nvSpPr>
            <p:cNvPr id="20488" name="Text Box 9"/>
            <p:cNvSpPr txBox="1">
              <a:spLocks noChangeArrowheads="1"/>
            </p:cNvSpPr>
            <p:nvPr/>
          </p:nvSpPr>
          <p:spPr bwMode="auto">
            <a:xfrm>
              <a:off x="5545" y="7883"/>
              <a:ext cx="950" cy="45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数据缓冲</a:t>
              </a:r>
            </a:p>
            <a:p>
              <a:pPr algn="ctr" eaLnBrk="1" hangingPunct="1">
                <a:lnSpc>
                  <a:spcPct val="80000"/>
                </a:lnSpc>
              </a:pPr>
              <a:r>
                <a:rPr lang="zh-CN" altLang="en-US" sz="1800" b="0" dirty="0">
                  <a:solidFill>
                    <a:srgbClr val="000080"/>
                  </a:solidFill>
                  <a:latin typeface="+mn-lt"/>
                  <a:ea typeface="黑体" pitchFamily="2" charset="-122"/>
                </a:rPr>
                <a:t>寄存器</a:t>
              </a:r>
              <a:endParaRPr lang="zh-CN" altLang="en-US" sz="1800" b="0" dirty="0">
                <a:latin typeface="+mn-lt"/>
                <a:ea typeface="黑体" pitchFamily="2" charset="-122"/>
              </a:endParaRPr>
            </a:p>
          </p:txBody>
        </p:sp>
        <p:sp>
          <p:nvSpPr>
            <p:cNvPr id="20489" name="Text Box 10"/>
            <p:cNvSpPr txBox="1">
              <a:spLocks noChangeArrowheads="1"/>
            </p:cNvSpPr>
            <p:nvPr/>
          </p:nvSpPr>
          <p:spPr bwMode="auto">
            <a:xfrm>
              <a:off x="5356" y="9054"/>
              <a:ext cx="1454" cy="34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发光二极管</a:t>
              </a:r>
              <a:endParaRPr lang="zh-CN" altLang="en-US" sz="1800" b="0">
                <a:latin typeface="+mn-lt"/>
                <a:ea typeface="黑体" pitchFamily="2" charset="-122"/>
              </a:endParaRPr>
            </a:p>
          </p:txBody>
        </p:sp>
        <p:sp>
          <p:nvSpPr>
            <p:cNvPr id="20490" name="Text Box 11"/>
            <p:cNvSpPr txBox="1">
              <a:spLocks noChangeArrowheads="1"/>
            </p:cNvSpPr>
            <p:nvPr/>
          </p:nvSpPr>
          <p:spPr bwMode="auto">
            <a:xfrm>
              <a:off x="5545" y="8451"/>
              <a:ext cx="975" cy="287"/>
            </a:xfrm>
            <a:prstGeom prst="rect">
              <a:avLst/>
            </a:prstGeom>
            <a:solidFill>
              <a:srgbClr val="00FFFF"/>
            </a:solidFill>
            <a:ln w="19050">
              <a:solidFill>
                <a:srgbClr val="000080"/>
              </a:solidFill>
              <a:prstDash val="dash"/>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功率驱动</a:t>
              </a:r>
              <a:endParaRPr lang="zh-CN" altLang="en-US" sz="1800" b="0">
                <a:latin typeface="+mn-lt"/>
                <a:ea typeface="黑体" pitchFamily="2" charset="-122"/>
              </a:endParaRPr>
            </a:p>
          </p:txBody>
        </p:sp>
        <p:grpSp>
          <p:nvGrpSpPr>
            <p:cNvPr id="20491" name="Group 12"/>
            <p:cNvGrpSpPr>
              <a:grpSpLocks/>
            </p:cNvGrpSpPr>
            <p:nvPr/>
          </p:nvGrpSpPr>
          <p:grpSpPr bwMode="auto">
            <a:xfrm>
              <a:off x="4471" y="7533"/>
              <a:ext cx="640" cy="481"/>
              <a:chOff x="8655" y="4590"/>
              <a:chExt cx="765" cy="600"/>
            </a:xfrm>
          </p:grpSpPr>
          <p:sp>
            <p:nvSpPr>
              <p:cNvPr id="20583" name="Text Box 13"/>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I/O</a:t>
                </a:r>
                <a:endParaRPr lang="en-US" altLang="zh-CN" sz="1800" b="0" dirty="0">
                  <a:latin typeface="+mn-lt"/>
                  <a:ea typeface="黑体" pitchFamily="2" charset="-122"/>
                </a:endParaRPr>
              </a:p>
            </p:txBody>
          </p:sp>
          <p:sp>
            <p:nvSpPr>
              <p:cNvPr id="20584" name="Line 14"/>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492" name="Text Box 15"/>
            <p:cNvSpPr txBox="1">
              <a:spLocks noChangeArrowheads="1"/>
            </p:cNvSpPr>
            <p:nvPr/>
          </p:nvSpPr>
          <p:spPr bwMode="auto">
            <a:xfrm>
              <a:off x="5036" y="7518"/>
              <a:ext cx="616"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地址</a:t>
              </a:r>
            </a:p>
            <a:p>
              <a:pPr algn="ctr" eaLnBrk="1" hangingPunct="1">
                <a:lnSpc>
                  <a:spcPct val="80000"/>
                </a:lnSpc>
              </a:pPr>
              <a:r>
                <a:rPr lang="zh-CN" altLang="en-US" sz="1800" b="0" dirty="0">
                  <a:solidFill>
                    <a:srgbClr val="000080"/>
                  </a:solidFill>
                  <a:latin typeface="+mn-lt"/>
                  <a:ea typeface="黑体" pitchFamily="2" charset="-122"/>
                </a:rPr>
                <a:t>总线</a:t>
              </a:r>
              <a:endParaRPr lang="zh-CN" altLang="en-US" sz="1800" b="0" dirty="0">
                <a:latin typeface="+mn-lt"/>
                <a:ea typeface="黑体" pitchFamily="2" charset="-122"/>
              </a:endParaRPr>
            </a:p>
          </p:txBody>
        </p:sp>
        <p:sp>
          <p:nvSpPr>
            <p:cNvPr id="20493" name="Line 16"/>
            <p:cNvSpPr>
              <a:spLocks noChangeShapeType="1"/>
            </p:cNvSpPr>
            <p:nvPr/>
          </p:nvSpPr>
          <p:spPr bwMode="auto">
            <a:xfrm>
              <a:off x="2262" y="7372"/>
              <a:ext cx="4767"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494" name="Text Box 17"/>
            <p:cNvSpPr txBox="1">
              <a:spLocks noChangeArrowheads="1"/>
            </p:cNvSpPr>
            <p:nvPr/>
          </p:nvSpPr>
          <p:spPr bwMode="auto">
            <a:xfrm>
              <a:off x="2449" y="7733"/>
              <a:ext cx="627" cy="936"/>
            </a:xfrm>
            <a:prstGeom prst="rect">
              <a:avLst/>
            </a:prstGeom>
            <a:solidFill>
              <a:srgbClr val="FFFF00"/>
            </a:solidFill>
            <a:ln w="19050" algn="ctr">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CPU</a:t>
              </a:r>
              <a:endParaRPr lang="en-US" altLang="zh-CN" sz="1800" b="0" dirty="0">
                <a:latin typeface="+mn-lt"/>
                <a:ea typeface="黑体" pitchFamily="2" charset="-122"/>
              </a:endParaRPr>
            </a:p>
          </p:txBody>
        </p:sp>
        <p:sp>
          <p:nvSpPr>
            <p:cNvPr id="20495" name="Line 18"/>
            <p:cNvSpPr>
              <a:spLocks noChangeShapeType="1"/>
            </p:cNvSpPr>
            <p:nvPr/>
          </p:nvSpPr>
          <p:spPr bwMode="auto">
            <a:xfrm>
              <a:off x="2771"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496" name="Text Box 19"/>
            <p:cNvSpPr txBox="1">
              <a:spLocks noChangeArrowheads="1"/>
            </p:cNvSpPr>
            <p:nvPr/>
          </p:nvSpPr>
          <p:spPr bwMode="auto">
            <a:xfrm>
              <a:off x="3273" y="7733"/>
              <a:ext cx="628" cy="93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MEM</a:t>
              </a:r>
              <a:endParaRPr lang="en-US" altLang="zh-CN" sz="1800" b="0" dirty="0">
                <a:latin typeface="+mn-lt"/>
                <a:ea typeface="黑体" pitchFamily="2" charset="-122"/>
              </a:endParaRPr>
            </a:p>
          </p:txBody>
        </p:sp>
        <p:sp>
          <p:nvSpPr>
            <p:cNvPr id="20497" name="Line 20"/>
            <p:cNvSpPr>
              <a:spLocks noChangeShapeType="1"/>
            </p:cNvSpPr>
            <p:nvPr/>
          </p:nvSpPr>
          <p:spPr bwMode="auto">
            <a:xfrm>
              <a:off x="3597"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498" name="Text Box 21"/>
            <p:cNvSpPr txBox="1">
              <a:spLocks noChangeArrowheads="1"/>
            </p:cNvSpPr>
            <p:nvPr/>
          </p:nvSpPr>
          <p:spPr bwMode="auto">
            <a:xfrm>
              <a:off x="5989" y="7461"/>
              <a:ext cx="603"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a:t>
              </a:r>
            </a:p>
            <a:p>
              <a:pPr algn="ctr" eaLnBrk="1" hangingPunct="1">
                <a:lnSpc>
                  <a:spcPct val="80000"/>
                </a:lnSpc>
              </a:pPr>
              <a:r>
                <a:rPr lang="zh-CN" altLang="en-US" sz="1800" b="0" dirty="0">
                  <a:solidFill>
                    <a:srgbClr val="000080"/>
                  </a:solidFill>
                  <a:latin typeface="+mn-lt"/>
                  <a:ea typeface="黑体" pitchFamily="2" charset="-122"/>
                </a:rPr>
                <a:t>总线</a:t>
              </a:r>
              <a:endParaRPr lang="zh-CN" altLang="en-US" sz="1800" b="0" dirty="0">
                <a:latin typeface="+mn-lt"/>
                <a:ea typeface="黑体" pitchFamily="2" charset="-122"/>
              </a:endParaRPr>
            </a:p>
          </p:txBody>
        </p:sp>
        <p:sp>
          <p:nvSpPr>
            <p:cNvPr id="20499" name="Text Box 22"/>
            <p:cNvSpPr txBox="1">
              <a:spLocks noChangeArrowheads="1"/>
            </p:cNvSpPr>
            <p:nvPr/>
          </p:nvSpPr>
          <p:spPr bwMode="auto">
            <a:xfrm>
              <a:off x="4348" y="7937"/>
              <a:ext cx="865" cy="376"/>
            </a:xfrm>
            <a:prstGeom prst="rect">
              <a:avLst/>
            </a:prstGeom>
            <a:solidFill>
              <a:srgbClr val="00FFFF"/>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en-US" altLang="zh-CN" sz="1800" b="0" dirty="0">
                  <a:solidFill>
                    <a:srgbClr val="000080"/>
                  </a:solidFill>
                  <a:latin typeface="+mn-lt"/>
                  <a:ea typeface="黑体" pitchFamily="2" charset="-122"/>
                </a:rPr>
                <a:t>I/O</a:t>
              </a: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选择</a:t>
              </a:r>
              <a:endParaRPr lang="zh-CN" altLang="en-US" sz="1800" b="0">
                <a:latin typeface="+mn-lt"/>
                <a:ea typeface="黑体" pitchFamily="2" charset="-122"/>
              </a:endParaRPr>
            </a:p>
          </p:txBody>
        </p:sp>
        <p:sp>
          <p:nvSpPr>
            <p:cNvPr id="20500" name="Line 23"/>
            <p:cNvSpPr>
              <a:spLocks noChangeShapeType="1"/>
            </p:cNvSpPr>
            <p:nvPr/>
          </p:nvSpPr>
          <p:spPr bwMode="auto">
            <a:xfrm>
              <a:off x="5085" y="7401"/>
              <a:ext cx="0" cy="522"/>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01" name="Rectangle 24"/>
            <p:cNvSpPr>
              <a:spLocks noChangeArrowheads="1"/>
            </p:cNvSpPr>
            <p:nvPr/>
          </p:nvSpPr>
          <p:spPr bwMode="auto">
            <a:xfrm>
              <a:off x="4099" y="7550"/>
              <a:ext cx="2626" cy="1380"/>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20502" name="AutoShape 25"/>
            <p:cNvSpPr>
              <a:spLocks noChangeArrowheads="1"/>
            </p:cNvSpPr>
            <p:nvPr/>
          </p:nvSpPr>
          <p:spPr bwMode="auto">
            <a:xfrm>
              <a:off x="3609" y="8780"/>
              <a:ext cx="550" cy="296"/>
            </a:xfrm>
            <a:prstGeom prst="wedgeRoundRectCallout">
              <a:avLst>
                <a:gd name="adj1" fmla="val 61551"/>
                <a:gd name="adj2" fmla="val -200000"/>
                <a:gd name="adj3" fmla="val 16667"/>
              </a:avLst>
            </a:prstGeom>
            <a:solidFill>
              <a:srgbClr val="FFFFFF"/>
            </a:solidFill>
            <a:ln w="19050">
              <a:solidFill>
                <a:srgbClr val="008000"/>
              </a:solidFill>
              <a:miter lim="800000"/>
              <a:headEnd/>
              <a:tailEnd/>
            </a:ln>
          </p:spPr>
          <p:txBody>
            <a:bodyPr lIns="0" tIns="0" rIns="0" bIns="0"/>
            <a:lstStyle/>
            <a:p>
              <a:pPr algn="ctr">
                <a:lnSpc>
                  <a:spcPct val="80000"/>
                </a:lnSpc>
              </a:pPr>
              <a:r>
                <a:rPr lang="zh-CN" altLang="en-US" sz="1800" b="0">
                  <a:solidFill>
                    <a:srgbClr val="000080"/>
                  </a:solidFill>
                  <a:latin typeface="+mn-lt"/>
                  <a:ea typeface="黑体" pitchFamily="2" charset="-122"/>
                </a:rPr>
                <a:t>接口</a:t>
              </a:r>
              <a:endParaRPr lang="zh-CN" altLang="en-US" sz="1800" b="0">
                <a:latin typeface="+mn-lt"/>
                <a:ea typeface="黑体" pitchFamily="2" charset="-122"/>
              </a:endParaRPr>
            </a:p>
          </p:txBody>
        </p:sp>
        <p:grpSp>
          <p:nvGrpSpPr>
            <p:cNvPr id="20503" name="Group 26"/>
            <p:cNvGrpSpPr>
              <a:grpSpLocks/>
            </p:cNvGrpSpPr>
            <p:nvPr/>
          </p:nvGrpSpPr>
          <p:grpSpPr bwMode="auto">
            <a:xfrm>
              <a:off x="4779" y="8108"/>
              <a:ext cx="798" cy="300"/>
              <a:chOff x="4714" y="11116"/>
              <a:chExt cx="1022" cy="690"/>
            </a:xfrm>
          </p:grpSpPr>
          <p:sp>
            <p:nvSpPr>
              <p:cNvPr id="20581"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82"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20504" name="Line 29"/>
            <p:cNvSpPr>
              <a:spLocks noChangeShapeType="1"/>
            </p:cNvSpPr>
            <p:nvPr/>
          </p:nvSpPr>
          <p:spPr bwMode="auto">
            <a:xfrm>
              <a:off x="6031" y="7369"/>
              <a:ext cx="0" cy="54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05" name="Line 30"/>
            <p:cNvSpPr>
              <a:spLocks noChangeShapeType="1"/>
            </p:cNvSpPr>
            <p:nvPr/>
          </p:nvSpPr>
          <p:spPr bwMode="auto">
            <a:xfrm>
              <a:off x="6044" y="8304"/>
              <a:ext cx="0" cy="203"/>
            </a:xfrm>
            <a:prstGeom prst="line">
              <a:avLst/>
            </a:prstGeom>
            <a:noFill/>
            <a:ln w="3810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06" name="Text Box 31"/>
            <p:cNvSpPr txBox="1">
              <a:spLocks noChangeArrowheads="1"/>
            </p:cNvSpPr>
            <p:nvPr/>
          </p:nvSpPr>
          <p:spPr bwMode="auto">
            <a:xfrm>
              <a:off x="4373" y="8234"/>
              <a:ext cx="886"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2</a:t>
              </a:r>
              <a:endParaRPr lang="en-US" altLang="zh-CN" sz="1800" b="0" dirty="0">
                <a:latin typeface="+mn-lt"/>
                <a:ea typeface="黑体" pitchFamily="2" charset="-122"/>
              </a:endParaRPr>
            </a:p>
          </p:txBody>
        </p:sp>
        <p:sp>
          <p:nvSpPr>
            <p:cNvPr id="20507" name="Line 32"/>
            <p:cNvSpPr>
              <a:spLocks noChangeShapeType="1"/>
            </p:cNvSpPr>
            <p:nvPr/>
          </p:nvSpPr>
          <p:spPr bwMode="auto">
            <a:xfrm>
              <a:off x="4635"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08" name="Line 33"/>
            <p:cNvSpPr>
              <a:spLocks noChangeShapeType="1"/>
            </p:cNvSpPr>
            <p:nvPr/>
          </p:nvSpPr>
          <p:spPr bwMode="auto">
            <a:xfrm>
              <a:off x="4496"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09" name="Group 34"/>
            <p:cNvGrpSpPr>
              <a:grpSpLocks/>
            </p:cNvGrpSpPr>
            <p:nvPr/>
          </p:nvGrpSpPr>
          <p:grpSpPr bwMode="auto">
            <a:xfrm>
              <a:off x="3969" y="7566"/>
              <a:ext cx="641" cy="482"/>
              <a:chOff x="8910" y="4740"/>
              <a:chExt cx="765" cy="600"/>
            </a:xfrm>
          </p:grpSpPr>
          <p:sp>
            <p:nvSpPr>
              <p:cNvPr id="20579" name="Text Box 35"/>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R/W</a:t>
                </a:r>
                <a:endParaRPr lang="en-US" altLang="zh-CN" sz="1800" b="0" dirty="0">
                  <a:latin typeface="+mn-lt"/>
                  <a:ea typeface="黑体" pitchFamily="2" charset="-122"/>
                </a:endParaRPr>
              </a:p>
            </p:txBody>
          </p:sp>
          <p:sp>
            <p:nvSpPr>
              <p:cNvPr id="20580" name="Line 36"/>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510" name="Line 37"/>
            <p:cNvSpPr>
              <a:spLocks noChangeShapeType="1"/>
            </p:cNvSpPr>
            <p:nvPr/>
          </p:nvSpPr>
          <p:spPr bwMode="auto">
            <a:xfrm>
              <a:off x="6044" y="8707"/>
              <a:ext cx="0" cy="408"/>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11" name="Group 38"/>
            <p:cNvGrpSpPr>
              <a:grpSpLocks/>
            </p:cNvGrpSpPr>
            <p:nvPr/>
          </p:nvGrpSpPr>
          <p:grpSpPr bwMode="auto">
            <a:xfrm>
              <a:off x="7139" y="8130"/>
              <a:ext cx="2144" cy="1200"/>
              <a:chOff x="7139" y="8130"/>
              <a:chExt cx="2144" cy="1200"/>
            </a:xfrm>
          </p:grpSpPr>
          <p:sp>
            <p:nvSpPr>
              <p:cNvPr id="20512" name="AutoShape 39"/>
              <p:cNvSpPr>
                <a:spLocks noChangeArrowheads="1"/>
              </p:cNvSpPr>
              <p:nvPr/>
            </p:nvSpPr>
            <p:spPr bwMode="auto">
              <a:xfrm>
                <a:off x="7139" y="8130"/>
                <a:ext cx="2144" cy="1200"/>
              </a:xfrm>
              <a:prstGeom prst="wedgeRoundRectCallout">
                <a:avLst>
                  <a:gd name="adj1" fmla="val -74815"/>
                  <a:gd name="adj2" fmla="val 41250"/>
                  <a:gd name="adj3" fmla="val 16667"/>
                </a:avLst>
              </a:prstGeom>
              <a:noFill/>
              <a:ln w="9525">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a typeface="黑体" pitchFamily="2" charset="-122"/>
                </a:endParaRPr>
              </a:p>
            </p:txBody>
          </p:sp>
          <p:grpSp>
            <p:nvGrpSpPr>
              <p:cNvPr id="20513" name="Group 40"/>
              <p:cNvGrpSpPr>
                <a:grpSpLocks/>
              </p:cNvGrpSpPr>
              <p:nvPr/>
            </p:nvGrpSpPr>
            <p:grpSpPr bwMode="auto">
              <a:xfrm>
                <a:off x="7167" y="8139"/>
                <a:ext cx="2052" cy="997"/>
                <a:chOff x="7063" y="7974"/>
                <a:chExt cx="2052" cy="997"/>
              </a:xfrm>
            </p:grpSpPr>
            <p:sp>
              <p:nvSpPr>
                <p:cNvPr id="20514" name="Line 41"/>
                <p:cNvSpPr>
                  <a:spLocks noChangeShapeType="1"/>
                </p:cNvSpPr>
                <p:nvPr/>
              </p:nvSpPr>
              <p:spPr bwMode="auto">
                <a:xfrm>
                  <a:off x="7662"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15" name="Group 42"/>
                <p:cNvGrpSpPr>
                  <a:grpSpLocks/>
                </p:cNvGrpSpPr>
                <p:nvPr/>
              </p:nvGrpSpPr>
              <p:grpSpPr bwMode="auto">
                <a:xfrm>
                  <a:off x="7572" y="8316"/>
                  <a:ext cx="171" cy="117"/>
                  <a:chOff x="3066" y="7913"/>
                  <a:chExt cx="311" cy="345"/>
                </a:xfrm>
              </p:grpSpPr>
              <p:sp>
                <p:nvSpPr>
                  <p:cNvPr id="20577" name="AutoShape 43"/>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0578" name="Oval 44"/>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0516" name="Group 45"/>
                <p:cNvGrpSpPr>
                  <a:grpSpLocks/>
                </p:cNvGrpSpPr>
                <p:nvPr/>
              </p:nvGrpSpPr>
              <p:grpSpPr bwMode="auto">
                <a:xfrm flipV="1">
                  <a:off x="7520" y="8522"/>
                  <a:ext cx="284" cy="141"/>
                  <a:chOff x="4791" y="8379"/>
                  <a:chExt cx="690" cy="414"/>
                </a:xfrm>
              </p:grpSpPr>
              <p:sp>
                <p:nvSpPr>
                  <p:cNvPr id="20565" name="Oval 46"/>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0566" name="Line 47"/>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67" name="Group 48"/>
                  <p:cNvGrpSpPr>
                    <a:grpSpLocks/>
                  </p:cNvGrpSpPr>
                  <p:nvPr/>
                </p:nvGrpSpPr>
                <p:grpSpPr bwMode="auto">
                  <a:xfrm>
                    <a:off x="5366" y="8425"/>
                    <a:ext cx="115" cy="345"/>
                    <a:chOff x="5366" y="8425"/>
                    <a:chExt cx="115" cy="345"/>
                  </a:xfrm>
                </p:grpSpPr>
                <p:sp>
                  <p:nvSpPr>
                    <p:cNvPr id="20574" name="Line 49"/>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75" name="Line 50"/>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76" name="Line 51"/>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0568" name="Group 52"/>
                  <p:cNvGrpSpPr>
                    <a:grpSpLocks/>
                  </p:cNvGrpSpPr>
                  <p:nvPr/>
                </p:nvGrpSpPr>
                <p:grpSpPr bwMode="auto">
                  <a:xfrm flipH="1">
                    <a:off x="4791" y="8425"/>
                    <a:ext cx="115" cy="345"/>
                    <a:chOff x="5803" y="8425"/>
                    <a:chExt cx="115" cy="345"/>
                  </a:xfrm>
                </p:grpSpPr>
                <p:sp>
                  <p:nvSpPr>
                    <p:cNvPr id="20571" name="Line 53"/>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72" name="Line 54"/>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73" name="Line 55"/>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569" name="Line 56"/>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70" name="AutoShape 57"/>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0517" name="Text Box 58"/>
                <p:cNvSpPr txBox="1">
                  <a:spLocks noChangeArrowheads="1"/>
                </p:cNvSpPr>
                <p:nvPr/>
              </p:nvSpPr>
              <p:spPr bwMode="auto">
                <a:xfrm>
                  <a:off x="7707" y="7974"/>
                  <a:ext cx="345"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7</a:t>
                  </a:r>
                  <a:endParaRPr lang="en-US" altLang="zh-CN" sz="1800" b="0" dirty="0">
                    <a:latin typeface="+mn-lt"/>
                    <a:ea typeface="黑体" pitchFamily="2" charset="-122"/>
                  </a:endParaRPr>
                </a:p>
              </p:txBody>
            </p:sp>
            <p:sp>
              <p:nvSpPr>
                <p:cNvPr id="20518" name="Line 59"/>
                <p:cNvSpPr>
                  <a:spLocks noChangeShapeType="1"/>
                </p:cNvSpPr>
                <p:nvPr/>
              </p:nvSpPr>
              <p:spPr bwMode="auto">
                <a:xfrm>
                  <a:off x="7997"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19" name="Group 60"/>
                <p:cNvGrpSpPr>
                  <a:grpSpLocks/>
                </p:cNvGrpSpPr>
                <p:nvPr/>
              </p:nvGrpSpPr>
              <p:grpSpPr bwMode="auto">
                <a:xfrm>
                  <a:off x="7905" y="8316"/>
                  <a:ext cx="172" cy="117"/>
                  <a:chOff x="3066" y="7913"/>
                  <a:chExt cx="311" cy="345"/>
                </a:xfrm>
              </p:grpSpPr>
              <p:sp>
                <p:nvSpPr>
                  <p:cNvPr id="20563" name="AutoShape 61"/>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0564" name="Oval 62"/>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0520" name="Group 63"/>
                <p:cNvGrpSpPr>
                  <a:grpSpLocks/>
                </p:cNvGrpSpPr>
                <p:nvPr/>
              </p:nvGrpSpPr>
              <p:grpSpPr bwMode="auto">
                <a:xfrm flipV="1">
                  <a:off x="7854" y="8522"/>
                  <a:ext cx="283" cy="141"/>
                  <a:chOff x="4791" y="8379"/>
                  <a:chExt cx="690" cy="414"/>
                </a:xfrm>
              </p:grpSpPr>
              <p:sp>
                <p:nvSpPr>
                  <p:cNvPr id="20551" name="Oval 64"/>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0552" name="Line 65"/>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53" name="Group 66"/>
                  <p:cNvGrpSpPr>
                    <a:grpSpLocks/>
                  </p:cNvGrpSpPr>
                  <p:nvPr/>
                </p:nvGrpSpPr>
                <p:grpSpPr bwMode="auto">
                  <a:xfrm>
                    <a:off x="5366" y="8425"/>
                    <a:ext cx="115" cy="345"/>
                    <a:chOff x="5366" y="8425"/>
                    <a:chExt cx="115" cy="345"/>
                  </a:xfrm>
                </p:grpSpPr>
                <p:sp>
                  <p:nvSpPr>
                    <p:cNvPr id="20560" name="Line 67"/>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61" name="Line 68"/>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62" name="Line 69"/>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0554" name="Group 70"/>
                  <p:cNvGrpSpPr>
                    <a:grpSpLocks/>
                  </p:cNvGrpSpPr>
                  <p:nvPr/>
                </p:nvGrpSpPr>
                <p:grpSpPr bwMode="auto">
                  <a:xfrm flipH="1">
                    <a:off x="4791" y="8425"/>
                    <a:ext cx="115" cy="345"/>
                    <a:chOff x="5803" y="8425"/>
                    <a:chExt cx="115" cy="345"/>
                  </a:xfrm>
                </p:grpSpPr>
                <p:sp>
                  <p:nvSpPr>
                    <p:cNvPr id="20557" name="Line 71"/>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58" name="Line 72"/>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59" name="Line 73"/>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555" name="Line 74"/>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56" name="AutoShape 75"/>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0521" name="Line 76"/>
                <p:cNvSpPr>
                  <a:spLocks noChangeShapeType="1"/>
                </p:cNvSpPr>
                <p:nvPr/>
              </p:nvSpPr>
              <p:spPr bwMode="auto">
                <a:xfrm>
                  <a:off x="8779" y="8157"/>
                  <a:ext cx="0" cy="168"/>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22" name="Group 77"/>
                <p:cNvGrpSpPr>
                  <a:grpSpLocks/>
                </p:cNvGrpSpPr>
                <p:nvPr/>
              </p:nvGrpSpPr>
              <p:grpSpPr bwMode="auto">
                <a:xfrm>
                  <a:off x="8687" y="8323"/>
                  <a:ext cx="172" cy="117"/>
                  <a:chOff x="3066" y="7913"/>
                  <a:chExt cx="311" cy="345"/>
                </a:xfrm>
              </p:grpSpPr>
              <p:sp>
                <p:nvSpPr>
                  <p:cNvPr id="20549" name="AutoShape 78"/>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0550" name="Oval 79"/>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sp>
              <p:nvSpPr>
                <p:cNvPr id="20523" name="Line 80"/>
                <p:cNvSpPr>
                  <a:spLocks noChangeShapeType="1"/>
                </p:cNvSpPr>
                <p:nvPr/>
              </p:nvSpPr>
              <p:spPr bwMode="auto">
                <a:xfrm>
                  <a:off x="7662"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24" name="Line 81"/>
                <p:cNvSpPr>
                  <a:spLocks noChangeShapeType="1"/>
                </p:cNvSpPr>
                <p:nvPr/>
              </p:nvSpPr>
              <p:spPr bwMode="auto">
                <a:xfrm>
                  <a:off x="7994"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25" name="Group 82"/>
                <p:cNvGrpSpPr>
                  <a:grpSpLocks/>
                </p:cNvGrpSpPr>
                <p:nvPr/>
              </p:nvGrpSpPr>
              <p:grpSpPr bwMode="auto">
                <a:xfrm flipV="1">
                  <a:off x="8637" y="8529"/>
                  <a:ext cx="284" cy="142"/>
                  <a:chOff x="4791" y="8379"/>
                  <a:chExt cx="690" cy="414"/>
                </a:xfrm>
              </p:grpSpPr>
              <p:sp>
                <p:nvSpPr>
                  <p:cNvPr id="20537" name="Oval 83"/>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0538" name="Line 84"/>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0539" name="Group 85"/>
                  <p:cNvGrpSpPr>
                    <a:grpSpLocks/>
                  </p:cNvGrpSpPr>
                  <p:nvPr/>
                </p:nvGrpSpPr>
                <p:grpSpPr bwMode="auto">
                  <a:xfrm>
                    <a:off x="5366" y="8425"/>
                    <a:ext cx="115" cy="345"/>
                    <a:chOff x="5366" y="8425"/>
                    <a:chExt cx="115" cy="345"/>
                  </a:xfrm>
                </p:grpSpPr>
                <p:sp>
                  <p:nvSpPr>
                    <p:cNvPr id="20546" name="Line 86"/>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47" name="Line 87"/>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48" name="Line 88"/>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0540" name="Group 89"/>
                  <p:cNvGrpSpPr>
                    <a:grpSpLocks/>
                  </p:cNvGrpSpPr>
                  <p:nvPr/>
                </p:nvGrpSpPr>
                <p:grpSpPr bwMode="auto">
                  <a:xfrm flipH="1">
                    <a:off x="4791" y="8425"/>
                    <a:ext cx="115" cy="345"/>
                    <a:chOff x="5803" y="8425"/>
                    <a:chExt cx="115" cy="345"/>
                  </a:xfrm>
                </p:grpSpPr>
                <p:sp>
                  <p:nvSpPr>
                    <p:cNvPr id="20543" name="Line 90"/>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44" name="Line 91"/>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45" name="Line 92"/>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541" name="Line 93"/>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42" name="AutoShape 94"/>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grpSp>
              <p:nvGrpSpPr>
                <p:cNvPr id="20526" name="Group 95"/>
                <p:cNvGrpSpPr>
                  <a:grpSpLocks/>
                </p:cNvGrpSpPr>
                <p:nvPr/>
              </p:nvGrpSpPr>
              <p:grpSpPr bwMode="auto">
                <a:xfrm>
                  <a:off x="7279" y="8448"/>
                  <a:ext cx="1508" cy="518"/>
                  <a:chOff x="7279" y="8448"/>
                  <a:chExt cx="1739" cy="518"/>
                </a:xfrm>
              </p:grpSpPr>
              <p:sp>
                <p:nvSpPr>
                  <p:cNvPr id="20535" name="Line 96"/>
                  <p:cNvSpPr>
                    <a:spLocks noChangeShapeType="1"/>
                  </p:cNvSpPr>
                  <p:nvPr/>
                </p:nvSpPr>
                <p:spPr bwMode="auto">
                  <a:xfrm>
                    <a:off x="9001" y="8448"/>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0536" name="Line 97"/>
                  <p:cNvSpPr>
                    <a:spLocks noChangeShapeType="1"/>
                  </p:cNvSpPr>
                  <p:nvPr/>
                </p:nvSpPr>
                <p:spPr bwMode="auto">
                  <a:xfrm>
                    <a:off x="7279" y="8962"/>
                    <a:ext cx="1739"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0527" name="Oval 98"/>
                <p:cNvSpPr>
                  <a:spLocks noChangeArrowheads="1"/>
                </p:cNvSpPr>
                <p:nvPr/>
              </p:nvSpPr>
              <p:spPr bwMode="auto">
                <a:xfrm>
                  <a:off x="7246" y="8932"/>
                  <a:ext cx="50" cy="39"/>
                </a:xfrm>
                <a:prstGeom prst="ellipse">
                  <a:avLst/>
                </a:prstGeom>
                <a:solidFill>
                  <a:srgbClr val="FFFFFF"/>
                </a:solidFill>
                <a:ln w="12700">
                  <a:solidFill>
                    <a:srgbClr val="000080"/>
                  </a:solidFill>
                  <a:round/>
                  <a:headEnd/>
                  <a:tailEnd/>
                </a:ln>
              </p:spPr>
              <p:txBody>
                <a:bodyPr/>
                <a:lstStyle/>
                <a:p>
                  <a:pPr algn="ctr"/>
                  <a:endParaRPr lang="zh-CN" altLang="en-US" b="0">
                    <a:latin typeface="+mn-lt"/>
                    <a:ea typeface="黑体" pitchFamily="2" charset="-122"/>
                  </a:endParaRPr>
                </a:p>
              </p:txBody>
            </p:sp>
            <p:sp>
              <p:nvSpPr>
                <p:cNvPr id="20528" name="Text Box 99"/>
                <p:cNvSpPr txBox="1">
                  <a:spLocks noChangeArrowheads="1"/>
                </p:cNvSpPr>
                <p:nvPr/>
              </p:nvSpPr>
              <p:spPr bwMode="auto">
                <a:xfrm>
                  <a:off x="7063" y="8658"/>
                  <a:ext cx="43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VCC</a:t>
                  </a:r>
                  <a:endParaRPr lang="en-US" altLang="zh-CN" sz="1800" b="0" dirty="0">
                    <a:latin typeface="+mn-lt"/>
                    <a:ea typeface="黑体" pitchFamily="2" charset="-122"/>
                  </a:endParaRPr>
                </a:p>
              </p:txBody>
            </p:sp>
            <p:sp>
              <p:nvSpPr>
                <p:cNvPr id="20529" name="Text Box 100"/>
                <p:cNvSpPr txBox="1">
                  <a:spLocks noChangeArrowheads="1"/>
                </p:cNvSpPr>
                <p:nvPr/>
              </p:nvSpPr>
              <p:spPr bwMode="auto">
                <a:xfrm>
                  <a:off x="8203" y="8373"/>
                  <a:ext cx="45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a:t>
                  </a:r>
                  <a:endParaRPr lang="en-US" altLang="zh-CN" sz="1800" b="0" dirty="0">
                    <a:latin typeface="+mn-lt"/>
                    <a:ea typeface="黑体" pitchFamily="2" charset="-122"/>
                  </a:endParaRPr>
                </a:p>
              </p:txBody>
            </p:sp>
            <p:sp>
              <p:nvSpPr>
                <p:cNvPr id="20530" name="Rectangle 101"/>
                <p:cNvSpPr>
                  <a:spLocks noChangeArrowheads="1"/>
                </p:cNvSpPr>
                <p:nvPr/>
              </p:nvSpPr>
              <p:spPr bwMode="auto">
                <a:xfrm>
                  <a:off x="7623" y="8743"/>
                  <a:ext cx="65" cy="137"/>
                </a:xfrm>
                <a:prstGeom prst="rect">
                  <a:avLst/>
                </a:prstGeom>
                <a:solidFill>
                  <a:srgbClr val="FFFF00"/>
                </a:solidFill>
                <a:ln w="12700">
                  <a:solidFill>
                    <a:srgbClr val="000000"/>
                  </a:solidFill>
                  <a:miter lim="800000"/>
                  <a:headEnd/>
                  <a:tailEnd/>
                </a:ln>
              </p:spPr>
              <p:txBody>
                <a:bodyPr/>
                <a:lstStyle/>
                <a:p>
                  <a:pPr algn="ctr"/>
                  <a:endParaRPr lang="zh-CN" altLang="en-US" b="0">
                    <a:latin typeface="+mn-lt"/>
                    <a:ea typeface="黑体" pitchFamily="2" charset="-122"/>
                  </a:endParaRPr>
                </a:p>
              </p:txBody>
            </p:sp>
            <p:sp>
              <p:nvSpPr>
                <p:cNvPr id="20531" name="Rectangle 102"/>
                <p:cNvSpPr>
                  <a:spLocks noChangeArrowheads="1"/>
                </p:cNvSpPr>
                <p:nvPr/>
              </p:nvSpPr>
              <p:spPr bwMode="auto">
                <a:xfrm>
                  <a:off x="7956" y="8743"/>
                  <a:ext cx="66" cy="137"/>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0532" name="Rectangle 103"/>
                <p:cNvSpPr>
                  <a:spLocks noChangeArrowheads="1"/>
                </p:cNvSpPr>
                <p:nvPr/>
              </p:nvSpPr>
              <p:spPr bwMode="auto">
                <a:xfrm>
                  <a:off x="8745" y="8755"/>
                  <a:ext cx="65" cy="139"/>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0533" name="Text Box 104"/>
                <p:cNvSpPr txBox="1">
                  <a:spLocks noChangeArrowheads="1"/>
                </p:cNvSpPr>
                <p:nvPr/>
              </p:nvSpPr>
              <p:spPr bwMode="auto">
                <a:xfrm>
                  <a:off x="8034" y="7974"/>
                  <a:ext cx="34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6</a:t>
                  </a:r>
                  <a:endParaRPr lang="en-US" altLang="zh-CN" sz="1800" b="0" dirty="0">
                    <a:latin typeface="+mn-lt"/>
                    <a:ea typeface="黑体" pitchFamily="2" charset="-122"/>
                  </a:endParaRPr>
                </a:p>
              </p:txBody>
            </p:sp>
            <p:sp>
              <p:nvSpPr>
                <p:cNvPr id="20534" name="Text Box 105"/>
                <p:cNvSpPr txBox="1">
                  <a:spLocks noChangeArrowheads="1"/>
                </p:cNvSpPr>
                <p:nvPr/>
              </p:nvSpPr>
              <p:spPr bwMode="auto">
                <a:xfrm>
                  <a:off x="8835" y="7974"/>
                  <a:ext cx="28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0</a:t>
                  </a:r>
                  <a:endParaRPr lang="en-US" altLang="zh-CN" sz="1800" b="0" dirty="0">
                    <a:latin typeface="+mn-lt"/>
                    <a:ea typeface="黑体" pitchFamily="2" charset="-122"/>
                  </a:endParaRPr>
                </a:p>
              </p:txBody>
            </p:sp>
          </p:grpSp>
        </p:grpSp>
      </p:grpSp>
      <p:sp>
        <p:nvSpPr>
          <p:cNvPr id="20484" name="Rectangle 106"/>
          <p:cNvSpPr>
            <a:spLocks noChangeArrowheads="1"/>
          </p:cNvSpPr>
          <p:nvPr/>
        </p:nvSpPr>
        <p:spPr bwMode="auto">
          <a:xfrm>
            <a:off x="323850" y="1042988"/>
            <a:ext cx="882015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向端口</a:t>
            </a:r>
            <a:r>
              <a:rPr lang="en-US" altLang="zh-CN" sz="2400" dirty="0">
                <a:solidFill>
                  <a:srgbClr val="000080"/>
                </a:solidFill>
                <a:latin typeface="黑体" pitchFamily="2" charset="-122"/>
                <a:ea typeface="黑体" pitchFamily="2" charset="-122"/>
              </a:rPr>
              <a:t>FEH</a:t>
            </a:r>
            <a:r>
              <a:rPr lang="zh-CN" altLang="en-US" sz="2400" dirty="0">
                <a:solidFill>
                  <a:srgbClr val="000080"/>
                </a:solidFill>
                <a:latin typeface="黑体" pitchFamily="2" charset="-122"/>
                <a:ea typeface="黑体" pitchFamily="2" charset="-122"/>
              </a:rPr>
              <a:t>输出数据</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，显示在发光二极管上。  </a:t>
            </a:r>
          </a:p>
          <a:p>
            <a:pPr>
              <a:lnSpc>
                <a:spcPct val="120000"/>
              </a:lnSpc>
            </a:pPr>
            <a:r>
              <a:rPr lang="zh-CN" altLang="en-US" sz="2400" dirty="0">
                <a:solidFill>
                  <a:srgbClr val="000080"/>
                </a:solidFill>
                <a:latin typeface="黑体" pitchFamily="2" charset="-122"/>
                <a:ea typeface="黑体" pitchFamily="2" charset="-122"/>
              </a:rPr>
              <a:t>      假定：</a:t>
            </a:r>
            <a:r>
              <a:rPr lang="en-US" altLang="zh-CN" sz="2400" dirty="0">
                <a:solidFill>
                  <a:srgbClr val="000080"/>
                </a:solidFill>
                <a:latin typeface="黑体" pitchFamily="2" charset="-122"/>
                <a:ea typeface="黑体" pitchFamily="2" charset="-122"/>
              </a:rPr>
              <a:t>I/O</a:t>
            </a:r>
            <a:r>
              <a:rPr lang="zh-CN" altLang="en-US" sz="2400" dirty="0">
                <a:solidFill>
                  <a:srgbClr val="000080"/>
                </a:solidFill>
                <a:latin typeface="黑体" pitchFamily="2" charset="-122"/>
                <a:ea typeface="黑体" pitchFamily="2" charset="-122"/>
              </a:rPr>
              <a:t>设备独立编址，</a:t>
            </a:r>
            <a:r>
              <a:rPr lang="en-US" altLang="zh-CN" sz="2400" dirty="0">
                <a:solidFill>
                  <a:srgbClr val="000080"/>
                </a:solidFill>
                <a:latin typeface="黑体" pitchFamily="2" charset="-122"/>
                <a:ea typeface="黑体" pitchFamily="2" charset="-122"/>
              </a:rPr>
              <a:t>I/O</a:t>
            </a:r>
            <a:r>
              <a:rPr lang="zh-CN" altLang="en-US" sz="2400" dirty="0">
                <a:solidFill>
                  <a:srgbClr val="000080"/>
                </a:solidFill>
                <a:latin typeface="黑体" pitchFamily="2" charset="-122"/>
                <a:ea typeface="黑体" pitchFamily="2" charset="-122"/>
              </a:rPr>
              <a:t>地址为８位</a:t>
            </a:r>
            <a:r>
              <a:rPr lang="en-US" altLang="zh-CN" sz="2400" dirty="0">
                <a:solidFill>
                  <a:srgbClr val="000080"/>
                </a:solidFill>
                <a:latin typeface="黑体" pitchFamily="2" charset="-122"/>
                <a:ea typeface="黑体" pitchFamily="2" charset="-122"/>
              </a:rPr>
              <a:t>(A</a:t>
            </a:r>
            <a:r>
              <a:rPr lang="en-US" altLang="zh-CN" sz="2400" baseline="-25000" dirty="0">
                <a:solidFill>
                  <a:srgbClr val="000080"/>
                </a:solidFill>
                <a:latin typeface="黑体" pitchFamily="2" charset="-122"/>
                <a:ea typeface="黑体" pitchFamily="2" charset="-122"/>
              </a:rPr>
              <a:t>7-0</a:t>
            </a:r>
            <a:r>
              <a:rPr lang="en-US" altLang="zh-CN" sz="2400" dirty="0">
                <a:solidFill>
                  <a:srgbClr val="000080"/>
                </a:solidFill>
                <a:latin typeface="黑体" pitchFamily="2" charset="-122"/>
                <a:ea typeface="黑体" pitchFamily="2" charset="-122"/>
              </a:rPr>
              <a:t>) </a:t>
            </a:r>
          </a:p>
          <a:p>
            <a:pPr>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输出指令为 </a:t>
            </a:r>
            <a:r>
              <a:rPr lang="en-US" altLang="zh-CN" sz="2400" dirty="0">
                <a:solidFill>
                  <a:srgbClr val="000080"/>
                </a:solidFill>
                <a:latin typeface="黑体" pitchFamily="2" charset="-122"/>
                <a:ea typeface="黑体" pitchFamily="2" charset="-122"/>
              </a:rPr>
              <a:t>OUT (</a:t>
            </a:r>
            <a:r>
              <a:rPr lang="zh-CN" altLang="en-US" sz="2400" dirty="0">
                <a:solidFill>
                  <a:srgbClr val="000080"/>
                </a:solidFill>
                <a:latin typeface="黑体" pitchFamily="2" charset="-122"/>
                <a:ea typeface="黑体" pitchFamily="2" charset="-122"/>
              </a:rPr>
              <a:t>设备地址</a:t>
            </a:r>
            <a:r>
              <a:rPr lang="en-US" altLang="zh-CN" sz="2400" dirty="0">
                <a:solidFill>
                  <a:srgbClr val="000080"/>
                </a:solidFill>
                <a:latin typeface="黑体" pitchFamily="2" charset="-122"/>
                <a:ea typeface="黑体" pitchFamily="2" charset="-122"/>
              </a:rPr>
              <a:t>),A</a:t>
            </a:r>
            <a:r>
              <a:rPr lang="en-US" altLang="zh-CN" sz="2400" dirty="0">
                <a:latin typeface="黑体" pitchFamily="2" charset="-122"/>
                <a:ea typeface="黑体" pitchFamily="2" charset="-122"/>
              </a:rPr>
              <a:t>  </a:t>
            </a:r>
            <a:r>
              <a:rPr lang="zh-CN" altLang="en-US" sz="2000" dirty="0">
                <a:solidFill>
                  <a:srgbClr val="008000"/>
                </a:solidFill>
                <a:latin typeface="黑体" pitchFamily="2" charset="-122"/>
                <a:ea typeface="黑体" pitchFamily="2" charset="-122"/>
              </a:rPr>
              <a:t>；</a:t>
            </a:r>
            <a:r>
              <a:rPr lang="en-US" altLang="zh-CN" sz="2000" dirty="0">
                <a:solidFill>
                  <a:srgbClr val="008000"/>
                </a:solidFill>
                <a:latin typeface="黑体" pitchFamily="2" charset="-122"/>
                <a:ea typeface="黑体" pitchFamily="2" charset="-122"/>
              </a:rPr>
              <a:t>A</a:t>
            </a:r>
            <a:r>
              <a:rPr lang="zh-CN" altLang="en-US" sz="2000" dirty="0">
                <a:solidFill>
                  <a:srgbClr val="008000"/>
                </a:solidFill>
                <a:latin typeface="黑体" pitchFamily="2" charset="-122"/>
                <a:ea typeface="黑体" pitchFamily="2" charset="-122"/>
              </a:rPr>
              <a:t>为</a:t>
            </a:r>
            <a:r>
              <a:rPr lang="en-US" altLang="zh-CN" sz="2000" dirty="0">
                <a:solidFill>
                  <a:srgbClr val="008000"/>
                </a:solidFill>
                <a:latin typeface="黑体" pitchFamily="2" charset="-122"/>
                <a:ea typeface="黑体" pitchFamily="2" charset="-122"/>
              </a:rPr>
              <a:t>CPU</a:t>
            </a:r>
            <a:r>
              <a:rPr lang="zh-CN" altLang="en-US" sz="2000" dirty="0">
                <a:solidFill>
                  <a:srgbClr val="008000"/>
                </a:solidFill>
                <a:latin typeface="黑体" pitchFamily="2" charset="-122"/>
                <a:ea typeface="黑体" pitchFamily="2" charset="-122"/>
              </a:rPr>
              <a:t>中的累加器</a:t>
            </a:r>
          </a:p>
          <a:p>
            <a:pPr>
              <a:lnSpc>
                <a:spcPct val="120000"/>
              </a:lnSpc>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输出指令对应总线上控制信号</a:t>
            </a:r>
            <a:r>
              <a:rPr lang="en-US" altLang="zh-CN" sz="2400" dirty="0">
                <a:solidFill>
                  <a:srgbClr val="000080"/>
                </a:solidFill>
                <a:latin typeface="黑体" pitchFamily="2" charset="-122"/>
                <a:ea typeface="黑体" pitchFamily="2" charset="-122"/>
              </a:rPr>
              <a:t>I/O=0, R/W=0</a:t>
            </a:r>
          </a:p>
        </p:txBody>
      </p:sp>
      <p:sp>
        <p:nvSpPr>
          <p:cNvPr id="20485" name="Line 107"/>
          <p:cNvSpPr>
            <a:spLocks noChangeShapeType="1"/>
          </p:cNvSpPr>
          <p:nvPr/>
        </p:nvSpPr>
        <p:spPr bwMode="auto">
          <a:xfrm>
            <a:off x="6300192" y="2492375"/>
            <a:ext cx="43180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0486" name="Line 108"/>
          <p:cNvSpPr>
            <a:spLocks noChangeShapeType="1"/>
          </p:cNvSpPr>
          <p:nvPr/>
        </p:nvSpPr>
        <p:spPr bwMode="auto">
          <a:xfrm>
            <a:off x="7596188" y="2492375"/>
            <a:ext cx="2174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0487" name="Rectangle 105"/>
          <p:cNvSpPr>
            <a:spLocks noChangeArrowheads="1"/>
          </p:cNvSpPr>
          <p:nvPr/>
        </p:nvSpPr>
        <p:spPr bwMode="auto">
          <a:xfrm>
            <a:off x="539750" y="549275"/>
            <a:ext cx="1871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rgbClr val="990000"/>
                </a:solidFill>
                <a:latin typeface="黑体" pitchFamily="2" charset="-122"/>
                <a:ea typeface="黑体" pitchFamily="2" charset="-122"/>
              </a:rPr>
              <a:t>1. </a:t>
            </a:r>
            <a:r>
              <a:rPr lang="zh-CN" altLang="en-US" sz="2400">
                <a:solidFill>
                  <a:srgbClr val="990000"/>
                </a:solidFill>
                <a:latin typeface="黑体" pitchFamily="2" charset="-122"/>
                <a:ea typeface="黑体" pitchFamily="2" charset="-122"/>
              </a:rPr>
              <a:t>输出接口</a:t>
            </a: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Line 137"/>
          <p:cNvSpPr>
            <a:spLocks noChangeShapeType="1"/>
          </p:cNvSpPr>
          <p:nvPr/>
        </p:nvSpPr>
        <p:spPr bwMode="auto">
          <a:xfrm>
            <a:off x="0" y="3563491"/>
            <a:ext cx="9144000" cy="9525"/>
          </a:xfrm>
          <a:prstGeom prst="line">
            <a:avLst/>
          </a:prstGeom>
          <a:noFill/>
          <a:ln w="28575">
            <a:solidFill>
              <a:srgbClr val="0099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1509" name="Object 140"/>
          <p:cNvGraphicFramePr>
            <a:graphicFrameLocks noChangeAspect="1"/>
          </p:cNvGraphicFramePr>
          <p:nvPr>
            <p:extLst>
              <p:ext uri="{D42A27DB-BD31-4B8C-83A1-F6EECF244321}">
                <p14:modId xmlns:p14="http://schemas.microsoft.com/office/powerpoint/2010/main" val="1662046297"/>
              </p:ext>
            </p:extLst>
          </p:nvPr>
        </p:nvGraphicFramePr>
        <p:xfrm>
          <a:off x="400050" y="4872038"/>
          <a:ext cx="7472363" cy="300037"/>
        </p:xfrm>
        <a:graphic>
          <a:graphicData uri="http://schemas.openxmlformats.org/presentationml/2006/ole">
            <mc:AlternateContent xmlns:mc="http://schemas.openxmlformats.org/markup-compatibility/2006">
              <mc:Choice xmlns:v="urn:schemas-microsoft-com:vml" Requires="v">
                <p:oleObj spid="_x0000_s21698" name="Document" r:id="rId4" imgW="5477438" imgH="228507" progId="Word.Document.8">
                  <p:embed/>
                </p:oleObj>
              </mc:Choice>
              <mc:Fallback>
                <p:oleObj name="Document" r:id="rId4" imgW="5477438" imgH="228507" progId="Word.Document.8">
                  <p:embed/>
                  <p:pic>
                    <p:nvPicPr>
                      <p:cNvPr id="0" name="Object 140"/>
                      <p:cNvPicPr>
                        <a:picLocks noChangeAspect="1" noChangeArrowheads="1"/>
                      </p:cNvPicPr>
                      <p:nvPr/>
                    </p:nvPicPr>
                    <p:blipFill>
                      <a:blip r:embed="rId5"/>
                      <a:srcRect/>
                      <a:stretch>
                        <a:fillRect/>
                      </a:stretch>
                    </p:blipFill>
                    <p:spPr bwMode="auto">
                      <a:xfrm>
                        <a:off x="400050" y="4872038"/>
                        <a:ext cx="7472363" cy="30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21510" name="Group 117"/>
          <p:cNvGrpSpPr>
            <a:grpSpLocks/>
          </p:cNvGrpSpPr>
          <p:nvPr/>
        </p:nvGrpSpPr>
        <p:grpSpPr bwMode="auto">
          <a:xfrm>
            <a:off x="2214563" y="5414169"/>
            <a:ext cx="5567362" cy="319087"/>
            <a:chOff x="1395" y="3284"/>
            <a:chExt cx="3507" cy="201"/>
          </a:xfrm>
        </p:grpSpPr>
        <p:sp>
          <p:nvSpPr>
            <p:cNvPr id="21611" name="Text Box 142"/>
            <p:cNvSpPr txBox="1">
              <a:spLocks noChangeArrowheads="1"/>
            </p:cNvSpPr>
            <p:nvPr/>
          </p:nvSpPr>
          <p:spPr bwMode="auto">
            <a:xfrm>
              <a:off x="1395" y="3284"/>
              <a:ext cx="3507"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a:r>
                <a:rPr lang="zh-CN" altLang="en-US" b="0" dirty="0">
                  <a:solidFill>
                    <a:srgbClr val="FF0000"/>
                  </a:solidFill>
                  <a:latin typeface="黑体" pitchFamily="2" charset="-122"/>
                  <a:ea typeface="黑体" pitchFamily="2" charset="-122"/>
                </a:rPr>
                <a:t> </a:t>
              </a:r>
              <a:r>
                <a:rPr lang="en-US" altLang="zh-CN" dirty="0">
                  <a:solidFill>
                    <a:srgbClr val="FF0000"/>
                  </a:solidFill>
                  <a:latin typeface="黑体" pitchFamily="2" charset="-122"/>
                  <a:ea typeface="黑体" pitchFamily="2" charset="-122"/>
                </a:rPr>
                <a:t>CS</a:t>
              </a:r>
              <a:r>
                <a:rPr lang="en-US" altLang="zh-CN" baseline="-25000" dirty="0">
                  <a:solidFill>
                    <a:srgbClr val="FF0000"/>
                  </a:solidFill>
                  <a:latin typeface="黑体" pitchFamily="2" charset="-122"/>
                  <a:ea typeface="黑体" pitchFamily="2" charset="-122"/>
                </a:rPr>
                <a:t>2 </a:t>
              </a:r>
              <a:r>
                <a:rPr lang="en-US" altLang="zh-CN" dirty="0">
                  <a:solidFill>
                    <a:srgbClr val="000080"/>
                  </a:solidFill>
                  <a:latin typeface="黑体" pitchFamily="2" charset="-122"/>
                  <a:ea typeface="黑体" pitchFamily="2" charset="-122"/>
                </a:rPr>
                <a:t>= A</a:t>
              </a:r>
              <a:r>
                <a:rPr lang="en-US" altLang="zh-CN" baseline="-25000" dirty="0">
                  <a:solidFill>
                    <a:srgbClr val="000080"/>
                  </a:solidFill>
                  <a:latin typeface="黑体" pitchFamily="2" charset="-122"/>
                  <a:ea typeface="黑体" pitchFamily="2" charset="-122"/>
                </a:rPr>
                <a:t>7</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6</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5</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4</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3</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2</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1</a:t>
              </a:r>
              <a:r>
                <a:rPr lang="en-US" altLang="zh-CN" dirty="0">
                  <a:solidFill>
                    <a:srgbClr val="000080"/>
                  </a:solidFill>
                  <a:latin typeface="黑体" pitchFamily="2" charset="-122"/>
                  <a:ea typeface="黑体" pitchFamily="2" charset="-122"/>
                </a:rPr>
                <a:t>A</a:t>
              </a:r>
              <a:r>
                <a:rPr lang="en-US" altLang="zh-CN" baseline="-25000" dirty="0">
                  <a:solidFill>
                    <a:srgbClr val="000080"/>
                  </a:solidFill>
                  <a:latin typeface="黑体" pitchFamily="2" charset="-122"/>
                  <a:ea typeface="黑体" pitchFamily="2" charset="-122"/>
                </a:rPr>
                <a:t>0</a:t>
              </a:r>
              <a:r>
                <a:rPr lang="zh-CN" altLang="en-US" dirty="0">
                  <a:solidFill>
                    <a:srgbClr val="000080"/>
                  </a:solidFill>
                  <a:latin typeface="黑体" pitchFamily="2" charset="-122"/>
                  <a:ea typeface="黑体" pitchFamily="2" charset="-122"/>
                </a:rPr>
                <a:t>（</a:t>
              </a:r>
              <a:r>
                <a:rPr lang="en-US" altLang="zh-CN" dirty="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a:t>
              </a:r>
              <a:r>
                <a:rPr lang="en-US" altLang="zh-CN" dirty="0">
                  <a:solidFill>
                    <a:srgbClr val="000080"/>
                  </a:solidFill>
                  <a:latin typeface="黑体" pitchFamily="2" charset="-122"/>
                  <a:ea typeface="黑体" pitchFamily="2" charset="-122"/>
                </a:rPr>
                <a:t>R/W)    </a:t>
              </a:r>
            </a:p>
          </p:txBody>
        </p:sp>
        <p:grpSp>
          <p:nvGrpSpPr>
            <p:cNvPr id="21612" name="Group 116"/>
            <p:cNvGrpSpPr>
              <a:grpSpLocks/>
            </p:cNvGrpSpPr>
            <p:nvPr/>
          </p:nvGrpSpPr>
          <p:grpSpPr bwMode="auto">
            <a:xfrm>
              <a:off x="3061" y="3284"/>
              <a:ext cx="1268" cy="77"/>
              <a:chOff x="3061" y="3284"/>
              <a:chExt cx="1268" cy="77"/>
            </a:xfrm>
          </p:grpSpPr>
          <p:sp>
            <p:nvSpPr>
              <p:cNvPr id="21613" name="Line 144"/>
              <p:cNvSpPr>
                <a:spLocks noChangeShapeType="1"/>
              </p:cNvSpPr>
              <p:nvPr/>
            </p:nvSpPr>
            <p:spPr bwMode="auto">
              <a:xfrm>
                <a:off x="3424" y="3329"/>
                <a:ext cx="240"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614" name="Line 145"/>
              <p:cNvSpPr>
                <a:spLocks noChangeShapeType="1"/>
              </p:cNvSpPr>
              <p:nvPr/>
            </p:nvSpPr>
            <p:spPr bwMode="auto">
              <a:xfrm>
                <a:off x="3061" y="3329"/>
                <a:ext cx="115"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615" name="Line 146"/>
              <p:cNvSpPr>
                <a:spLocks noChangeShapeType="1"/>
              </p:cNvSpPr>
              <p:nvPr/>
            </p:nvSpPr>
            <p:spPr bwMode="auto">
              <a:xfrm>
                <a:off x="3379" y="3284"/>
                <a:ext cx="378"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616" name="Line 147"/>
              <p:cNvSpPr>
                <a:spLocks noChangeShapeType="1"/>
              </p:cNvSpPr>
              <p:nvPr/>
            </p:nvSpPr>
            <p:spPr bwMode="auto">
              <a:xfrm>
                <a:off x="4182" y="3361"/>
                <a:ext cx="10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617" name="Line 148"/>
              <p:cNvSpPr>
                <a:spLocks noChangeShapeType="1"/>
              </p:cNvSpPr>
              <p:nvPr/>
            </p:nvSpPr>
            <p:spPr bwMode="auto">
              <a:xfrm>
                <a:off x="3950" y="3329"/>
                <a:ext cx="379"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21513" name="Oval 250"/>
          <p:cNvSpPr>
            <a:spLocks noChangeArrowheads="1"/>
          </p:cNvSpPr>
          <p:nvPr/>
        </p:nvSpPr>
        <p:spPr bwMode="auto">
          <a:xfrm>
            <a:off x="2916238" y="1475929"/>
            <a:ext cx="1584325" cy="954087"/>
          </a:xfrm>
          <a:prstGeom prst="ellipse">
            <a:avLst/>
          </a:prstGeom>
          <a:noFill/>
          <a:ln w="38100">
            <a:solidFill>
              <a:srgbClr val="FF66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latin typeface="黑体" pitchFamily="2" charset="-122"/>
              <a:ea typeface="黑体" pitchFamily="2" charset="-122"/>
            </a:endParaRPr>
          </a:p>
        </p:txBody>
      </p:sp>
      <p:sp>
        <p:nvSpPr>
          <p:cNvPr id="114" name="Rectangle 106"/>
          <p:cNvSpPr>
            <a:spLocks noChangeArrowheads="1"/>
          </p:cNvSpPr>
          <p:nvPr/>
        </p:nvSpPr>
        <p:spPr bwMode="auto">
          <a:xfrm>
            <a:off x="323850" y="467147"/>
            <a:ext cx="8820150"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向端口</a:t>
            </a:r>
            <a:r>
              <a:rPr lang="en-US" altLang="zh-CN" sz="2400" dirty="0">
                <a:solidFill>
                  <a:srgbClr val="000080"/>
                </a:solidFill>
                <a:latin typeface="黑体" pitchFamily="2" charset="-122"/>
                <a:ea typeface="黑体" pitchFamily="2" charset="-122"/>
              </a:rPr>
              <a:t>FEH</a:t>
            </a:r>
            <a:r>
              <a:rPr lang="zh-CN" altLang="en-US" sz="2400" dirty="0">
                <a:solidFill>
                  <a:srgbClr val="000080"/>
                </a:solidFill>
                <a:latin typeface="黑体" pitchFamily="2" charset="-122"/>
                <a:ea typeface="黑体" pitchFamily="2" charset="-122"/>
              </a:rPr>
              <a:t>输出数据</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，显示在发光二极管</a:t>
            </a:r>
            <a:r>
              <a:rPr lang="zh-CN" altLang="en-US" sz="2400" dirty="0" smtClean="0">
                <a:solidFill>
                  <a:srgbClr val="000080"/>
                </a:solidFill>
                <a:latin typeface="黑体" pitchFamily="2" charset="-122"/>
                <a:ea typeface="黑体" pitchFamily="2" charset="-122"/>
              </a:rPr>
              <a:t>上</a:t>
            </a:r>
            <a:endParaRPr lang="en-US" altLang="zh-CN" sz="2400" dirty="0">
              <a:solidFill>
                <a:srgbClr val="000080"/>
              </a:solidFill>
              <a:latin typeface="黑体" pitchFamily="2" charset="-122"/>
              <a:ea typeface="黑体" pitchFamily="2" charset="-122"/>
            </a:endParaRPr>
          </a:p>
        </p:txBody>
      </p:sp>
      <p:grpSp>
        <p:nvGrpSpPr>
          <p:cNvPr id="213" name="Group 8"/>
          <p:cNvGrpSpPr>
            <a:grpSpLocks/>
          </p:cNvGrpSpPr>
          <p:nvPr/>
        </p:nvGrpSpPr>
        <p:grpSpPr bwMode="auto">
          <a:xfrm>
            <a:off x="1115219" y="1008130"/>
            <a:ext cx="7488238" cy="2449512"/>
            <a:chOff x="2262" y="7369"/>
            <a:chExt cx="7021" cy="2030"/>
          </a:xfrm>
        </p:grpSpPr>
        <p:sp>
          <p:nvSpPr>
            <p:cNvPr id="214" name="Text Box 9"/>
            <p:cNvSpPr txBox="1">
              <a:spLocks noChangeArrowheads="1"/>
            </p:cNvSpPr>
            <p:nvPr/>
          </p:nvSpPr>
          <p:spPr bwMode="auto">
            <a:xfrm>
              <a:off x="5545" y="7883"/>
              <a:ext cx="950" cy="45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数据缓冲</a:t>
              </a:r>
            </a:p>
            <a:p>
              <a:pPr algn="ctr" eaLnBrk="1" hangingPunct="1">
                <a:lnSpc>
                  <a:spcPct val="80000"/>
                </a:lnSpc>
              </a:pPr>
              <a:r>
                <a:rPr lang="zh-CN" altLang="en-US" sz="1800" b="0" dirty="0">
                  <a:solidFill>
                    <a:srgbClr val="000080"/>
                  </a:solidFill>
                  <a:latin typeface="+mn-lt"/>
                  <a:ea typeface="黑体" pitchFamily="2" charset="-122"/>
                </a:rPr>
                <a:t>寄存器</a:t>
              </a:r>
              <a:endParaRPr lang="zh-CN" altLang="en-US" sz="1800" b="0" dirty="0">
                <a:latin typeface="+mn-lt"/>
                <a:ea typeface="黑体" pitchFamily="2" charset="-122"/>
              </a:endParaRPr>
            </a:p>
          </p:txBody>
        </p:sp>
        <p:sp>
          <p:nvSpPr>
            <p:cNvPr id="215" name="Text Box 10"/>
            <p:cNvSpPr txBox="1">
              <a:spLocks noChangeArrowheads="1"/>
            </p:cNvSpPr>
            <p:nvPr/>
          </p:nvSpPr>
          <p:spPr bwMode="auto">
            <a:xfrm>
              <a:off x="5356" y="9054"/>
              <a:ext cx="1454" cy="345"/>
            </a:xfrm>
            <a:prstGeom prst="rect">
              <a:avLst/>
            </a:prstGeom>
            <a:solidFill>
              <a:srgbClr val="FFFF00"/>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发光二极管</a:t>
              </a:r>
              <a:endParaRPr lang="zh-CN" altLang="en-US" sz="1800" b="0" dirty="0">
                <a:latin typeface="+mn-lt"/>
                <a:ea typeface="黑体" pitchFamily="2" charset="-122"/>
              </a:endParaRPr>
            </a:p>
          </p:txBody>
        </p:sp>
        <p:sp>
          <p:nvSpPr>
            <p:cNvPr id="216" name="Text Box 11"/>
            <p:cNvSpPr txBox="1">
              <a:spLocks noChangeArrowheads="1"/>
            </p:cNvSpPr>
            <p:nvPr/>
          </p:nvSpPr>
          <p:spPr bwMode="auto">
            <a:xfrm>
              <a:off x="5545" y="8451"/>
              <a:ext cx="975" cy="287"/>
            </a:xfrm>
            <a:prstGeom prst="rect">
              <a:avLst/>
            </a:prstGeom>
            <a:solidFill>
              <a:srgbClr val="00FFFF"/>
            </a:solidFill>
            <a:ln w="19050">
              <a:solidFill>
                <a:srgbClr val="000080"/>
              </a:solidFill>
              <a:prstDash val="dash"/>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功率驱动</a:t>
              </a:r>
              <a:endParaRPr lang="zh-CN" altLang="en-US" sz="1800" b="0">
                <a:latin typeface="+mn-lt"/>
                <a:ea typeface="黑体" pitchFamily="2" charset="-122"/>
              </a:endParaRPr>
            </a:p>
          </p:txBody>
        </p:sp>
        <p:grpSp>
          <p:nvGrpSpPr>
            <p:cNvPr id="217" name="Group 12"/>
            <p:cNvGrpSpPr>
              <a:grpSpLocks/>
            </p:cNvGrpSpPr>
            <p:nvPr/>
          </p:nvGrpSpPr>
          <p:grpSpPr bwMode="auto">
            <a:xfrm>
              <a:off x="4471" y="7533"/>
              <a:ext cx="640" cy="481"/>
              <a:chOff x="8655" y="4590"/>
              <a:chExt cx="765" cy="600"/>
            </a:xfrm>
          </p:grpSpPr>
          <p:sp>
            <p:nvSpPr>
              <p:cNvPr id="309" name="Text Box 13"/>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I/O</a:t>
                </a:r>
                <a:endParaRPr lang="en-US" altLang="zh-CN" sz="1800" b="0" dirty="0">
                  <a:latin typeface="+mn-lt"/>
                  <a:ea typeface="黑体" pitchFamily="2" charset="-122"/>
                </a:endParaRPr>
              </a:p>
            </p:txBody>
          </p:sp>
          <p:sp>
            <p:nvSpPr>
              <p:cNvPr id="310" name="Line 14"/>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18" name="Text Box 15"/>
            <p:cNvSpPr txBox="1">
              <a:spLocks noChangeArrowheads="1"/>
            </p:cNvSpPr>
            <p:nvPr/>
          </p:nvSpPr>
          <p:spPr bwMode="auto">
            <a:xfrm>
              <a:off x="5036" y="7518"/>
              <a:ext cx="616"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总线</a:t>
              </a:r>
              <a:endParaRPr lang="zh-CN" altLang="en-US" sz="1800" b="0">
                <a:latin typeface="+mn-lt"/>
                <a:ea typeface="黑体" pitchFamily="2" charset="-122"/>
              </a:endParaRPr>
            </a:p>
          </p:txBody>
        </p:sp>
        <p:sp>
          <p:nvSpPr>
            <p:cNvPr id="219" name="Line 16"/>
            <p:cNvSpPr>
              <a:spLocks noChangeShapeType="1"/>
            </p:cNvSpPr>
            <p:nvPr/>
          </p:nvSpPr>
          <p:spPr bwMode="auto">
            <a:xfrm>
              <a:off x="2262" y="7372"/>
              <a:ext cx="4767"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0" name="Text Box 17"/>
            <p:cNvSpPr txBox="1">
              <a:spLocks noChangeArrowheads="1"/>
            </p:cNvSpPr>
            <p:nvPr/>
          </p:nvSpPr>
          <p:spPr bwMode="auto">
            <a:xfrm>
              <a:off x="2449" y="7733"/>
              <a:ext cx="627" cy="936"/>
            </a:xfrm>
            <a:prstGeom prst="rect">
              <a:avLst/>
            </a:prstGeom>
            <a:solidFill>
              <a:srgbClr val="FFFF00"/>
            </a:solidFill>
            <a:ln w="19050" algn="ctr">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CPU</a:t>
              </a:r>
              <a:endParaRPr lang="en-US" altLang="zh-CN" sz="1800" b="0" dirty="0">
                <a:latin typeface="+mn-lt"/>
                <a:ea typeface="黑体" pitchFamily="2" charset="-122"/>
              </a:endParaRPr>
            </a:p>
          </p:txBody>
        </p:sp>
        <p:sp>
          <p:nvSpPr>
            <p:cNvPr id="221" name="Line 18"/>
            <p:cNvSpPr>
              <a:spLocks noChangeShapeType="1"/>
            </p:cNvSpPr>
            <p:nvPr/>
          </p:nvSpPr>
          <p:spPr bwMode="auto">
            <a:xfrm>
              <a:off x="2771"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2" name="Text Box 19"/>
            <p:cNvSpPr txBox="1">
              <a:spLocks noChangeArrowheads="1"/>
            </p:cNvSpPr>
            <p:nvPr/>
          </p:nvSpPr>
          <p:spPr bwMode="auto">
            <a:xfrm>
              <a:off x="3273" y="7733"/>
              <a:ext cx="628" cy="93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MEM</a:t>
              </a:r>
              <a:endParaRPr lang="en-US" altLang="zh-CN" sz="1800" b="0" dirty="0">
                <a:latin typeface="+mn-lt"/>
                <a:ea typeface="黑体" pitchFamily="2" charset="-122"/>
              </a:endParaRPr>
            </a:p>
          </p:txBody>
        </p:sp>
        <p:sp>
          <p:nvSpPr>
            <p:cNvPr id="223" name="Line 20"/>
            <p:cNvSpPr>
              <a:spLocks noChangeShapeType="1"/>
            </p:cNvSpPr>
            <p:nvPr/>
          </p:nvSpPr>
          <p:spPr bwMode="auto">
            <a:xfrm>
              <a:off x="3597"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4" name="Text Box 21"/>
            <p:cNvSpPr txBox="1">
              <a:spLocks noChangeArrowheads="1"/>
            </p:cNvSpPr>
            <p:nvPr/>
          </p:nvSpPr>
          <p:spPr bwMode="auto">
            <a:xfrm>
              <a:off x="5989" y="7461"/>
              <a:ext cx="603"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a:t>
              </a:r>
            </a:p>
            <a:p>
              <a:pPr algn="ctr" eaLnBrk="1" hangingPunct="1">
                <a:lnSpc>
                  <a:spcPct val="80000"/>
                </a:lnSpc>
              </a:pPr>
              <a:r>
                <a:rPr lang="zh-CN" altLang="en-US" sz="1800" b="0" dirty="0">
                  <a:solidFill>
                    <a:srgbClr val="000080"/>
                  </a:solidFill>
                  <a:latin typeface="+mn-lt"/>
                  <a:ea typeface="黑体" pitchFamily="2" charset="-122"/>
                </a:rPr>
                <a:t>总线</a:t>
              </a:r>
              <a:endParaRPr lang="zh-CN" altLang="en-US" sz="1800" b="0" dirty="0">
                <a:latin typeface="+mn-lt"/>
                <a:ea typeface="黑体" pitchFamily="2" charset="-122"/>
              </a:endParaRPr>
            </a:p>
          </p:txBody>
        </p:sp>
        <p:sp>
          <p:nvSpPr>
            <p:cNvPr id="225" name="Text Box 22"/>
            <p:cNvSpPr txBox="1">
              <a:spLocks noChangeArrowheads="1"/>
            </p:cNvSpPr>
            <p:nvPr/>
          </p:nvSpPr>
          <p:spPr bwMode="auto">
            <a:xfrm>
              <a:off x="4348" y="7937"/>
              <a:ext cx="865" cy="376"/>
            </a:xfrm>
            <a:prstGeom prst="rect">
              <a:avLst/>
            </a:prstGeom>
            <a:solidFill>
              <a:srgbClr val="00FFFF"/>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en-US" altLang="zh-CN" sz="1800" b="0" dirty="0">
                  <a:solidFill>
                    <a:srgbClr val="000080"/>
                  </a:solidFill>
                  <a:latin typeface="+mn-lt"/>
                  <a:ea typeface="黑体" pitchFamily="2" charset="-122"/>
                </a:rPr>
                <a:t>I/O</a:t>
              </a: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选择</a:t>
              </a:r>
              <a:endParaRPr lang="zh-CN" altLang="en-US" sz="1800" b="0">
                <a:latin typeface="+mn-lt"/>
                <a:ea typeface="黑体" pitchFamily="2" charset="-122"/>
              </a:endParaRPr>
            </a:p>
          </p:txBody>
        </p:sp>
        <p:sp>
          <p:nvSpPr>
            <p:cNvPr id="226" name="Line 23"/>
            <p:cNvSpPr>
              <a:spLocks noChangeShapeType="1"/>
            </p:cNvSpPr>
            <p:nvPr/>
          </p:nvSpPr>
          <p:spPr bwMode="auto">
            <a:xfrm>
              <a:off x="5085" y="7401"/>
              <a:ext cx="0" cy="522"/>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7" name="Rectangle 24"/>
            <p:cNvSpPr>
              <a:spLocks noChangeArrowheads="1"/>
            </p:cNvSpPr>
            <p:nvPr/>
          </p:nvSpPr>
          <p:spPr bwMode="auto">
            <a:xfrm>
              <a:off x="4099" y="7550"/>
              <a:ext cx="2626" cy="1380"/>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228" name="AutoShape 25"/>
            <p:cNvSpPr>
              <a:spLocks noChangeArrowheads="1"/>
            </p:cNvSpPr>
            <p:nvPr/>
          </p:nvSpPr>
          <p:spPr bwMode="auto">
            <a:xfrm>
              <a:off x="3609" y="8780"/>
              <a:ext cx="550" cy="296"/>
            </a:xfrm>
            <a:prstGeom prst="wedgeRoundRectCallout">
              <a:avLst>
                <a:gd name="adj1" fmla="val 61551"/>
                <a:gd name="adj2" fmla="val -200000"/>
                <a:gd name="adj3" fmla="val 16667"/>
              </a:avLst>
            </a:prstGeom>
            <a:solidFill>
              <a:srgbClr val="FFFFFF"/>
            </a:solidFill>
            <a:ln w="19050">
              <a:solidFill>
                <a:srgbClr val="008000"/>
              </a:solidFill>
              <a:miter lim="800000"/>
              <a:headEnd/>
              <a:tailEnd/>
            </a:ln>
          </p:spPr>
          <p:txBody>
            <a:bodyPr lIns="0" tIns="0" rIns="0" bIns="0"/>
            <a:lstStyle/>
            <a:p>
              <a:pPr algn="ctr">
                <a:lnSpc>
                  <a:spcPct val="80000"/>
                </a:lnSpc>
              </a:pPr>
              <a:r>
                <a:rPr lang="zh-CN" altLang="en-US" sz="1800" b="0">
                  <a:solidFill>
                    <a:srgbClr val="000080"/>
                  </a:solidFill>
                  <a:latin typeface="+mn-lt"/>
                  <a:ea typeface="黑体" pitchFamily="2" charset="-122"/>
                </a:rPr>
                <a:t>接口</a:t>
              </a:r>
              <a:endParaRPr lang="zh-CN" altLang="en-US" sz="1800" b="0">
                <a:latin typeface="+mn-lt"/>
                <a:ea typeface="黑体" pitchFamily="2" charset="-122"/>
              </a:endParaRPr>
            </a:p>
          </p:txBody>
        </p:sp>
        <p:grpSp>
          <p:nvGrpSpPr>
            <p:cNvPr id="229" name="Group 26"/>
            <p:cNvGrpSpPr>
              <a:grpSpLocks/>
            </p:cNvGrpSpPr>
            <p:nvPr/>
          </p:nvGrpSpPr>
          <p:grpSpPr bwMode="auto">
            <a:xfrm>
              <a:off x="4779" y="8108"/>
              <a:ext cx="798" cy="300"/>
              <a:chOff x="4714" y="11116"/>
              <a:chExt cx="1022" cy="690"/>
            </a:xfrm>
          </p:grpSpPr>
          <p:sp>
            <p:nvSpPr>
              <p:cNvPr id="307"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8"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230" name="Line 29"/>
            <p:cNvSpPr>
              <a:spLocks noChangeShapeType="1"/>
            </p:cNvSpPr>
            <p:nvPr/>
          </p:nvSpPr>
          <p:spPr bwMode="auto">
            <a:xfrm>
              <a:off x="6031" y="7369"/>
              <a:ext cx="0" cy="54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31" name="Line 30"/>
            <p:cNvSpPr>
              <a:spLocks noChangeShapeType="1"/>
            </p:cNvSpPr>
            <p:nvPr/>
          </p:nvSpPr>
          <p:spPr bwMode="auto">
            <a:xfrm>
              <a:off x="6044" y="8304"/>
              <a:ext cx="0" cy="203"/>
            </a:xfrm>
            <a:prstGeom prst="line">
              <a:avLst/>
            </a:prstGeom>
            <a:noFill/>
            <a:ln w="3810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32" name="Text Box 31"/>
            <p:cNvSpPr txBox="1">
              <a:spLocks noChangeArrowheads="1"/>
            </p:cNvSpPr>
            <p:nvPr/>
          </p:nvSpPr>
          <p:spPr bwMode="auto">
            <a:xfrm>
              <a:off x="4373" y="8234"/>
              <a:ext cx="886"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2</a:t>
              </a:r>
              <a:endParaRPr lang="en-US" altLang="zh-CN" sz="1800" b="0" dirty="0">
                <a:latin typeface="+mn-lt"/>
                <a:ea typeface="黑体" pitchFamily="2" charset="-122"/>
              </a:endParaRPr>
            </a:p>
          </p:txBody>
        </p:sp>
        <p:sp>
          <p:nvSpPr>
            <p:cNvPr id="233" name="Line 32"/>
            <p:cNvSpPr>
              <a:spLocks noChangeShapeType="1"/>
            </p:cNvSpPr>
            <p:nvPr/>
          </p:nvSpPr>
          <p:spPr bwMode="auto">
            <a:xfrm>
              <a:off x="4635"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34" name="Line 33"/>
            <p:cNvSpPr>
              <a:spLocks noChangeShapeType="1"/>
            </p:cNvSpPr>
            <p:nvPr/>
          </p:nvSpPr>
          <p:spPr bwMode="auto">
            <a:xfrm>
              <a:off x="4496"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35" name="Group 34"/>
            <p:cNvGrpSpPr>
              <a:grpSpLocks/>
            </p:cNvGrpSpPr>
            <p:nvPr/>
          </p:nvGrpSpPr>
          <p:grpSpPr bwMode="auto">
            <a:xfrm>
              <a:off x="3969" y="7566"/>
              <a:ext cx="641" cy="482"/>
              <a:chOff x="8910" y="4740"/>
              <a:chExt cx="765" cy="600"/>
            </a:xfrm>
          </p:grpSpPr>
          <p:sp>
            <p:nvSpPr>
              <p:cNvPr id="305" name="Text Box 35"/>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R/W</a:t>
                </a:r>
                <a:endParaRPr lang="en-US" altLang="zh-CN" sz="1800" b="0" dirty="0">
                  <a:latin typeface="+mn-lt"/>
                  <a:ea typeface="黑体" pitchFamily="2" charset="-122"/>
                </a:endParaRPr>
              </a:p>
            </p:txBody>
          </p:sp>
          <p:sp>
            <p:nvSpPr>
              <p:cNvPr id="306" name="Line 36"/>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36" name="Line 37"/>
            <p:cNvSpPr>
              <a:spLocks noChangeShapeType="1"/>
            </p:cNvSpPr>
            <p:nvPr/>
          </p:nvSpPr>
          <p:spPr bwMode="auto">
            <a:xfrm>
              <a:off x="6044" y="8707"/>
              <a:ext cx="0" cy="408"/>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37" name="Group 38"/>
            <p:cNvGrpSpPr>
              <a:grpSpLocks/>
            </p:cNvGrpSpPr>
            <p:nvPr/>
          </p:nvGrpSpPr>
          <p:grpSpPr bwMode="auto">
            <a:xfrm>
              <a:off x="7139" y="8130"/>
              <a:ext cx="2144" cy="1200"/>
              <a:chOff x="7139" y="8130"/>
              <a:chExt cx="2144" cy="1200"/>
            </a:xfrm>
          </p:grpSpPr>
          <p:sp>
            <p:nvSpPr>
              <p:cNvPr id="238" name="AutoShape 39"/>
              <p:cNvSpPr>
                <a:spLocks noChangeArrowheads="1"/>
              </p:cNvSpPr>
              <p:nvPr/>
            </p:nvSpPr>
            <p:spPr bwMode="auto">
              <a:xfrm>
                <a:off x="7139" y="8130"/>
                <a:ext cx="2144" cy="1200"/>
              </a:xfrm>
              <a:prstGeom prst="wedgeRoundRectCallout">
                <a:avLst>
                  <a:gd name="adj1" fmla="val -74815"/>
                  <a:gd name="adj2" fmla="val 41250"/>
                  <a:gd name="adj3" fmla="val 16667"/>
                </a:avLst>
              </a:prstGeom>
              <a:noFill/>
              <a:ln w="9525">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a typeface="黑体" pitchFamily="2" charset="-122"/>
                </a:endParaRPr>
              </a:p>
            </p:txBody>
          </p:sp>
          <p:grpSp>
            <p:nvGrpSpPr>
              <p:cNvPr id="239" name="Group 40"/>
              <p:cNvGrpSpPr>
                <a:grpSpLocks/>
              </p:cNvGrpSpPr>
              <p:nvPr/>
            </p:nvGrpSpPr>
            <p:grpSpPr bwMode="auto">
              <a:xfrm>
                <a:off x="7167" y="8139"/>
                <a:ext cx="2052" cy="997"/>
                <a:chOff x="7063" y="7974"/>
                <a:chExt cx="2052" cy="997"/>
              </a:xfrm>
            </p:grpSpPr>
            <p:sp>
              <p:nvSpPr>
                <p:cNvPr id="240" name="Line 41"/>
                <p:cNvSpPr>
                  <a:spLocks noChangeShapeType="1"/>
                </p:cNvSpPr>
                <p:nvPr/>
              </p:nvSpPr>
              <p:spPr bwMode="auto">
                <a:xfrm>
                  <a:off x="7662"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1" name="Group 42"/>
                <p:cNvGrpSpPr>
                  <a:grpSpLocks/>
                </p:cNvGrpSpPr>
                <p:nvPr/>
              </p:nvGrpSpPr>
              <p:grpSpPr bwMode="auto">
                <a:xfrm>
                  <a:off x="7572" y="8316"/>
                  <a:ext cx="171" cy="117"/>
                  <a:chOff x="3066" y="7913"/>
                  <a:chExt cx="311" cy="345"/>
                </a:xfrm>
              </p:grpSpPr>
              <p:sp>
                <p:nvSpPr>
                  <p:cNvPr id="303" name="AutoShape 43"/>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304" name="Oval 44"/>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42" name="Group 45"/>
                <p:cNvGrpSpPr>
                  <a:grpSpLocks/>
                </p:cNvGrpSpPr>
                <p:nvPr/>
              </p:nvGrpSpPr>
              <p:grpSpPr bwMode="auto">
                <a:xfrm flipV="1">
                  <a:off x="7520" y="8522"/>
                  <a:ext cx="284" cy="141"/>
                  <a:chOff x="4791" y="8379"/>
                  <a:chExt cx="690" cy="414"/>
                </a:xfrm>
              </p:grpSpPr>
              <p:sp>
                <p:nvSpPr>
                  <p:cNvPr id="291" name="Oval 46"/>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92" name="Line 47"/>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93" name="Group 48"/>
                  <p:cNvGrpSpPr>
                    <a:grpSpLocks/>
                  </p:cNvGrpSpPr>
                  <p:nvPr/>
                </p:nvGrpSpPr>
                <p:grpSpPr bwMode="auto">
                  <a:xfrm>
                    <a:off x="5366" y="8425"/>
                    <a:ext cx="115" cy="345"/>
                    <a:chOff x="5366" y="8425"/>
                    <a:chExt cx="115" cy="345"/>
                  </a:xfrm>
                </p:grpSpPr>
                <p:sp>
                  <p:nvSpPr>
                    <p:cNvPr id="300" name="Line 49"/>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1" name="Line 50"/>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2" name="Line 51"/>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94" name="Group 52"/>
                  <p:cNvGrpSpPr>
                    <a:grpSpLocks/>
                  </p:cNvGrpSpPr>
                  <p:nvPr/>
                </p:nvGrpSpPr>
                <p:grpSpPr bwMode="auto">
                  <a:xfrm flipH="1">
                    <a:off x="4791" y="8425"/>
                    <a:ext cx="115" cy="345"/>
                    <a:chOff x="5803" y="8425"/>
                    <a:chExt cx="115" cy="345"/>
                  </a:xfrm>
                </p:grpSpPr>
                <p:sp>
                  <p:nvSpPr>
                    <p:cNvPr id="297" name="Line 53"/>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8" name="Line 54"/>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9" name="Line 55"/>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95" name="Line 56"/>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6" name="AutoShape 57"/>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43" name="Text Box 58"/>
                <p:cNvSpPr txBox="1">
                  <a:spLocks noChangeArrowheads="1"/>
                </p:cNvSpPr>
                <p:nvPr/>
              </p:nvSpPr>
              <p:spPr bwMode="auto">
                <a:xfrm>
                  <a:off x="7707" y="7974"/>
                  <a:ext cx="345"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7</a:t>
                  </a:r>
                  <a:endParaRPr lang="en-US" altLang="zh-CN" sz="1800" b="0" dirty="0">
                    <a:latin typeface="+mn-lt"/>
                    <a:ea typeface="黑体" pitchFamily="2" charset="-122"/>
                  </a:endParaRPr>
                </a:p>
              </p:txBody>
            </p:sp>
            <p:sp>
              <p:nvSpPr>
                <p:cNvPr id="244" name="Line 59"/>
                <p:cNvSpPr>
                  <a:spLocks noChangeShapeType="1"/>
                </p:cNvSpPr>
                <p:nvPr/>
              </p:nvSpPr>
              <p:spPr bwMode="auto">
                <a:xfrm>
                  <a:off x="7997"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5" name="Group 60"/>
                <p:cNvGrpSpPr>
                  <a:grpSpLocks/>
                </p:cNvGrpSpPr>
                <p:nvPr/>
              </p:nvGrpSpPr>
              <p:grpSpPr bwMode="auto">
                <a:xfrm>
                  <a:off x="7905" y="8316"/>
                  <a:ext cx="172" cy="117"/>
                  <a:chOff x="3066" y="7913"/>
                  <a:chExt cx="311" cy="345"/>
                </a:xfrm>
              </p:grpSpPr>
              <p:sp>
                <p:nvSpPr>
                  <p:cNvPr id="289" name="AutoShape 61"/>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90" name="Oval 62"/>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46" name="Group 63"/>
                <p:cNvGrpSpPr>
                  <a:grpSpLocks/>
                </p:cNvGrpSpPr>
                <p:nvPr/>
              </p:nvGrpSpPr>
              <p:grpSpPr bwMode="auto">
                <a:xfrm flipV="1">
                  <a:off x="7854" y="8522"/>
                  <a:ext cx="283" cy="141"/>
                  <a:chOff x="4791" y="8379"/>
                  <a:chExt cx="690" cy="414"/>
                </a:xfrm>
              </p:grpSpPr>
              <p:sp>
                <p:nvSpPr>
                  <p:cNvPr id="277" name="Oval 64"/>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78" name="Line 65"/>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79" name="Group 66"/>
                  <p:cNvGrpSpPr>
                    <a:grpSpLocks/>
                  </p:cNvGrpSpPr>
                  <p:nvPr/>
                </p:nvGrpSpPr>
                <p:grpSpPr bwMode="auto">
                  <a:xfrm>
                    <a:off x="5366" y="8425"/>
                    <a:ext cx="115" cy="345"/>
                    <a:chOff x="5366" y="8425"/>
                    <a:chExt cx="115" cy="345"/>
                  </a:xfrm>
                </p:grpSpPr>
                <p:sp>
                  <p:nvSpPr>
                    <p:cNvPr id="286" name="Line 67"/>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7" name="Line 68"/>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8" name="Line 69"/>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80" name="Group 70"/>
                  <p:cNvGrpSpPr>
                    <a:grpSpLocks/>
                  </p:cNvGrpSpPr>
                  <p:nvPr/>
                </p:nvGrpSpPr>
                <p:grpSpPr bwMode="auto">
                  <a:xfrm flipH="1">
                    <a:off x="4791" y="8425"/>
                    <a:ext cx="115" cy="345"/>
                    <a:chOff x="5803" y="8425"/>
                    <a:chExt cx="115" cy="345"/>
                  </a:xfrm>
                </p:grpSpPr>
                <p:sp>
                  <p:nvSpPr>
                    <p:cNvPr id="283" name="Line 71"/>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4" name="Line 72"/>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5" name="Line 73"/>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81" name="Line 74"/>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2" name="AutoShape 75"/>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47" name="Line 76"/>
                <p:cNvSpPr>
                  <a:spLocks noChangeShapeType="1"/>
                </p:cNvSpPr>
                <p:nvPr/>
              </p:nvSpPr>
              <p:spPr bwMode="auto">
                <a:xfrm>
                  <a:off x="8779" y="8157"/>
                  <a:ext cx="0" cy="168"/>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8" name="Group 77"/>
                <p:cNvGrpSpPr>
                  <a:grpSpLocks/>
                </p:cNvGrpSpPr>
                <p:nvPr/>
              </p:nvGrpSpPr>
              <p:grpSpPr bwMode="auto">
                <a:xfrm>
                  <a:off x="8687" y="8323"/>
                  <a:ext cx="172" cy="117"/>
                  <a:chOff x="3066" y="7913"/>
                  <a:chExt cx="311" cy="345"/>
                </a:xfrm>
              </p:grpSpPr>
              <p:sp>
                <p:nvSpPr>
                  <p:cNvPr id="275" name="AutoShape 78"/>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76" name="Oval 79"/>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sp>
              <p:nvSpPr>
                <p:cNvPr id="249" name="Line 80"/>
                <p:cNvSpPr>
                  <a:spLocks noChangeShapeType="1"/>
                </p:cNvSpPr>
                <p:nvPr/>
              </p:nvSpPr>
              <p:spPr bwMode="auto">
                <a:xfrm>
                  <a:off x="7662"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50" name="Line 81"/>
                <p:cNvSpPr>
                  <a:spLocks noChangeShapeType="1"/>
                </p:cNvSpPr>
                <p:nvPr/>
              </p:nvSpPr>
              <p:spPr bwMode="auto">
                <a:xfrm>
                  <a:off x="7994"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51" name="Group 82"/>
                <p:cNvGrpSpPr>
                  <a:grpSpLocks/>
                </p:cNvGrpSpPr>
                <p:nvPr/>
              </p:nvGrpSpPr>
              <p:grpSpPr bwMode="auto">
                <a:xfrm flipV="1">
                  <a:off x="8637" y="8529"/>
                  <a:ext cx="284" cy="142"/>
                  <a:chOff x="4791" y="8379"/>
                  <a:chExt cx="690" cy="414"/>
                </a:xfrm>
              </p:grpSpPr>
              <p:sp>
                <p:nvSpPr>
                  <p:cNvPr id="263" name="Oval 83"/>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64" name="Line 84"/>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65" name="Group 85"/>
                  <p:cNvGrpSpPr>
                    <a:grpSpLocks/>
                  </p:cNvGrpSpPr>
                  <p:nvPr/>
                </p:nvGrpSpPr>
                <p:grpSpPr bwMode="auto">
                  <a:xfrm>
                    <a:off x="5366" y="8425"/>
                    <a:ext cx="115" cy="345"/>
                    <a:chOff x="5366" y="8425"/>
                    <a:chExt cx="115" cy="345"/>
                  </a:xfrm>
                </p:grpSpPr>
                <p:sp>
                  <p:nvSpPr>
                    <p:cNvPr id="272" name="Line 86"/>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3" name="Line 87"/>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4" name="Line 88"/>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66" name="Group 89"/>
                  <p:cNvGrpSpPr>
                    <a:grpSpLocks/>
                  </p:cNvGrpSpPr>
                  <p:nvPr/>
                </p:nvGrpSpPr>
                <p:grpSpPr bwMode="auto">
                  <a:xfrm flipH="1">
                    <a:off x="4791" y="8425"/>
                    <a:ext cx="115" cy="345"/>
                    <a:chOff x="5803" y="8425"/>
                    <a:chExt cx="115" cy="345"/>
                  </a:xfrm>
                </p:grpSpPr>
                <p:sp>
                  <p:nvSpPr>
                    <p:cNvPr id="269" name="Line 90"/>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0" name="Line 91"/>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1" name="Line 92"/>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67" name="Line 93"/>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8" name="AutoShape 94"/>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grpSp>
              <p:nvGrpSpPr>
                <p:cNvPr id="252" name="Group 95"/>
                <p:cNvGrpSpPr>
                  <a:grpSpLocks/>
                </p:cNvGrpSpPr>
                <p:nvPr/>
              </p:nvGrpSpPr>
              <p:grpSpPr bwMode="auto">
                <a:xfrm>
                  <a:off x="7279" y="8448"/>
                  <a:ext cx="1508" cy="518"/>
                  <a:chOff x="7279" y="8448"/>
                  <a:chExt cx="1739" cy="518"/>
                </a:xfrm>
              </p:grpSpPr>
              <p:sp>
                <p:nvSpPr>
                  <p:cNvPr id="261" name="Line 96"/>
                  <p:cNvSpPr>
                    <a:spLocks noChangeShapeType="1"/>
                  </p:cNvSpPr>
                  <p:nvPr/>
                </p:nvSpPr>
                <p:spPr bwMode="auto">
                  <a:xfrm>
                    <a:off x="9001" y="8448"/>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2" name="Line 97"/>
                  <p:cNvSpPr>
                    <a:spLocks noChangeShapeType="1"/>
                  </p:cNvSpPr>
                  <p:nvPr/>
                </p:nvSpPr>
                <p:spPr bwMode="auto">
                  <a:xfrm>
                    <a:off x="7279" y="8962"/>
                    <a:ext cx="1739"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53" name="Oval 98"/>
                <p:cNvSpPr>
                  <a:spLocks noChangeArrowheads="1"/>
                </p:cNvSpPr>
                <p:nvPr/>
              </p:nvSpPr>
              <p:spPr bwMode="auto">
                <a:xfrm>
                  <a:off x="7246" y="8932"/>
                  <a:ext cx="50" cy="39"/>
                </a:xfrm>
                <a:prstGeom prst="ellipse">
                  <a:avLst/>
                </a:prstGeom>
                <a:solidFill>
                  <a:srgbClr val="FFFFFF"/>
                </a:solidFill>
                <a:ln w="12700">
                  <a:solidFill>
                    <a:srgbClr val="000080"/>
                  </a:solidFill>
                  <a:round/>
                  <a:headEnd/>
                  <a:tailEnd/>
                </a:ln>
              </p:spPr>
              <p:txBody>
                <a:bodyPr/>
                <a:lstStyle/>
                <a:p>
                  <a:pPr algn="ctr"/>
                  <a:endParaRPr lang="zh-CN" altLang="en-US" b="0">
                    <a:latin typeface="+mn-lt"/>
                    <a:ea typeface="黑体" pitchFamily="2" charset="-122"/>
                  </a:endParaRPr>
                </a:p>
              </p:txBody>
            </p:sp>
            <p:sp>
              <p:nvSpPr>
                <p:cNvPr id="254" name="Text Box 99"/>
                <p:cNvSpPr txBox="1">
                  <a:spLocks noChangeArrowheads="1"/>
                </p:cNvSpPr>
                <p:nvPr/>
              </p:nvSpPr>
              <p:spPr bwMode="auto">
                <a:xfrm>
                  <a:off x="7063" y="8658"/>
                  <a:ext cx="43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VCC</a:t>
                  </a:r>
                  <a:endParaRPr lang="en-US" altLang="zh-CN" sz="1800" b="0" dirty="0">
                    <a:latin typeface="+mn-lt"/>
                    <a:ea typeface="黑体" pitchFamily="2" charset="-122"/>
                  </a:endParaRPr>
                </a:p>
              </p:txBody>
            </p:sp>
            <p:sp>
              <p:nvSpPr>
                <p:cNvPr id="255" name="Text Box 100"/>
                <p:cNvSpPr txBox="1">
                  <a:spLocks noChangeArrowheads="1"/>
                </p:cNvSpPr>
                <p:nvPr/>
              </p:nvSpPr>
              <p:spPr bwMode="auto">
                <a:xfrm>
                  <a:off x="8203" y="8373"/>
                  <a:ext cx="45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a:t>
                  </a:r>
                  <a:endParaRPr lang="en-US" altLang="zh-CN" sz="1800" b="0" dirty="0">
                    <a:latin typeface="+mn-lt"/>
                    <a:ea typeface="黑体" pitchFamily="2" charset="-122"/>
                  </a:endParaRPr>
                </a:p>
              </p:txBody>
            </p:sp>
            <p:sp>
              <p:nvSpPr>
                <p:cNvPr id="256" name="Rectangle 101"/>
                <p:cNvSpPr>
                  <a:spLocks noChangeArrowheads="1"/>
                </p:cNvSpPr>
                <p:nvPr/>
              </p:nvSpPr>
              <p:spPr bwMode="auto">
                <a:xfrm>
                  <a:off x="7623" y="8743"/>
                  <a:ext cx="65" cy="137"/>
                </a:xfrm>
                <a:prstGeom prst="rect">
                  <a:avLst/>
                </a:prstGeom>
                <a:solidFill>
                  <a:srgbClr val="FFFF00"/>
                </a:solidFill>
                <a:ln w="12700">
                  <a:solidFill>
                    <a:srgbClr val="000000"/>
                  </a:solidFill>
                  <a:miter lim="800000"/>
                  <a:headEnd/>
                  <a:tailEnd/>
                </a:ln>
              </p:spPr>
              <p:txBody>
                <a:bodyPr/>
                <a:lstStyle/>
                <a:p>
                  <a:pPr algn="ctr"/>
                  <a:endParaRPr lang="zh-CN" altLang="en-US" b="0">
                    <a:latin typeface="+mn-lt"/>
                    <a:ea typeface="黑体" pitchFamily="2" charset="-122"/>
                  </a:endParaRPr>
                </a:p>
              </p:txBody>
            </p:sp>
            <p:sp>
              <p:nvSpPr>
                <p:cNvPr id="257" name="Rectangle 102"/>
                <p:cNvSpPr>
                  <a:spLocks noChangeArrowheads="1"/>
                </p:cNvSpPr>
                <p:nvPr/>
              </p:nvSpPr>
              <p:spPr bwMode="auto">
                <a:xfrm>
                  <a:off x="7956" y="8743"/>
                  <a:ext cx="66" cy="137"/>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58" name="Rectangle 103"/>
                <p:cNvSpPr>
                  <a:spLocks noChangeArrowheads="1"/>
                </p:cNvSpPr>
                <p:nvPr/>
              </p:nvSpPr>
              <p:spPr bwMode="auto">
                <a:xfrm>
                  <a:off x="8745" y="8755"/>
                  <a:ext cx="65" cy="139"/>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59" name="Text Box 104"/>
                <p:cNvSpPr txBox="1">
                  <a:spLocks noChangeArrowheads="1"/>
                </p:cNvSpPr>
                <p:nvPr/>
              </p:nvSpPr>
              <p:spPr bwMode="auto">
                <a:xfrm>
                  <a:off x="8034" y="7974"/>
                  <a:ext cx="34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6</a:t>
                  </a:r>
                  <a:endParaRPr lang="en-US" altLang="zh-CN" sz="1800" b="0" dirty="0">
                    <a:latin typeface="+mn-lt"/>
                    <a:ea typeface="黑体" pitchFamily="2" charset="-122"/>
                  </a:endParaRPr>
                </a:p>
              </p:txBody>
            </p:sp>
            <p:sp>
              <p:nvSpPr>
                <p:cNvPr id="260" name="Text Box 105"/>
                <p:cNvSpPr txBox="1">
                  <a:spLocks noChangeArrowheads="1"/>
                </p:cNvSpPr>
                <p:nvPr/>
              </p:nvSpPr>
              <p:spPr bwMode="auto">
                <a:xfrm>
                  <a:off x="8835" y="7974"/>
                  <a:ext cx="28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0</a:t>
                  </a:r>
                  <a:endParaRPr lang="en-US" altLang="zh-CN" sz="1800" b="0" dirty="0">
                    <a:latin typeface="+mn-lt"/>
                    <a:ea typeface="黑体" pitchFamily="2" charset="-122"/>
                  </a:endParaRPr>
                </a:p>
              </p:txBody>
            </p:sp>
          </p:grpSp>
        </p:grpSp>
      </p:grpSp>
      <p:sp>
        <p:nvSpPr>
          <p:cNvPr id="311" name="Rectangle 106"/>
          <p:cNvSpPr>
            <a:spLocks noChangeArrowheads="1"/>
          </p:cNvSpPr>
          <p:nvPr/>
        </p:nvSpPr>
        <p:spPr bwMode="auto">
          <a:xfrm>
            <a:off x="755576" y="3645024"/>
            <a:ext cx="784788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algn="just"/>
            <a:r>
              <a:rPr lang="zh-CN" altLang="zh-CN" dirty="0" smtClean="0">
                <a:solidFill>
                  <a:srgbClr val="000080"/>
                </a:solidFill>
                <a:latin typeface="黑体" pitchFamily="2" charset="-122"/>
                <a:ea typeface="黑体" pitchFamily="2" charset="-122"/>
              </a:rPr>
              <a:t>①</a:t>
            </a:r>
            <a:r>
              <a:rPr lang="en-US" altLang="zh-CN" dirty="0" smtClean="0">
                <a:solidFill>
                  <a:srgbClr val="000080"/>
                </a:solidFill>
                <a:latin typeface="黑体" pitchFamily="2" charset="-122"/>
                <a:ea typeface="黑体" pitchFamily="2" charset="-122"/>
              </a:rPr>
              <a:t> I/O</a:t>
            </a:r>
            <a:r>
              <a:rPr lang="zh-CN" altLang="zh-CN" dirty="0">
                <a:solidFill>
                  <a:srgbClr val="000080"/>
                </a:solidFill>
                <a:latin typeface="黑体" pitchFamily="2" charset="-122"/>
                <a:ea typeface="黑体" pitchFamily="2" charset="-122"/>
              </a:rPr>
              <a:t>地址选择</a:t>
            </a:r>
          </a:p>
          <a:p>
            <a:pPr algn="just"/>
            <a:r>
              <a:rPr lang="en-US" altLang="zh-CN" dirty="0" smtClean="0">
                <a:solidFill>
                  <a:srgbClr val="000080"/>
                </a:solidFill>
                <a:latin typeface="黑体" pitchFamily="2" charset="-122"/>
                <a:ea typeface="黑体" pitchFamily="2" charset="-122"/>
              </a:rPr>
              <a:t>   </a:t>
            </a:r>
            <a:r>
              <a:rPr lang="zh-CN" altLang="zh-CN" dirty="0" smtClean="0">
                <a:solidFill>
                  <a:srgbClr val="000080"/>
                </a:solidFill>
                <a:latin typeface="黑体" pitchFamily="2" charset="-122"/>
                <a:ea typeface="黑体" pitchFamily="2" charset="-122"/>
              </a:rPr>
              <a:t>∵</a:t>
            </a:r>
            <a:r>
              <a:rPr lang="en-US" altLang="zh-CN" dirty="0" smtClean="0">
                <a:solidFill>
                  <a:srgbClr val="000080"/>
                </a:solidFill>
                <a:latin typeface="黑体" pitchFamily="2" charset="-122"/>
                <a:ea typeface="黑体" pitchFamily="2" charset="-122"/>
              </a:rPr>
              <a:t> </a:t>
            </a:r>
            <a:r>
              <a:rPr lang="en-US" altLang="zh-CN" dirty="0">
                <a:solidFill>
                  <a:srgbClr val="000080"/>
                </a:solidFill>
                <a:latin typeface="黑体" pitchFamily="2" charset="-122"/>
                <a:ea typeface="黑体" pitchFamily="2" charset="-122"/>
              </a:rPr>
              <a:t>CPU</a:t>
            </a:r>
            <a:r>
              <a:rPr lang="zh-CN" altLang="zh-CN" dirty="0">
                <a:solidFill>
                  <a:srgbClr val="000080"/>
                </a:solidFill>
                <a:latin typeface="黑体" pitchFamily="2" charset="-122"/>
                <a:ea typeface="黑体" pitchFamily="2" charset="-122"/>
              </a:rPr>
              <a:t>通过执行指令</a:t>
            </a:r>
            <a:r>
              <a:rPr lang="en-US" altLang="zh-CN" dirty="0">
                <a:solidFill>
                  <a:srgbClr val="000080"/>
                </a:solidFill>
                <a:latin typeface="黑体" pitchFamily="2" charset="-122"/>
                <a:ea typeface="黑体" pitchFamily="2" charset="-122"/>
              </a:rPr>
              <a:t>“OUT (0FEH),A”</a:t>
            </a:r>
            <a:r>
              <a:rPr lang="zh-CN" altLang="zh-CN" dirty="0">
                <a:solidFill>
                  <a:srgbClr val="000080"/>
                </a:solidFill>
                <a:latin typeface="黑体" pitchFamily="2" charset="-122"/>
                <a:ea typeface="黑体" pitchFamily="2" charset="-122"/>
              </a:rPr>
              <a:t>实现输出，此时</a:t>
            </a:r>
            <a:r>
              <a:rPr lang="en-US" altLang="zh-CN" dirty="0">
                <a:solidFill>
                  <a:srgbClr val="000080"/>
                </a:solidFill>
                <a:latin typeface="黑体" pitchFamily="2" charset="-122"/>
                <a:ea typeface="黑体" pitchFamily="2" charset="-122"/>
              </a:rPr>
              <a:t>CPU</a:t>
            </a:r>
            <a:r>
              <a:rPr lang="zh-CN" altLang="zh-CN" dirty="0">
                <a:solidFill>
                  <a:srgbClr val="000080"/>
                </a:solidFill>
                <a:latin typeface="黑体" pitchFamily="2" charset="-122"/>
                <a:ea typeface="黑体" pitchFamily="2" charset="-122"/>
              </a:rPr>
              <a:t>将向地址线发地址值</a:t>
            </a:r>
            <a:r>
              <a:rPr lang="en-US" altLang="zh-CN" dirty="0">
                <a:solidFill>
                  <a:srgbClr val="000080"/>
                </a:solidFill>
                <a:latin typeface="黑体" pitchFamily="2" charset="-122"/>
                <a:ea typeface="黑体" pitchFamily="2" charset="-122"/>
              </a:rPr>
              <a:t>FEH</a:t>
            </a:r>
            <a:r>
              <a:rPr lang="zh-CN" altLang="zh-CN" dirty="0">
                <a:solidFill>
                  <a:srgbClr val="000080"/>
                </a:solidFill>
                <a:latin typeface="黑体" pitchFamily="2" charset="-122"/>
                <a:ea typeface="黑体" pitchFamily="2" charset="-122"/>
              </a:rPr>
              <a:t>，向控制线发相应的控制信号，向数据线发送数据</a:t>
            </a:r>
            <a:r>
              <a:rPr lang="zh-CN" altLang="zh-CN" dirty="0" smtClean="0">
                <a:solidFill>
                  <a:srgbClr val="000080"/>
                </a:solidFill>
                <a:latin typeface="黑体" pitchFamily="2" charset="-122"/>
                <a:ea typeface="黑体" pitchFamily="2" charset="-122"/>
              </a:rPr>
              <a:t>，</a:t>
            </a:r>
            <a:endParaRPr lang="en-US" altLang="zh-CN" dirty="0" smtClean="0">
              <a:solidFill>
                <a:srgbClr val="000080"/>
              </a:solidFill>
              <a:latin typeface="黑体" pitchFamily="2" charset="-122"/>
              <a:ea typeface="黑体" pitchFamily="2" charset="-122"/>
            </a:endParaRPr>
          </a:p>
          <a:p>
            <a:pPr algn="just"/>
            <a:r>
              <a:rPr lang="zh-CN" altLang="en-US" dirty="0">
                <a:solidFill>
                  <a:srgbClr val="000080"/>
                </a:solidFill>
                <a:latin typeface="黑体" pitchFamily="2" charset="-122"/>
                <a:ea typeface="黑体" pitchFamily="2" charset="-122"/>
              </a:rPr>
              <a:t> </a:t>
            </a:r>
            <a:r>
              <a:rPr lang="zh-CN" altLang="en-US" dirty="0" smtClean="0">
                <a:solidFill>
                  <a:srgbClr val="000080"/>
                </a:solidFill>
                <a:latin typeface="黑体" pitchFamily="2" charset="-122"/>
                <a:ea typeface="黑体" pitchFamily="2" charset="-122"/>
              </a:rPr>
              <a:t>  ∴ </a:t>
            </a:r>
            <a:r>
              <a:rPr lang="en-US" altLang="zh-CN" dirty="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地址选择逻辑（正逻辑）应为：</a:t>
            </a:r>
            <a:endParaRPr lang="en-US" altLang="zh-CN" dirty="0">
              <a:solidFill>
                <a:srgbClr val="000080"/>
              </a:solidFill>
              <a:latin typeface="黑体" pitchFamily="2" charset="-122"/>
              <a:ea typeface="黑体" pitchFamily="2" charset="-122"/>
            </a:endParaRPr>
          </a:p>
        </p:txBody>
      </p:sp>
      <p:sp>
        <p:nvSpPr>
          <p:cNvPr id="312" name="Rectangle 106"/>
          <p:cNvSpPr>
            <a:spLocks noChangeArrowheads="1"/>
          </p:cNvSpPr>
          <p:nvPr/>
        </p:nvSpPr>
        <p:spPr bwMode="auto">
          <a:xfrm>
            <a:off x="755575" y="5877272"/>
            <a:ext cx="84777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r>
              <a:rPr lang="zh-CN" altLang="en-US" dirty="0" smtClean="0">
                <a:solidFill>
                  <a:srgbClr val="000080"/>
                </a:solidFill>
                <a:latin typeface="黑体" pitchFamily="2" charset="-122"/>
                <a:ea typeface="黑体" pitchFamily="2" charset="-122"/>
              </a:rPr>
              <a:t>使接口</a:t>
            </a:r>
            <a:r>
              <a:rPr lang="zh-CN" altLang="en-US" dirty="0">
                <a:solidFill>
                  <a:srgbClr val="000080"/>
                </a:solidFill>
                <a:latin typeface="黑体" pitchFamily="2" charset="-122"/>
                <a:ea typeface="黑体" pitchFamily="2" charset="-122"/>
              </a:rPr>
              <a:t>的数据缓冲寄存器从系统总线的数据线上接收数据。</a:t>
            </a:r>
            <a:endParaRPr lang="en-US" altLang="zh-CN"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8"/>
          <p:cNvGrpSpPr>
            <a:grpSpLocks/>
          </p:cNvGrpSpPr>
          <p:nvPr/>
        </p:nvGrpSpPr>
        <p:grpSpPr bwMode="auto">
          <a:xfrm>
            <a:off x="1115219" y="1008130"/>
            <a:ext cx="7488238" cy="2449512"/>
            <a:chOff x="2262" y="7369"/>
            <a:chExt cx="7021" cy="2030"/>
          </a:xfrm>
        </p:grpSpPr>
        <p:sp>
          <p:nvSpPr>
            <p:cNvPr id="105" name="Text Box 9"/>
            <p:cNvSpPr txBox="1">
              <a:spLocks noChangeArrowheads="1"/>
            </p:cNvSpPr>
            <p:nvPr/>
          </p:nvSpPr>
          <p:spPr bwMode="auto">
            <a:xfrm>
              <a:off x="5545" y="7883"/>
              <a:ext cx="950" cy="45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数据缓冲</a:t>
              </a:r>
            </a:p>
            <a:p>
              <a:pPr algn="ctr" eaLnBrk="1" hangingPunct="1">
                <a:lnSpc>
                  <a:spcPct val="80000"/>
                </a:lnSpc>
              </a:pPr>
              <a:r>
                <a:rPr lang="zh-CN" altLang="en-US" sz="1800" b="0" dirty="0">
                  <a:solidFill>
                    <a:srgbClr val="000080"/>
                  </a:solidFill>
                  <a:latin typeface="+mn-lt"/>
                  <a:ea typeface="黑体" pitchFamily="2" charset="-122"/>
                </a:rPr>
                <a:t>寄存器</a:t>
              </a:r>
              <a:endParaRPr lang="zh-CN" altLang="en-US" sz="1800" b="0" dirty="0">
                <a:latin typeface="+mn-lt"/>
                <a:ea typeface="黑体" pitchFamily="2" charset="-122"/>
              </a:endParaRPr>
            </a:p>
          </p:txBody>
        </p:sp>
        <p:sp>
          <p:nvSpPr>
            <p:cNvPr id="106" name="Text Box 10"/>
            <p:cNvSpPr txBox="1">
              <a:spLocks noChangeArrowheads="1"/>
            </p:cNvSpPr>
            <p:nvPr/>
          </p:nvSpPr>
          <p:spPr bwMode="auto">
            <a:xfrm>
              <a:off x="5356" y="9054"/>
              <a:ext cx="1454" cy="345"/>
            </a:xfrm>
            <a:prstGeom prst="rect">
              <a:avLst/>
            </a:prstGeom>
            <a:solidFill>
              <a:srgbClr val="FFFF00"/>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发光二极管</a:t>
              </a:r>
              <a:endParaRPr lang="zh-CN" altLang="en-US" sz="1800" b="0">
                <a:latin typeface="+mn-lt"/>
                <a:ea typeface="黑体" pitchFamily="2" charset="-122"/>
              </a:endParaRPr>
            </a:p>
          </p:txBody>
        </p:sp>
        <p:sp>
          <p:nvSpPr>
            <p:cNvPr id="107" name="Text Box 11"/>
            <p:cNvSpPr txBox="1">
              <a:spLocks noChangeArrowheads="1"/>
            </p:cNvSpPr>
            <p:nvPr/>
          </p:nvSpPr>
          <p:spPr bwMode="auto">
            <a:xfrm>
              <a:off x="5545" y="8451"/>
              <a:ext cx="975" cy="287"/>
            </a:xfrm>
            <a:prstGeom prst="rect">
              <a:avLst/>
            </a:prstGeom>
            <a:solidFill>
              <a:srgbClr val="00FFFF"/>
            </a:solidFill>
            <a:ln w="19050">
              <a:solidFill>
                <a:srgbClr val="000080"/>
              </a:solidFill>
              <a:prstDash val="dash"/>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功率驱动</a:t>
              </a:r>
              <a:endParaRPr lang="zh-CN" altLang="en-US" sz="1800" b="0">
                <a:latin typeface="+mn-lt"/>
                <a:ea typeface="黑体" pitchFamily="2" charset="-122"/>
              </a:endParaRPr>
            </a:p>
          </p:txBody>
        </p:sp>
        <p:grpSp>
          <p:nvGrpSpPr>
            <p:cNvPr id="108" name="Group 12"/>
            <p:cNvGrpSpPr>
              <a:grpSpLocks/>
            </p:cNvGrpSpPr>
            <p:nvPr/>
          </p:nvGrpSpPr>
          <p:grpSpPr bwMode="auto">
            <a:xfrm>
              <a:off x="4471" y="7533"/>
              <a:ext cx="640" cy="481"/>
              <a:chOff x="8655" y="4590"/>
              <a:chExt cx="765" cy="600"/>
            </a:xfrm>
          </p:grpSpPr>
          <p:sp>
            <p:nvSpPr>
              <p:cNvPr id="200" name="Text Box 13"/>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I/O</a:t>
                </a:r>
                <a:endParaRPr lang="en-US" altLang="zh-CN" sz="1800" b="0" dirty="0">
                  <a:latin typeface="+mn-lt"/>
                  <a:ea typeface="黑体" pitchFamily="2" charset="-122"/>
                </a:endParaRPr>
              </a:p>
            </p:txBody>
          </p:sp>
          <p:sp>
            <p:nvSpPr>
              <p:cNvPr id="201" name="Line 14"/>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09" name="Text Box 15"/>
            <p:cNvSpPr txBox="1">
              <a:spLocks noChangeArrowheads="1"/>
            </p:cNvSpPr>
            <p:nvPr/>
          </p:nvSpPr>
          <p:spPr bwMode="auto">
            <a:xfrm>
              <a:off x="5036" y="7518"/>
              <a:ext cx="616"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总线</a:t>
              </a:r>
              <a:endParaRPr lang="zh-CN" altLang="en-US" sz="1800" b="0">
                <a:latin typeface="+mn-lt"/>
                <a:ea typeface="黑体" pitchFamily="2" charset="-122"/>
              </a:endParaRPr>
            </a:p>
          </p:txBody>
        </p:sp>
        <p:sp>
          <p:nvSpPr>
            <p:cNvPr id="110" name="Line 16"/>
            <p:cNvSpPr>
              <a:spLocks noChangeShapeType="1"/>
            </p:cNvSpPr>
            <p:nvPr/>
          </p:nvSpPr>
          <p:spPr bwMode="auto">
            <a:xfrm>
              <a:off x="2262" y="7372"/>
              <a:ext cx="4767"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11" name="Text Box 17"/>
            <p:cNvSpPr txBox="1">
              <a:spLocks noChangeArrowheads="1"/>
            </p:cNvSpPr>
            <p:nvPr/>
          </p:nvSpPr>
          <p:spPr bwMode="auto">
            <a:xfrm>
              <a:off x="2449" y="7733"/>
              <a:ext cx="627" cy="936"/>
            </a:xfrm>
            <a:prstGeom prst="rect">
              <a:avLst/>
            </a:prstGeom>
            <a:solidFill>
              <a:srgbClr val="FFFF00"/>
            </a:solidFill>
            <a:ln w="19050" algn="ctr">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CPU</a:t>
              </a:r>
              <a:endParaRPr lang="en-US" altLang="zh-CN" sz="1800" b="0" dirty="0">
                <a:latin typeface="+mn-lt"/>
                <a:ea typeface="黑体" pitchFamily="2" charset="-122"/>
              </a:endParaRPr>
            </a:p>
          </p:txBody>
        </p:sp>
        <p:sp>
          <p:nvSpPr>
            <p:cNvPr id="112" name="Line 18"/>
            <p:cNvSpPr>
              <a:spLocks noChangeShapeType="1"/>
            </p:cNvSpPr>
            <p:nvPr/>
          </p:nvSpPr>
          <p:spPr bwMode="auto">
            <a:xfrm>
              <a:off x="2771"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13" name="Text Box 19"/>
            <p:cNvSpPr txBox="1">
              <a:spLocks noChangeArrowheads="1"/>
            </p:cNvSpPr>
            <p:nvPr/>
          </p:nvSpPr>
          <p:spPr bwMode="auto">
            <a:xfrm>
              <a:off x="3273" y="7733"/>
              <a:ext cx="628" cy="93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MEM</a:t>
              </a:r>
              <a:endParaRPr lang="en-US" altLang="zh-CN" sz="1800" b="0" dirty="0">
                <a:latin typeface="+mn-lt"/>
                <a:ea typeface="黑体" pitchFamily="2" charset="-122"/>
              </a:endParaRPr>
            </a:p>
          </p:txBody>
        </p:sp>
        <p:sp>
          <p:nvSpPr>
            <p:cNvPr id="114" name="Line 20"/>
            <p:cNvSpPr>
              <a:spLocks noChangeShapeType="1"/>
            </p:cNvSpPr>
            <p:nvPr/>
          </p:nvSpPr>
          <p:spPr bwMode="auto">
            <a:xfrm>
              <a:off x="3597"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15" name="Text Box 21"/>
            <p:cNvSpPr txBox="1">
              <a:spLocks noChangeArrowheads="1"/>
            </p:cNvSpPr>
            <p:nvPr/>
          </p:nvSpPr>
          <p:spPr bwMode="auto">
            <a:xfrm>
              <a:off x="5989" y="7461"/>
              <a:ext cx="603"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a:t>
              </a:r>
            </a:p>
            <a:p>
              <a:pPr algn="ctr" eaLnBrk="1" hangingPunct="1">
                <a:lnSpc>
                  <a:spcPct val="80000"/>
                </a:lnSpc>
              </a:pPr>
              <a:r>
                <a:rPr lang="zh-CN" altLang="en-US" sz="1800" b="0" dirty="0">
                  <a:solidFill>
                    <a:srgbClr val="000080"/>
                  </a:solidFill>
                  <a:latin typeface="+mn-lt"/>
                  <a:ea typeface="黑体" pitchFamily="2" charset="-122"/>
                </a:rPr>
                <a:t>总线</a:t>
              </a:r>
              <a:endParaRPr lang="zh-CN" altLang="en-US" sz="1800" b="0" dirty="0">
                <a:latin typeface="+mn-lt"/>
                <a:ea typeface="黑体" pitchFamily="2" charset="-122"/>
              </a:endParaRPr>
            </a:p>
          </p:txBody>
        </p:sp>
        <p:sp>
          <p:nvSpPr>
            <p:cNvPr id="116" name="Text Box 22"/>
            <p:cNvSpPr txBox="1">
              <a:spLocks noChangeArrowheads="1"/>
            </p:cNvSpPr>
            <p:nvPr/>
          </p:nvSpPr>
          <p:spPr bwMode="auto">
            <a:xfrm>
              <a:off x="4348" y="7937"/>
              <a:ext cx="865" cy="376"/>
            </a:xfrm>
            <a:prstGeom prst="rect">
              <a:avLst/>
            </a:prstGeom>
            <a:solidFill>
              <a:srgbClr val="00FFFF"/>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en-US" altLang="zh-CN" sz="1800" b="0" dirty="0">
                  <a:solidFill>
                    <a:srgbClr val="000080"/>
                  </a:solidFill>
                  <a:latin typeface="+mn-lt"/>
                  <a:ea typeface="黑体" pitchFamily="2" charset="-122"/>
                </a:rPr>
                <a:t>I/O</a:t>
              </a: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选择</a:t>
              </a:r>
              <a:endParaRPr lang="zh-CN" altLang="en-US" sz="1800" b="0">
                <a:latin typeface="+mn-lt"/>
                <a:ea typeface="黑体" pitchFamily="2" charset="-122"/>
              </a:endParaRPr>
            </a:p>
          </p:txBody>
        </p:sp>
        <p:sp>
          <p:nvSpPr>
            <p:cNvPr id="117" name="Line 23"/>
            <p:cNvSpPr>
              <a:spLocks noChangeShapeType="1"/>
            </p:cNvSpPr>
            <p:nvPr/>
          </p:nvSpPr>
          <p:spPr bwMode="auto">
            <a:xfrm>
              <a:off x="5085" y="7401"/>
              <a:ext cx="0" cy="522"/>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18" name="Rectangle 24"/>
            <p:cNvSpPr>
              <a:spLocks noChangeArrowheads="1"/>
            </p:cNvSpPr>
            <p:nvPr/>
          </p:nvSpPr>
          <p:spPr bwMode="auto">
            <a:xfrm>
              <a:off x="4099" y="7550"/>
              <a:ext cx="2626" cy="1380"/>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119" name="AutoShape 25"/>
            <p:cNvSpPr>
              <a:spLocks noChangeArrowheads="1"/>
            </p:cNvSpPr>
            <p:nvPr/>
          </p:nvSpPr>
          <p:spPr bwMode="auto">
            <a:xfrm>
              <a:off x="3609" y="8780"/>
              <a:ext cx="550" cy="296"/>
            </a:xfrm>
            <a:prstGeom prst="wedgeRoundRectCallout">
              <a:avLst>
                <a:gd name="adj1" fmla="val 61551"/>
                <a:gd name="adj2" fmla="val -200000"/>
                <a:gd name="adj3" fmla="val 16667"/>
              </a:avLst>
            </a:prstGeom>
            <a:solidFill>
              <a:srgbClr val="FFFFFF"/>
            </a:solidFill>
            <a:ln w="19050">
              <a:solidFill>
                <a:srgbClr val="008000"/>
              </a:solidFill>
              <a:miter lim="800000"/>
              <a:headEnd/>
              <a:tailEnd/>
            </a:ln>
          </p:spPr>
          <p:txBody>
            <a:bodyPr lIns="0" tIns="0" rIns="0" bIns="0"/>
            <a:lstStyle/>
            <a:p>
              <a:pPr algn="ctr">
                <a:lnSpc>
                  <a:spcPct val="80000"/>
                </a:lnSpc>
              </a:pPr>
              <a:r>
                <a:rPr lang="zh-CN" altLang="en-US" sz="1800" b="0">
                  <a:solidFill>
                    <a:srgbClr val="000080"/>
                  </a:solidFill>
                  <a:latin typeface="+mn-lt"/>
                  <a:ea typeface="黑体" pitchFamily="2" charset="-122"/>
                </a:rPr>
                <a:t>接口</a:t>
              </a:r>
              <a:endParaRPr lang="zh-CN" altLang="en-US" sz="1800" b="0">
                <a:latin typeface="+mn-lt"/>
                <a:ea typeface="黑体" pitchFamily="2" charset="-122"/>
              </a:endParaRPr>
            </a:p>
          </p:txBody>
        </p:sp>
        <p:grpSp>
          <p:nvGrpSpPr>
            <p:cNvPr id="120" name="Group 26"/>
            <p:cNvGrpSpPr>
              <a:grpSpLocks/>
            </p:cNvGrpSpPr>
            <p:nvPr/>
          </p:nvGrpSpPr>
          <p:grpSpPr bwMode="auto">
            <a:xfrm>
              <a:off x="4779" y="8108"/>
              <a:ext cx="798" cy="300"/>
              <a:chOff x="4714" y="11116"/>
              <a:chExt cx="1022" cy="690"/>
            </a:xfrm>
          </p:grpSpPr>
          <p:sp>
            <p:nvSpPr>
              <p:cNvPr id="198"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99"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121" name="Line 29"/>
            <p:cNvSpPr>
              <a:spLocks noChangeShapeType="1"/>
            </p:cNvSpPr>
            <p:nvPr/>
          </p:nvSpPr>
          <p:spPr bwMode="auto">
            <a:xfrm>
              <a:off x="6031" y="7369"/>
              <a:ext cx="0" cy="54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22" name="Line 30"/>
            <p:cNvSpPr>
              <a:spLocks noChangeShapeType="1"/>
            </p:cNvSpPr>
            <p:nvPr/>
          </p:nvSpPr>
          <p:spPr bwMode="auto">
            <a:xfrm>
              <a:off x="6044" y="8304"/>
              <a:ext cx="0" cy="203"/>
            </a:xfrm>
            <a:prstGeom prst="line">
              <a:avLst/>
            </a:prstGeom>
            <a:noFill/>
            <a:ln w="3810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23" name="Text Box 31"/>
            <p:cNvSpPr txBox="1">
              <a:spLocks noChangeArrowheads="1"/>
            </p:cNvSpPr>
            <p:nvPr/>
          </p:nvSpPr>
          <p:spPr bwMode="auto">
            <a:xfrm>
              <a:off x="4373" y="8234"/>
              <a:ext cx="886"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2</a:t>
              </a:r>
              <a:endParaRPr lang="en-US" altLang="zh-CN" sz="1800" b="0" dirty="0">
                <a:latin typeface="+mn-lt"/>
                <a:ea typeface="黑体" pitchFamily="2" charset="-122"/>
              </a:endParaRPr>
            </a:p>
          </p:txBody>
        </p:sp>
        <p:sp>
          <p:nvSpPr>
            <p:cNvPr id="124" name="Line 32"/>
            <p:cNvSpPr>
              <a:spLocks noChangeShapeType="1"/>
            </p:cNvSpPr>
            <p:nvPr/>
          </p:nvSpPr>
          <p:spPr bwMode="auto">
            <a:xfrm>
              <a:off x="4635"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25" name="Line 33"/>
            <p:cNvSpPr>
              <a:spLocks noChangeShapeType="1"/>
            </p:cNvSpPr>
            <p:nvPr/>
          </p:nvSpPr>
          <p:spPr bwMode="auto">
            <a:xfrm>
              <a:off x="4496"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26" name="Group 34"/>
            <p:cNvGrpSpPr>
              <a:grpSpLocks/>
            </p:cNvGrpSpPr>
            <p:nvPr/>
          </p:nvGrpSpPr>
          <p:grpSpPr bwMode="auto">
            <a:xfrm>
              <a:off x="3969" y="7566"/>
              <a:ext cx="641" cy="482"/>
              <a:chOff x="8910" y="4740"/>
              <a:chExt cx="765" cy="600"/>
            </a:xfrm>
          </p:grpSpPr>
          <p:sp>
            <p:nvSpPr>
              <p:cNvPr id="196" name="Text Box 35"/>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R/W</a:t>
                </a:r>
                <a:endParaRPr lang="en-US" altLang="zh-CN" sz="1800" b="0" dirty="0">
                  <a:latin typeface="+mn-lt"/>
                  <a:ea typeface="黑体" pitchFamily="2" charset="-122"/>
                </a:endParaRPr>
              </a:p>
            </p:txBody>
          </p:sp>
          <p:sp>
            <p:nvSpPr>
              <p:cNvPr id="197" name="Line 36"/>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27" name="Line 37"/>
            <p:cNvSpPr>
              <a:spLocks noChangeShapeType="1"/>
            </p:cNvSpPr>
            <p:nvPr/>
          </p:nvSpPr>
          <p:spPr bwMode="auto">
            <a:xfrm>
              <a:off x="6044" y="8707"/>
              <a:ext cx="0" cy="408"/>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28" name="Group 38"/>
            <p:cNvGrpSpPr>
              <a:grpSpLocks/>
            </p:cNvGrpSpPr>
            <p:nvPr/>
          </p:nvGrpSpPr>
          <p:grpSpPr bwMode="auto">
            <a:xfrm>
              <a:off x="7139" y="8130"/>
              <a:ext cx="2144" cy="1200"/>
              <a:chOff x="7139" y="8130"/>
              <a:chExt cx="2144" cy="1200"/>
            </a:xfrm>
          </p:grpSpPr>
          <p:sp>
            <p:nvSpPr>
              <p:cNvPr id="129" name="AutoShape 39"/>
              <p:cNvSpPr>
                <a:spLocks noChangeArrowheads="1"/>
              </p:cNvSpPr>
              <p:nvPr/>
            </p:nvSpPr>
            <p:spPr bwMode="auto">
              <a:xfrm>
                <a:off x="7139" y="8130"/>
                <a:ext cx="2144" cy="1200"/>
              </a:xfrm>
              <a:prstGeom prst="wedgeRoundRectCallout">
                <a:avLst>
                  <a:gd name="adj1" fmla="val -74815"/>
                  <a:gd name="adj2" fmla="val 41250"/>
                  <a:gd name="adj3" fmla="val 16667"/>
                </a:avLst>
              </a:prstGeom>
              <a:noFill/>
              <a:ln w="9525">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a typeface="黑体" pitchFamily="2" charset="-122"/>
                </a:endParaRPr>
              </a:p>
            </p:txBody>
          </p:sp>
          <p:grpSp>
            <p:nvGrpSpPr>
              <p:cNvPr id="130" name="Group 40"/>
              <p:cNvGrpSpPr>
                <a:grpSpLocks/>
              </p:cNvGrpSpPr>
              <p:nvPr/>
            </p:nvGrpSpPr>
            <p:grpSpPr bwMode="auto">
              <a:xfrm>
                <a:off x="7167" y="8139"/>
                <a:ext cx="2052" cy="997"/>
                <a:chOff x="7063" y="7974"/>
                <a:chExt cx="2052" cy="997"/>
              </a:xfrm>
            </p:grpSpPr>
            <p:sp>
              <p:nvSpPr>
                <p:cNvPr id="131" name="Line 41"/>
                <p:cNvSpPr>
                  <a:spLocks noChangeShapeType="1"/>
                </p:cNvSpPr>
                <p:nvPr/>
              </p:nvSpPr>
              <p:spPr bwMode="auto">
                <a:xfrm>
                  <a:off x="7662"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32" name="Group 42"/>
                <p:cNvGrpSpPr>
                  <a:grpSpLocks/>
                </p:cNvGrpSpPr>
                <p:nvPr/>
              </p:nvGrpSpPr>
              <p:grpSpPr bwMode="auto">
                <a:xfrm>
                  <a:off x="7572" y="8316"/>
                  <a:ext cx="171" cy="117"/>
                  <a:chOff x="3066" y="7913"/>
                  <a:chExt cx="311" cy="345"/>
                </a:xfrm>
              </p:grpSpPr>
              <p:sp>
                <p:nvSpPr>
                  <p:cNvPr id="194" name="AutoShape 43"/>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195" name="Oval 44"/>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133" name="Group 45"/>
                <p:cNvGrpSpPr>
                  <a:grpSpLocks/>
                </p:cNvGrpSpPr>
                <p:nvPr/>
              </p:nvGrpSpPr>
              <p:grpSpPr bwMode="auto">
                <a:xfrm flipV="1">
                  <a:off x="7520" y="8522"/>
                  <a:ext cx="284" cy="141"/>
                  <a:chOff x="4791" y="8379"/>
                  <a:chExt cx="690" cy="414"/>
                </a:xfrm>
              </p:grpSpPr>
              <p:sp>
                <p:nvSpPr>
                  <p:cNvPr id="182" name="Oval 46"/>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183" name="Line 47"/>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84" name="Group 48"/>
                  <p:cNvGrpSpPr>
                    <a:grpSpLocks/>
                  </p:cNvGrpSpPr>
                  <p:nvPr/>
                </p:nvGrpSpPr>
                <p:grpSpPr bwMode="auto">
                  <a:xfrm>
                    <a:off x="5366" y="8425"/>
                    <a:ext cx="115" cy="345"/>
                    <a:chOff x="5366" y="8425"/>
                    <a:chExt cx="115" cy="345"/>
                  </a:xfrm>
                </p:grpSpPr>
                <p:sp>
                  <p:nvSpPr>
                    <p:cNvPr id="191" name="Line 49"/>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92" name="Line 50"/>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93" name="Line 51"/>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185" name="Group 52"/>
                  <p:cNvGrpSpPr>
                    <a:grpSpLocks/>
                  </p:cNvGrpSpPr>
                  <p:nvPr/>
                </p:nvGrpSpPr>
                <p:grpSpPr bwMode="auto">
                  <a:xfrm flipH="1">
                    <a:off x="4791" y="8425"/>
                    <a:ext cx="115" cy="345"/>
                    <a:chOff x="5803" y="8425"/>
                    <a:chExt cx="115" cy="345"/>
                  </a:xfrm>
                </p:grpSpPr>
                <p:sp>
                  <p:nvSpPr>
                    <p:cNvPr id="188" name="Line 53"/>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89" name="Line 54"/>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90" name="Line 55"/>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86" name="Line 56"/>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87" name="AutoShape 57"/>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134" name="Text Box 58"/>
                <p:cNvSpPr txBox="1">
                  <a:spLocks noChangeArrowheads="1"/>
                </p:cNvSpPr>
                <p:nvPr/>
              </p:nvSpPr>
              <p:spPr bwMode="auto">
                <a:xfrm>
                  <a:off x="7707" y="7974"/>
                  <a:ext cx="345"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7</a:t>
                  </a:r>
                  <a:endParaRPr lang="en-US" altLang="zh-CN" sz="1800" b="0" dirty="0">
                    <a:latin typeface="+mn-lt"/>
                    <a:ea typeface="黑体" pitchFamily="2" charset="-122"/>
                  </a:endParaRPr>
                </a:p>
              </p:txBody>
            </p:sp>
            <p:sp>
              <p:nvSpPr>
                <p:cNvPr id="135" name="Line 59"/>
                <p:cNvSpPr>
                  <a:spLocks noChangeShapeType="1"/>
                </p:cNvSpPr>
                <p:nvPr/>
              </p:nvSpPr>
              <p:spPr bwMode="auto">
                <a:xfrm>
                  <a:off x="7997"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36" name="Group 60"/>
                <p:cNvGrpSpPr>
                  <a:grpSpLocks/>
                </p:cNvGrpSpPr>
                <p:nvPr/>
              </p:nvGrpSpPr>
              <p:grpSpPr bwMode="auto">
                <a:xfrm>
                  <a:off x="7905" y="8316"/>
                  <a:ext cx="172" cy="117"/>
                  <a:chOff x="3066" y="7913"/>
                  <a:chExt cx="311" cy="345"/>
                </a:xfrm>
              </p:grpSpPr>
              <p:sp>
                <p:nvSpPr>
                  <p:cNvPr id="180" name="AutoShape 61"/>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181" name="Oval 62"/>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137" name="Group 63"/>
                <p:cNvGrpSpPr>
                  <a:grpSpLocks/>
                </p:cNvGrpSpPr>
                <p:nvPr/>
              </p:nvGrpSpPr>
              <p:grpSpPr bwMode="auto">
                <a:xfrm flipV="1">
                  <a:off x="7854" y="8522"/>
                  <a:ext cx="283" cy="141"/>
                  <a:chOff x="4791" y="8379"/>
                  <a:chExt cx="690" cy="414"/>
                </a:xfrm>
              </p:grpSpPr>
              <p:sp>
                <p:nvSpPr>
                  <p:cNvPr id="168" name="Oval 64"/>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169" name="Line 65"/>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70" name="Group 66"/>
                  <p:cNvGrpSpPr>
                    <a:grpSpLocks/>
                  </p:cNvGrpSpPr>
                  <p:nvPr/>
                </p:nvGrpSpPr>
                <p:grpSpPr bwMode="auto">
                  <a:xfrm>
                    <a:off x="5366" y="8425"/>
                    <a:ext cx="115" cy="345"/>
                    <a:chOff x="5366" y="8425"/>
                    <a:chExt cx="115" cy="345"/>
                  </a:xfrm>
                </p:grpSpPr>
                <p:sp>
                  <p:nvSpPr>
                    <p:cNvPr id="177" name="Line 67"/>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78" name="Line 68"/>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79" name="Line 69"/>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171" name="Group 70"/>
                  <p:cNvGrpSpPr>
                    <a:grpSpLocks/>
                  </p:cNvGrpSpPr>
                  <p:nvPr/>
                </p:nvGrpSpPr>
                <p:grpSpPr bwMode="auto">
                  <a:xfrm flipH="1">
                    <a:off x="4791" y="8425"/>
                    <a:ext cx="115" cy="345"/>
                    <a:chOff x="5803" y="8425"/>
                    <a:chExt cx="115" cy="345"/>
                  </a:xfrm>
                </p:grpSpPr>
                <p:sp>
                  <p:nvSpPr>
                    <p:cNvPr id="174" name="Line 71"/>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75" name="Line 72"/>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76" name="Line 73"/>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72" name="Line 74"/>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73" name="AutoShape 75"/>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138" name="Line 76"/>
                <p:cNvSpPr>
                  <a:spLocks noChangeShapeType="1"/>
                </p:cNvSpPr>
                <p:nvPr/>
              </p:nvSpPr>
              <p:spPr bwMode="auto">
                <a:xfrm>
                  <a:off x="8779" y="8157"/>
                  <a:ext cx="0" cy="168"/>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39" name="Group 77"/>
                <p:cNvGrpSpPr>
                  <a:grpSpLocks/>
                </p:cNvGrpSpPr>
                <p:nvPr/>
              </p:nvGrpSpPr>
              <p:grpSpPr bwMode="auto">
                <a:xfrm>
                  <a:off x="8687" y="8323"/>
                  <a:ext cx="172" cy="117"/>
                  <a:chOff x="3066" y="7913"/>
                  <a:chExt cx="311" cy="345"/>
                </a:xfrm>
              </p:grpSpPr>
              <p:sp>
                <p:nvSpPr>
                  <p:cNvPr id="166" name="AutoShape 78"/>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167" name="Oval 79"/>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sp>
              <p:nvSpPr>
                <p:cNvPr id="140" name="Line 80"/>
                <p:cNvSpPr>
                  <a:spLocks noChangeShapeType="1"/>
                </p:cNvSpPr>
                <p:nvPr/>
              </p:nvSpPr>
              <p:spPr bwMode="auto">
                <a:xfrm>
                  <a:off x="7662"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41" name="Line 81"/>
                <p:cNvSpPr>
                  <a:spLocks noChangeShapeType="1"/>
                </p:cNvSpPr>
                <p:nvPr/>
              </p:nvSpPr>
              <p:spPr bwMode="auto">
                <a:xfrm>
                  <a:off x="7994"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42" name="Group 82"/>
                <p:cNvGrpSpPr>
                  <a:grpSpLocks/>
                </p:cNvGrpSpPr>
                <p:nvPr/>
              </p:nvGrpSpPr>
              <p:grpSpPr bwMode="auto">
                <a:xfrm flipV="1">
                  <a:off x="8637" y="8529"/>
                  <a:ext cx="284" cy="142"/>
                  <a:chOff x="4791" y="8379"/>
                  <a:chExt cx="690" cy="414"/>
                </a:xfrm>
              </p:grpSpPr>
              <p:sp>
                <p:nvSpPr>
                  <p:cNvPr id="154" name="Oval 83"/>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155" name="Line 84"/>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56" name="Group 85"/>
                  <p:cNvGrpSpPr>
                    <a:grpSpLocks/>
                  </p:cNvGrpSpPr>
                  <p:nvPr/>
                </p:nvGrpSpPr>
                <p:grpSpPr bwMode="auto">
                  <a:xfrm>
                    <a:off x="5366" y="8425"/>
                    <a:ext cx="115" cy="345"/>
                    <a:chOff x="5366" y="8425"/>
                    <a:chExt cx="115" cy="345"/>
                  </a:xfrm>
                </p:grpSpPr>
                <p:sp>
                  <p:nvSpPr>
                    <p:cNvPr id="163" name="Line 86"/>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64" name="Line 87"/>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65" name="Line 88"/>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157" name="Group 89"/>
                  <p:cNvGrpSpPr>
                    <a:grpSpLocks/>
                  </p:cNvGrpSpPr>
                  <p:nvPr/>
                </p:nvGrpSpPr>
                <p:grpSpPr bwMode="auto">
                  <a:xfrm flipH="1">
                    <a:off x="4791" y="8425"/>
                    <a:ext cx="115" cy="345"/>
                    <a:chOff x="5803" y="8425"/>
                    <a:chExt cx="115" cy="345"/>
                  </a:xfrm>
                </p:grpSpPr>
                <p:sp>
                  <p:nvSpPr>
                    <p:cNvPr id="160" name="Line 90"/>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61" name="Line 91"/>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62" name="Line 92"/>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58" name="Line 93"/>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59" name="AutoShape 94"/>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grpSp>
              <p:nvGrpSpPr>
                <p:cNvPr id="143" name="Group 95"/>
                <p:cNvGrpSpPr>
                  <a:grpSpLocks/>
                </p:cNvGrpSpPr>
                <p:nvPr/>
              </p:nvGrpSpPr>
              <p:grpSpPr bwMode="auto">
                <a:xfrm>
                  <a:off x="7279" y="8448"/>
                  <a:ext cx="1508" cy="518"/>
                  <a:chOff x="7279" y="8448"/>
                  <a:chExt cx="1739" cy="518"/>
                </a:xfrm>
              </p:grpSpPr>
              <p:sp>
                <p:nvSpPr>
                  <p:cNvPr id="152" name="Line 96"/>
                  <p:cNvSpPr>
                    <a:spLocks noChangeShapeType="1"/>
                  </p:cNvSpPr>
                  <p:nvPr/>
                </p:nvSpPr>
                <p:spPr bwMode="auto">
                  <a:xfrm>
                    <a:off x="9001" y="8448"/>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53" name="Line 97"/>
                  <p:cNvSpPr>
                    <a:spLocks noChangeShapeType="1"/>
                  </p:cNvSpPr>
                  <p:nvPr/>
                </p:nvSpPr>
                <p:spPr bwMode="auto">
                  <a:xfrm>
                    <a:off x="7279" y="8962"/>
                    <a:ext cx="1739"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144" name="Oval 98"/>
                <p:cNvSpPr>
                  <a:spLocks noChangeArrowheads="1"/>
                </p:cNvSpPr>
                <p:nvPr/>
              </p:nvSpPr>
              <p:spPr bwMode="auto">
                <a:xfrm>
                  <a:off x="7246" y="8932"/>
                  <a:ext cx="50" cy="39"/>
                </a:xfrm>
                <a:prstGeom prst="ellipse">
                  <a:avLst/>
                </a:prstGeom>
                <a:solidFill>
                  <a:srgbClr val="FFFFFF"/>
                </a:solidFill>
                <a:ln w="12700">
                  <a:solidFill>
                    <a:srgbClr val="000080"/>
                  </a:solidFill>
                  <a:round/>
                  <a:headEnd/>
                  <a:tailEnd/>
                </a:ln>
              </p:spPr>
              <p:txBody>
                <a:bodyPr/>
                <a:lstStyle/>
                <a:p>
                  <a:pPr algn="ctr"/>
                  <a:endParaRPr lang="zh-CN" altLang="en-US" b="0">
                    <a:latin typeface="+mn-lt"/>
                    <a:ea typeface="黑体" pitchFamily="2" charset="-122"/>
                  </a:endParaRPr>
                </a:p>
              </p:txBody>
            </p:sp>
            <p:sp>
              <p:nvSpPr>
                <p:cNvPr id="145" name="Text Box 99"/>
                <p:cNvSpPr txBox="1">
                  <a:spLocks noChangeArrowheads="1"/>
                </p:cNvSpPr>
                <p:nvPr/>
              </p:nvSpPr>
              <p:spPr bwMode="auto">
                <a:xfrm>
                  <a:off x="7063" y="8658"/>
                  <a:ext cx="43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VCC</a:t>
                  </a:r>
                  <a:endParaRPr lang="en-US" altLang="zh-CN" sz="1800" b="0" dirty="0">
                    <a:latin typeface="+mn-lt"/>
                    <a:ea typeface="黑体" pitchFamily="2" charset="-122"/>
                  </a:endParaRPr>
                </a:p>
              </p:txBody>
            </p:sp>
            <p:sp>
              <p:nvSpPr>
                <p:cNvPr id="146" name="Text Box 100"/>
                <p:cNvSpPr txBox="1">
                  <a:spLocks noChangeArrowheads="1"/>
                </p:cNvSpPr>
                <p:nvPr/>
              </p:nvSpPr>
              <p:spPr bwMode="auto">
                <a:xfrm>
                  <a:off x="8203" y="8373"/>
                  <a:ext cx="45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a:t>
                  </a:r>
                  <a:endParaRPr lang="en-US" altLang="zh-CN" sz="1800" b="0" dirty="0">
                    <a:latin typeface="+mn-lt"/>
                    <a:ea typeface="黑体" pitchFamily="2" charset="-122"/>
                  </a:endParaRPr>
                </a:p>
              </p:txBody>
            </p:sp>
            <p:sp>
              <p:nvSpPr>
                <p:cNvPr id="147" name="Rectangle 101"/>
                <p:cNvSpPr>
                  <a:spLocks noChangeArrowheads="1"/>
                </p:cNvSpPr>
                <p:nvPr/>
              </p:nvSpPr>
              <p:spPr bwMode="auto">
                <a:xfrm>
                  <a:off x="7623" y="8743"/>
                  <a:ext cx="65" cy="137"/>
                </a:xfrm>
                <a:prstGeom prst="rect">
                  <a:avLst/>
                </a:prstGeom>
                <a:solidFill>
                  <a:srgbClr val="FFFF00"/>
                </a:solidFill>
                <a:ln w="12700">
                  <a:solidFill>
                    <a:srgbClr val="000000"/>
                  </a:solidFill>
                  <a:miter lim="800000"/>
                  <a:headEnd/>
                  <a:tailEnd/>
                </a:ln>
              </p:spPr>
              <p:txBody>
                <a:bodyPr/>
                <a:lstStyle/>
                <a:p>
                  <a:pPr algn="ctr"/>
                  <a:endParaRPr lang="zh-CN" altLang="en-US" b="0">
                    <a:latin typeface="+mn-lt"/>
                    <a:ea typeface="黑体" pitchFamily="2" charset="-122"/>
                  </a:endParaRPr>
                </a:p>
              </p:txBody>
            </p:sp>
            <p:sp>
              <p:nvSpPr>
                <p:cNvPr id="148" name="Rectangle 102"/>
                <p:cNvSpPr>
                  <a:spLocks noChangeArrowheads="1"/>
                </p:cNvSpPr>
                <p:nvPr/>
              </p:nvSpPr>
              <p:spPr bwMode="auto">
                <a:xfrm>
                  <a:off x="7956" y="8743"/>
                  <a:ext cx="66" cy="137"/>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149" name="Rectangle 103"/>
                <p:cNvSpPr>
                  <a:spLocks noChangeArrowheads="1"/>
                </p:cNvSpPr>
                <p:nvPr/>
              </p:nvSpPr>
              <p:spPr bwMode="auto">
                <a:xfrm>
                  <a:off x="8745" y="8755"/>
                  <a:ext cx="65" cy="139"/>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150" name="Text Box 104"/>
                <p:cNvSpPr txBox="1">
                  <a:spLocks noChangeArrowheads="1"/>
                </p:cNvSpPr>
                <p:nvPr/>
              </p:nvSpPr>
              <p:spPr bwMode="auto">
                <a:xfrm>
                  <a:off x="8034" y="7974"/>
                  <a:ext cx="34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6</a:t>
                  </a:r>
                  <a:endParaRPr lang="en-US" altLang="zh-CN" sz="1800" b="0" dirty="0">
                    <a:latin typeface="+mn-lt"/>
                    <a:ea typeface="黑体" pitchFamily="2" charset="-122"/>
                  </a:endParaRPr>
                </a:p>
              </p:txBody>
            </p:sp>
            <p:sp>
              <p:nvSpPr>
                <p:cNvPr id="151" name="Text Box 105"/>
                <p:cNvSpPr txBox="1">
                  <a:spLocks noChangeArrowheads="1"/>
                </p:cNvSpPr>
                <p:nvPr/>
              </p:nvSpPr>
              <p:spPr bwMode="auto">
                <a:xfrm>
                  <a:off x="8835" y="7974"/>
                  <a:ext cx="28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0</a:t>
                  </a:r>
                  <a:endParaRPr lang="en-US" altLang="zh-CN" sz="1800" b="0" dirty="0">
                    <a:latin typeface="+mn-lt"/>
                    <a:ea typeface="黑体" pitchFamily="2" charset="-122"/>
                  </a:endParaRPr>
                </a:p>
              </p:txBody>
            </p:sp>
          </p:grpSp>
        </p:grpSp>
      </p:grpSp>
      <p:sp>
        <p:nvSpPr>
          <p:cNvPr id="22531" name="Rectangle 48"/>
          <p:cNvSpPr>
            <a:spLocks noChangeArrowheads="1"/>
          </p:cNvSpPr>
          <p:nvPr/>
        </p:nvSpPr>
        <p:spPr bwMode="auto">
          <a:xfrm>
            <a:off x="755650" y="3565525"/>
            <a:ext cx="78486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30000"/>
              </a:lnSpc>
            </a:pPr>
            <a:r>
              <a:rPr lang="zh-CN" altLang="en-US" dirty="0" smtClean="0">
                <a:solidFill>
                  <a:srgbClr val="000080"/>
                </a:solidFill>
                <a:latin typeface="黑体" pitchFamily="2" charset="-122"/>
                <a:ea typeface="黑体" pitchFamily="2" charset="-122"/>
              </a:rPr>
              <a:t>② 数据</a:t>
            </a:r>
            <a:r>
              <a:rPr lang="zh-CN" altLang="en-US" dirty="0">
                <a:solidFill>
                  <a:srgbClr val="000080"/>
                </a:solidFill>
                <a:latin typeface="黑体" pitchFamily="2" charset="-122"/>
                <a:ea typeface="黑体" pitchFamily="2" charset="-122"/>
              </a:rPr>
              <a:t>缓冲寄存器</a:t>
            </a:r>
          </a:p>
          <a:p>
            <a:pPr>
              <a:lnSpc>
                <a:spcPct val="130000"/>
              </a:lnSpc>
            </a:pPr>
            <a:r>
              <a:rPr lang="zh-CN" altLang="en-US" dirty="0">
                <a:solidFill>
                  <a:srgbClr val="000080"/>
                </a:solidFill>
                <a:latin typeface="黑体" pitchFamily="2" charset="-122"/>
                <a:ea typeface="黑体" pitchFamily="2" charset="-122"/>
              </a:rPr>
              <a:t>    可用</a:t>
            </a:r>
            <a:r>
              <a:rPr lang="en-US" altLang="zh-CN" dirty="0">
                <a:solidFill>
                  <a:srgbClr val="000080"/>
                </a:solidFill>
                <a:latin typeface="黑体" pitchFamily="2" charset="-122"/>
                <a:ea typeface="黑体" pitchFamily="2" charset="-122"/>
              </a:rPr>
              <a:t>74LS273(</a:t>
            </a:r>
            <a:r>
              <a:rPr lang="zh-CN" altLang="en-US" dirty="0">
                <a:solidFill>
                  <a:srgbClr val="000080"/>
                </a:solidFill>
                <a:latin typeface="黑体" pitchFamily="2" charset="-122"/>
                <a:ea typeface="黑体" pitchFamily="2" charset="-122"/>
              </a:rPr>
              <a:t>八</a:t>
            </a:r>
            <a:r>
              <a:rPr lang="en-US" altLang="zh-CN" dirty="0">
                <a:solidFill>
                  <a:srgbClr val="000080"/>
                </a:solidFill>
                <a:latin typeface="黑体" pitchFamily="2" charset="-122"/>
                <a:ea typeface="黑体" pitchFamily="2" charset="-122"/>
              </a:rPr>
              <a:t>D</a:t>
            </a:r>
            <a:r>
              <a:rPr lang="zh-CN" altLang="en-US" dirty="0">
                <a:solidFill>
                  <a:srgbClr val="000080"/>
                </a:solidFill>
                <a:latin typeface="黑体" pitchFamily="2" charset="-122"/>
                <a:ea typeface="黑体" pitchFamily="2" charset="-122"/>
              </a:rPr>
              <a:t>锁存器</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等。其脉冲打入端由地址选择电路进行控制。</a:t>
            </a:r>
          </a:p>
        </p:txBody>
      </p:sp>
      <p:sp>
        <p:nvSpPr>
          <p:cNvPr id="22533" name="Oval 147"/>
          <p:cNvSpPr>
            <a:spLocks noChangeArrowheads="1"/>
          </p:cNvSpPr>
          <p:nvPr/>
        </p:nvSpPr>
        <p:spPr bwMode="auto">
          <a:xfrm>
            <a:off x="4427984" y="1475929"/>
            <a:ext cx="1476375" cy="863600"/>
          </a:xfrm>
          <a:prstGeom prst="ellipse">
            <a:avLst/>
          </a:prstGeom>
          <a:noFill/>
          <a:ln w="38100">
            <a:solidFill>
              <a:srgbClr val="FF66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latin typeface="黑体" pitchFamily="2" charset="-122"/>
              <a:ea typeface="黑体" pitchFamily="2" charset="-122"/>
            </a:endParaRPr>
          </a:p>
        </p:txBody>
      </p:sp>
      <p:sp>
        <p:nvSpPr>
          <p:cNvPr id="22534" name="Line 148"/>
          <p:cNvSpPr>
            <a:spLocks noChangeShapeType="1"/>
          </p:cNvSpPr>
          <p:nvPr/>
        </p:nvSpPr>
        <p:spPr bwMode="auto">
          <a:xfrm>
            <a:off x="0" y="3563491"/>
            <a:ext cx="9144000" cy="9525"/>
          </a:xfrm>
          <a:prstGeom prst="line">
            <a:avLst/>
          </a:prstGeom>
          <a:noFill/>
          <a:ln w="28575">
            <a:solidFill>
              <a:srgbClr val="0099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02" name="Rectangle 106"/>
          <p:cNvSpPr>
            <a:spLocks noChangeArrowheads="1"/>
          </p:cNvSpPr>
          <p:nvPr/>
        </p:nvSpPr>
        <p:spPr bwMode="auto">
          <a:xfrm>
            <a:off x="323850" y="467147"/>
            <a:ext cx="8820150"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向端口</a:t>
            </a:r>
            <a:r>
              <a:rPr lang="en-US" altLang="zh-CN" sz="2400" dirty="0">
                <a:solidFill>
                  <a:srgbClr val="000080"/>
                </a:solidFill>
                <a:latin typeface="黑体" pitchFamily="2" charset="-122"/>
                <a:ea typeface="黑体" pitchFamily="2" charset="-122"/>
              </a:rPr>
              <a:t>FEH</a:t>
            </a:r>
            <a:r>
              <a:rPr lang="zh-CN" altLang="en-US" sz="2400" dirty="0">
                <a:solidFill>
                  <a:srgbClr val="000080"/>
                </a:solidFill>
                <a:latin typeface="黑体" pitchFamily="2" charset="-122"/>
                <a:ea typeface="黑体" pitchFamily="2" charset="-122"/>
              </a:rPr>
              <a:t>输出数据</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，显示在发光二极管</a:t>
            </a:r>
            <a:r>
              <a:rPr lang="zh-CN" altLang="en-US" sz="2400" dirty="0" smtClean="0">
                <a:solidFill>
                  <a:srgbClr val="000080"/>
                </a:solidFill>
                <a:latin typeface="黑体" pitchFamily="2" charset="-122"/>
                <a:ea typeface="黑体" pitchFamily="2" charset="-122"/>
              </a:rPr>
              <a:t>上</a:t>
            </a:r>
            <a:endParaRPr lang="en-US" altLang="zh-CN"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473450" y="4468813"/>
            <a:ext cx="1073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1000" b="0">
                <a:solidFill>
                  <a:srgbClr val="000080"/>
                </a:solidFill>
                <a:latin typeface="黑体" pitchFamily="2" charset="-122"/>
                <a:ea typeface="黑体" pitchFamily="2" charset="-122"/>
                <a:cs typeface="Times New Roman" pitchFamily="18" charset="0"/>
              </a:rPr>
              <a:t>              </a:t>
            </a:r>
            <a:endParaRPr lang="en-US" altLang="zh-CN" sz="2400" b="0" dirty="0">
              <a:solidFill>
                <a:schemeClr val="tx1"/>
              </a:solidFill>
              <a:latin typeface="黑体" pitchFamily="2" charset="-122"/>
              <a:ea typeface="黑体" pitchFamily="2" charset="-122"/>
              <a:cs typeface="Times New Roman" pitchFamily="18" charset="0"/>
            </a:endParaRPr>
          </a:p>
        </p:txBody>
      </p:sp>
      <p:sp>
        <p:nvSpPr>
          <p:cNvPr id="23558" name="Rectangle 105"/>
          <p:cNvSpPr>
            <a:spLocks noChangeArrowheads="1"/>
          </p:cNvSpPr>
          <p:nvPr/>
        </p:nvSpPr>
        <p:spPr bwMode="auto">
          <a:xfrm>
            <a:off x="468313" y="3577195"/>
            <a:ext cx="6274475"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indent="266700">
              <a:lnSpc>
                <a:spcPct val="140000"/>
              </a:lnSpc>
            </a:pPr>
            <a:r>
              <a:rPr lang="zh-CN" altLang="en-US" dirty="0" smtClean="0">
                <a:solidFill>
                  <a:srgbClr val="000080"/>
                </a:solidFill>
                <a:latin typeface="黑体" pitchFamily="2" charset="-122"/>
                <a:ea typeface="黑体" pitchFamily="2" charset="-122"/>
              </a:rPr>
              <a:t>③ </a:t>
            </a:r>
            <a:r>
              <a:rPr lang="zh-CN" altLang="en-US" dirty="0">
                <a:solidFill>
                  <a:srgbClr val="000080"/>
                </a:solidFill>
                <a:latin typeface="黑体" pitchFamily="2" charset="-122"/>
                <a:ea typeface="黑体" pitchFamily="2" charset="-122"/>
              </a:rPr>
              <a:t>驱动与显示</a:t>
            </a:r>
          </a:p>
          <a:p>
            <a:pPr indent="266700">
              <a:lnSpc>
                <a:spcPct val="140000"/>
              </a:lnSpc>
            </a:pPr>
            <a:r>
              <a:rPr lang="zh-CN" altLang="en-US" dirty="0" smtClean="0">
                <a:solidFill>
                  <a:srgbClr val="000080"/>
                </a:solidFill>
                <a:latin typeface="黑体" pitchFamily="2" charset="-122"/>
                <a:ea typeface="黑体" pitchFamily="2" charset="-122"/>
              </a:rPr>
              <a:t>    输出</a:t>
            </a:r>
            <a:r>
              <a:rPr lang="zh-CN" altLang="en-US" dirty="0">
                <a:solidFill>
                  <a:srgbClr val="000080"/>
                </a:solidFill>
                <a:latin typeface="黑体" pitchFamily="2" charset="-122"/>
                <a:ea typeface="黑体" pitchFamily="2" charset="-122"/>
              </a:rPr>
              <a:t>为</a:t>
            </a:r>
            <a:r>
              <a:rPr lang="zh-CN" altLang="en-US" dirty="0">
                <a:solidFill>
                  <a:srgbClr val="000080"/>
                </a:solidFill>
                <a:ea typeface="黑体" pitchFamily="2" charset="-122"/>
              </a:rPr>
              <a:t>“</a:t>
            </a:r>
            <a:r>
              <a:rPr lang="en-US" altLang="zh-CN" dirty="0">
                <a:solidFill>
                  <a:srgbClr val="000080"/>
                </a:solidFill>
                <a:latin typeface="黑体" pitchFamily="2" charset="-122"/>
                <a:ea typeface="黑体" pitchFamily="2" charset="-122"/>
              </a:rPr>
              <a:t>1</a:t>
            </a:r>
            <a:r>
              <a:rPr lang="en-US" altLang="zh-CN" dirty="0">
                <a:solidFill>
                  <a:srgbClr val="000080"/>
                </a:solidFill>
                <a:ea typeface="黑体" pitchFamily="2" charset="-122"/>
              </a:rPr>
              <a:t>”</a:t>
            </a:r>
            <a:r>
              <a:rPr lang="zh-CN" altLang="en-US" dirty="0">
                <a:solidFill>
                  <a:srgbClr val="000080"/>
                </a:solidFill>
                <a:latin typeface="黑体" pitchFamily="2" charset="-122"/>
                <a:ea typeface="黑体" pitchFamily="2" charset="-122"/>
              </a:rPr>
              <a:t>的位对应的发光二极管发亮。</a:t>
            </a:r>
          </a:p>
        </p:txBody>
      </p:sp>
      <p:grpSp>
        <p:nvGrpSpPr>
          <p:cNvPr id="206" name="Group 8"/>
          <p:cNvGrpSpPr>
            <a:grpSpLocks/>
          </p:cNvGrpSpPr>
          <p:nvPr/>
        </p:nvGrpSpPr>
        <p:grpSpPr bwMode="auto">
          <a:xfrm>
            <a:off x="1115219" y="1008130"/>
            <a:ext cx="7488238" cy="2449512"/>
            <a:chOff x="2262" y="7369"/>
            <a:chExt cx="7021" cy="2030"/>
          </a:xfrm>
        </p:grpSpPr>
        <p:sp>
          <p:nvSpPr>
            <p:cNvPr id="207" name="Text Box 9"/>
            <p:cNvSpPr txBox="1">
              <a:spLocks noChangeArrowheads="1"/>
            </p:cNvSpPr>
            <p:nvPr/>
          </p:nvSpPr>
          <p:spPr bwMode="auto">
            <a:xfrm>
              <a:off x="5545" y="7883"/>
              <a:ext cx="950" cy="45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数据缓冲</a:t>
              </a:r>
            </a:p>
            <a:p>
              <a:pPr algn="ctr" eaLnBrk="1" hangingPunct="1">
                <a:lnSpc>
                  <a:spcPct val="80000"/>
                </a:lnSpc>
              </a:pPr>
              <a:r>
                <a:rPr lang="zh-CN" altLang="en-US" sz="1800" b="0" dirty="0">
                  <a:solidFill>
                    <a:srgbClr val="000080"/>
                  </a:solidFill>
                  <a:latin typeface="+mn-lt"/>
                  <a:ea typeface="黑体" pitchFamily="2" charset="-122"/>
                </a:rPr>
                <a:t>寄存器</a:t>
              </a:r>
              <a:endParaRPr lang="zh-CN" altLang="en-US" sz="1800" b="0" dirty="0">
                <a:latin typeface="+mn-lt"/>
                <a:ea typeface="黑体" pitchFamily="2" charset="-122"/>
              </a:endParaRPr>
            </a:p>
          </p:txBody>
        </p:sp>
        <p:sp>
          <p:nvSpPr>
            <p:cNvPr id="208" name="Text Box 10"/>
            <p:cNvSpPr txBox="1">
              <a:spLocks noChangeArrowheads="1"/>
            </p:cNvSpPr>
            <p:nvPr/>
          </p:nvSpPr>
          <p:spPr bwMode="auto">
            <a:xfrm>
              <a:off x="5356" y="9054"/>
              <a:ext cx="1454" cy="345"/>
            </a:xfrm>
            <a:prstGeom prst="rect">
              <a:avLst/>
            </a:prstGeom>
            <a:solidFill>
              <a:srgbClr val="FFFF00"/>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发光二极管</a:t>
              </a:r>
              <a:endParaRPr lang="zh-CN" altLang="en-US" sz="1800" b="0">
                <a:latin typeface="+mn-lt"/>
                <a:ea typeface="黑体" pitchFamily="2" charset="-122"/>
              </a:endParaRPr>
            </a:p>
          </p:txBody>
        </p:sp>
        <p:sp>
          <p:nvSpPr>
            <p:cNvPr id="209" name="Text Box 11"/>
            <p:cNvSpPr txBox="1">
              <a:spLocks noChangeArrowheads="1"/>
            </p:cNvSpPr>
            <p:nvPr/>
          </p:nvSpPr>
          <p:spPr bwMode="auto">
            <a:xfrm>
              <a:off x="5545" y="8451"/>
              <a:ext cx="975" cy="287"/>
            </a:xfrm>
            <a:prstGeom prst="rect">
              <a:avLst/>
            </a:prstGeom>
            <a:solidFill>
              <a:srgbClr val="00FFFF"/>
            </a:solidFill>
            <a:ln w="19050">
              <a:solidFill>
                <a:srgbClr val="000080"/>
              </a:solidFill>
              <a:prstDash val="dash"/>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功率驱动</a:t>
              </a:r>
              <a:endParaRPr lang="zh-CN" altLang="en-US" sz="1800" b="0">
                <a:latin typeface="+mn-lt"/>
                <a:ea typeface="黑体" pitchFamily="2" charset="-122"/>
              </a:endParaRPr>
            </a:p>
          </p:txBody>
        </p:sp>
        <p:grpSp>
          <p:nvGrpSpPr>
            <p:cNvPr id="210" name="Group 12"/>
            <p:cNvGrpSpPr>
              <a:grpSpLocks/>
            </p:cNvGrpSpPr>
            <p:nvPr/>
          </p:nvGrpSpPr>
          <p:grpSpPr bwMode="auto">
            <a:xfrm>
              <a:off x="4471" y="7533"/>
              <a:ext cx="640" cy="481"/>
              <a:chOff x="8655" y="4590"/>
              <a:chExt cx="765" cy="600"/>
            </a:xfrm>
          </p:grpSpPr>
          <p:sp>
            <p:nvSpPr>
              <p:cNvPr id="302" name="Text Box 13"/>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I/O</a:t>
                </a:r>
                <a:endParaRPr lang="en-US" altLang="zh-CN" sz="1800" b="0" dirty="0">
                  <a:latin typeface="+mn-lt"/>
                  <a:ea typeface="黑体" pitchFamily="2" charset="-122"/>
                </a:endParaRPr>
              </a:p>
            </p:txBody>
          </p:sp>
          <p:sp>
            <p:nvSpPr>
              <p:cNvPr id="303" name="Line 14"/>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11" name="Text Box 15"/>
            <p:cNvSpPr txBox="1">
              <a:spLocks noChangeArrowheads="1"/>
            </p:cNvSpPr>
            <p:nvPr/>
          </p:nvSpPr>
          <p:spPr bwMode="auto">
            <a:xfrm>
              <a:off x="5036" y="7518"/>
              <a:ext cx="616"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总线</a:t>
              </a:r>
              <a:endParaRPr lang="zh-CN" altLang="en-US" sz="1800" b="0">
                <a:latin typeface="+mn-lt"/>
                <a:ea typeface="黑体" pitchFamily="2" charset="-122"/>
              </a:endParaRPr>
            </a:p>
          </p:txBody>
        </p:sp>
        <p:sp>
          <p:nvSpPr>
            <p:cNvPr id="212" name="Line 16"/>
            <p:cNvSpPr>
              <a:spLocks noChangeShapeType="1"/>
            </p:cNvSpPr>
            <p:nvPr/>
          </p:nvSpPr>
          <p:spPr bwMode="auto">
            <a:xfrm>
              <a:off x="2262" y="7372"/>
              <a:ext cx="4767"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13" name="Text Box 17"/>
            <p:cNvSpPr txBox="1">
              <a:spLocks noChangeArrowheads="1"/>
            </p:cNvSpPr>
            <p:nvPr/>
          </p:nvSpPr>
          <p:spPr bwMode="auto">
            <a:xfrm>
              <a:off x="2449" y="7733"/>
              <a:ext cx="627" cy="936"/>
            </a:xfrm>
            <a:prstGeom prst="rect">
              <a:avLst/>
            </a:prstGeom>
            <a:solidFill>
              <a:srgbClr val="FFFF00"/>
            </a:solidFill>
            <a:ln w="19050" algn="ctr">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CPU</a:t>
              </a:r>
              <a:endParaRPr lang="en-US" altLang="zh-CN" sz="1800" b="0" dirty="0">
                <a:latin typeface="+mn-lt"/>
                <a:ea typeface="黑体" pitchFamily="2" charset="-122"/>
              </a:endParaRPr>
            </a:p>
          </p:txBody>
        </p:sp>
        <p:sp>
          <p:nvSpPr>
            <p:cNvPr id="214" name="Line 18"/>
            <p:cNvSpPr>
              <a:spLocks noChangeShapeType="1"/>
            </p:cNvSpPr>
            <p:nvPr/>
          </p:nvSpPr>
          <p:spPr bwMode="auto">
            <a:xfrm>
              <a:off x="2771"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15" name="Text Box 19"/>
            <p:cNvSpPr txBox="1">
              <a:spLocks noChangeArrowheads="1"/>
            </p:cNvSpPr>
            <p:nvPr/>
          </p:nvSpPr>
          <p:spPr bwMode="auto">
            <a:xfrm>
              <a:off x="3273" y="7733"/>
              <a:ext cx="628" cy="93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ts val="300"/>
                </a:spcBef>
              </a:pPr>
              <a:r>
                <a:rPr lang="en-US" altLang="zh-CN" sz="1800" b="0" dirty="0">
                  <a:solidFill>
                    <a:srgbClr val="800000"/>
                  </a:solidFill>
                  <a:latin typeface="+mn-lt"/>
                  <a:ea typeface="黑体" pitchFamily="2" charset="-122"/>
                </a:rPr>
                <a:t>MEM</a:t>
              </a:r>
              <a:endParaRPr lang="en-US" altLang="zh-CN" sz="1800" b="0" dirty="0">
                <a:latin typeface="+mn-lt"/>
                <a:ea typeface="黑体" pitchFamily="2" charset="-122"/>
              </a:endParaRPr>
            </a:p>
          </p:txBody>
        </p:sp>
        <p:sp>
          <p:nvSpPr>
            <p:cNvPr id="216" name="Line 20"/>
            <p:cNvSpPr>
              <a:spLocks noChangeShapeType="1"/>
            </p:cNvSpPr>
            <p:nvPr/>
          </p:nvSpPr>
          <p:spPr bwMode="auto">
            <a:xfrm>
              <a:off x="3597" y="7387"/>
              <a:ext cx="0" cy="3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17" name="Text Box 21"/>
            <p:cNvSpPr txBox="1">
              <a:spLocks noChangeArrowheads="1"/>
            </p:cNvSpPr>
            <p:nvPr/>
          </p:nvSpPr>
          <p:spPr bwMode="auto">
            <a:xfrm>
              <a:off x="5989" y="7461"/>
              <a:ext cx="603"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dirty="0">
                  <a:solidFill>
                    <a:srgbClr val="000080"/>
                  </a:solidFill>
                  <a:latin typeface="+mn-lt"/>
                  <a:ea typeface="黑体" pitchFamily="2" charset="-122"/>
                </a:rPr>
                <a:t>数据</a:t>
              </a:r>
            </a:p>
            <a:p>
              <a:pPr algn="ctr" eaLnBrk="1" hangingPunct="1">
                <a:lnSpc>
                  <a:spcPct val="80000"/>
                </a:lnSpc>
              </a:pPr>
              <a:r>
                <a:rPr lang="zh-CN" altLang="en-US" sz="1800" b="0" dirty="0">
                  <a:solidFill>
                    <a:srgbClr val="000080"/>
                  </a:solidFill>
                  <a:latin typeface="+mn-lt"/>
                  <a:ea typeface="黑体" pitchFamily="2" charset="-122"/>
                </a:rPr>
                <a:t>总线</a:t>
              </a:r>
              <a:endParaRPr lang="zh-CN" altLang="en-US" sz="1800" b="0" dirty="0">
                <a:latin typeface="+mn-lt"/>
                <a:ea typeface="黑体" pitchFamily="2" charset="-122"/>
              </a:endParaRPr>
            </a:p>
          </p:txBody>
        </p:sp>
        <p:sp>
          <p:nvSpPr>
            <p:cNvPr id="218" name="Text Box 22"/>
            <p:cNvSpPr txBox="1">
              <a:spLocks noChangeArrowheads="1"/>
            </p:cNvSpPr>
            <p:nvPr/>
          </p:nvSpPr>
          <p:spPr bwMode="auto">
            <a:xfrm>
              <a:off x="4348" y="7937"/>
              <a:ext cx="865" cy="376"/>
            </a:xfrm>
            <a:prstGeom prst="rect">
              <a:avLst/>
            </a:prstGeom>
            <a:solidFill>
              <a:srgbClr val="00FFFF"/>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en-US" altLang="zh-CN" sz="1800" b="0" dirty="0">
                  <a:solidFill>
                    <a:srgbClr val="000080"/>
                  </a:solidFill>
                  <a:latin typeface="+mn-lt"/>
                  <a:ea typeface="黑体" pitchFamily="2" charset="-122"/>
                </a:rPr>
                <a:t>I/O</a:t>
              </a:r>
              <a:r>
                <a:rPr lang="zh-CN" altLang="en-US" sz="1800" b="0">
                  <a:solidFill>
                    <a:srgbClr val="000080"/>
                  </a:solidFill>
                  <a:latin typeface="+mn-lt"/>
                  <a:ea typeface="黑体" pitchFamily="2" charset="-122"/>
                </a:rPr>
                <a:t>地址</a:t>
              </a:r>
            </a:p>
            <a:p>
              <a:pPr algn="ctr" eaLnBrk="1" hangingPunct="1">
                <a:lnSpc>
                  <a:spcPct val="80000"/>
                </a:lnSpc>
              </a:pPr>
              <a:r>
                <a:rPr lang="zh-CN" altLang="en-US" sz="1800" b="0">
                  <a:solidFill>
                    <a:srgbClr val="000080"/>
                  </a:solidFill>
                  <a:latin typeface="+mn-lt"/>
                  <a:ea typeface="黑体" pitchFamily="2" charset="-122"/>
                </a:rPr>
                <a:t>选择</a:t>
              </a:r>
              <a:endParaRPr lang="zh-CN" altLang="en-US" sz="1800" b="0">
                <a:latin typeface="+mn-lt"/>
                <a:ea typeface="黑体" pitchFamily="2" charset="-122"/>
              </a:endParaRPr>
            </a:p>
          </p:txBody>
        </p:sp>
        <p:sp>
          <p:nvSpPr>
            <p:cNvPr id="219" name="Line 23"/>
            <p:cNvSpPr>
              <a:spLocks noChangeShapeType="1"/>
            </p:cNvSpPr>
            <p:nvPr/>
          </p:nvSpPr>
          <p:spPr bwMode="auto">
            <a:xfrm>
              <a:off x="5085" y="7401"/>
              <a:ext cx="0" cy="522"/>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0" name="Rectangle 24"/>
            <p:cNvSpPr>
              <a:spLocks noChangeArrowheads="1"/>
            </p:cNvSpPr>
            <p:nvPr/>
          </p:nvSpPr>
          <p:spPr bwMode="auto">
            <a:xfrm>
              <a:off x="4099" y="7550"/>
              <a:ext cx="2626" cy="1380"/>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221" name="AutoShape 25"/>
            <p:cNvSpPr>
              <a:spLocks noChangeArrowheads="1"/>
            </p:cNvSpPr>
            <p:nvPr/>
          </p:nvSpPr>
          <p:spPr bwMode="auto">
            <a:xfrm>
              <a:off x="3609" y="8780"/>
              <a:ext cx="550" cy="296"/>
            </a:xfrm>
            <a:prstGeom prst="wedgeRoundRectCallout">
              <a:avLst>
                <a:gd name="adj1" fmla="val 61551"/>
                <a:gd name="adj2" fmla="val -200000"/>
                <a:gd name="adj3" fmla="val 16667"/>
              </a:avLst>
            </a:prstGeom>
            <a:solidFill>
              <a:srgbClr val="FFFFFF"/>
            </a:solidFill>
            <a:ln w="19050">
              <a:solidFill>
                <a:srgbClr val="008000"/>
              </a:solidFill>
              <a:miter lim="800000"/>
              <a:headEnd/>
              <a:tailEnd/>
            </a:ln>
          </p:spPr>
          <p:txBody>
            <a:bodyPr lIns="0" tIns="0" rIns="0" bIns="0"/>
            <a:lstStyle/>
            <a:p>
              <a:pPr algn="ctr">
                <a:lnSpc>
                  <a:spcPct val="80000"/>
                </a:lnSpc>
              </a:pPr>
              <a:r>
                <a:rPr lang="zh-CN" altLang="en-US" sz="1800" b="0">
                  <a:solidFill>
                    <a:srgbClr val="000080"/>
                  </a:solidFill>
                  <a:latin typeface="+mn-lt"/>
                  <a:ea typeface="黑体" pitchFamily="2" charset="-122"/>
                </a:rPr>
                <a:t>接口</a:t>
              </a:r>
              <a:endParaRPr lang="zh-CN" altLang="en-US" sz="1800" b="0">
                <a:latin typeface="+mn-lt"/>
                <a:ea typeface="黑体" pitchFamily="2" charset="-122"/>
              </a:endParaRPr>
            </a:p>
          </p:txBody>
        </p:sp>
        <p:grpSp>
          <p:nvGrpSpPr>
            <p:cNvPr id="222" name="Group 26"/>
            <p:cNvGrpSpPr>
              <a:grpSpLocks/>
            </p:cNvGrpSpPr>
            <p:nvPr/>
          </p:nvGrpSpPr>
          <p:grpSpPr bwMode="auto">
            <a:xfrm>
              <a:off x="4779" y="8108"/>
              <a:ext cx="798" cy="300"/>
              <a:chOff x="4714" y="11116"/>
              <a:chExt cx="1022" cy="690"/>
            </a:xfrm>
          </p:grpSpPr>
          <p:sp>
            <p:nvSpPr>
              <p:cNvPr id="300"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1"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223" name="Line 29"/>
            <p:cNvSpPr>
              <a:spLocks noChangeShapeType="1"/>
            </p:cNvSpPr>
            <p:nvPr/>
          </p:nvSpPr>
          <p:spPr bwMode="auto">
            <a:xfrm>
              <a:off x="6031" y="7369"/>
              <a:ext cx="0" cy="54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4" name="Line 30"/>
            <p:cNvSpPr>
              <a:spLocks noChangeShapeType="1"/>
            </p:cNvSpPr>
            <p:nvPr/>
          </p:nvSpPr>
          <p:spPr bwMode="auto">
            <a:xfrm>
              <a:off x="6044" y="8304"/>
              <a:ext cx="0" cy="203"/>
            </a:xfrm>
            <a:prstGeom prst="line">
              <a:avLst/>
            </a:prstGeom>
            <a:noFill/>
            <a:ln w="3810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5" name="Text Box 31"/>
            <p:cNvSpPr txBox="1">
              <a:spLocks noChangeArrowheads="1"/>
            </p:cNvSpPr>
            <p:nvPr/>
          </p:nvSpPr>
          <p:spPr bwMode="auto">
            <a:xfrm>
              <a:off x="4373" y="8234"/>
              <a:ext cx="886" cy="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2</a:t>
              </a:r>
              <a:endParaRPr lang="en-US" altLang="zh-CN" sz="1800" b="0" dirty="0">
                <a:latin typeface="+mn-lt"/>
                <a:ea typeface="黑体" pitchFamily="2" charset="-122"/>
              </a:endParaRPr>
            </a:p>
          </p:txBody>
        </p:sp>
        <p:sp>
          <p:nvSpPr>
            <p:cNvPr id="226" name="Line 32"/>
            <p:cNvSpPr>
              <a:spLocks noChangeShapeType="1"/>
            </p:cNvSpPr>
            <p:nvPr/>
          </p:nvSpPr>
          <p:spPr bwMode="auto">
            <a:xfrm>
              <a:off x="4635"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27" name="Line 33"/>
            <p:cNvSpPr>
              <a:spLocks noChangeShapeType="1"/>
            </p:cNvSpPr>
            <p:nvPr/>
          </p:nvSpPr>
          <p:spPr bwMode="auto">
            <a:xfrm>
              <a:off x="4496" y="7398"/>
              <a:ext cx="0" cy="54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28" name="Group 34"/>
            <p:cNvGrpSpPr>
              <a:grpSpLocks/>
            </p:cNvGrpSpPr>
            <p:nvPr/>
          </p:nvGrpSpPr>
          <p:grpSpPr bwMode="auto">
            <a:xfrm>
              <a:off x="3969" y="7566"/>
              <a:ext cx="641" cy="482"/>
              <a:chOff x="8910" y="4740"/>
              <a:chExt cx="765" cy="600"/>
            </a:xfrm>
          </p:grpSpPr>
          <p:sp>
            <p:nvSpPr>
              <p:cNvPr id="298" name="Text Box 35"/>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R/W</a:t>
                </a:r>
                <a:endParaRPr lang="en-US" altLang="zh-CN" sz="1800" b="0" dirty="0">
                  <a:latin typeface="+mn-lt"/>
                  <a:ea typeface="黑体" pitchFamily="2" charset="-122"/>
                </a:endParaRPr>
              </a:p>
            </p:txBody>
          </p:sp>
          <p:sp>
            <p:nvSpPr>
              <p:cNvPr id="299" name="Line 36"/>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29" name="Line 37"/>
            <p:cNvSpPr>
              <a:spLocks noChangeShapeType="1"/>
            </p:cNvSpPr>
            <p:nvPr/>
          </p:nvSpPr>
          <p:spPr bwMode="auto">
            <a:xfrm>
              <a:off x="6044" y="8707"/>
              <a:ext cx="0" cy="408"/>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30" name="Group 38"/>
            <p:cNvGrpSpPr>
              <a:grpSpLocks/>
            </p:cNvGrpSpPr>
            <p:nvPr/>
          </p:nvGrpSpPr>
          <p:grpSpPr bwMode="auto">
            <a:xfrm>
              <a:off x="7139" y="8130"/>
              <a:ext cx="2144" cy="1200"/>
              <a:chOff x="7139" y="8130"/>
              <a:chExt cx="2144" cy="1200"/>
            </a:xfrm>
          </p:grpSpPr>
          <p:sp>
            <p:nvSpPr>
              <p:cNvPr id="231" name="AutoShape 39"/>
              <p:cNvSpPr>
                <a:spLocks noChangeArrowheads="1"/>
              </p:cNvSpPr>
              <p:nvPr/>
            </p:nvSpPr>
            <p:spPr bwMode="auto">
              <a:xfrm>
                <a:off x="7139" y="8130"/>
                <a:ext cx="2144" cy="1200"/>
              </a:xfrm>
              <a:prstGeom prst="wedgeRoundRectCallout">
                <a:avLst>
                  <a:gd name="adj1" fmla="val -74815"/>
                  <a:gd name="adj2" fmla="val 41250"/>
                  <a:gd name="adj3" fmla="val 16667"/>
                </a:avLst>
              </a:prstGeom>
              <a:noFill/>
              <a:ln w="9525">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a typeface="黑体" pitchFamily="2" charset="-122"/>
                </a:endParaRPr>
              </a:p>
            </p:txBody>
          </p:sp>
          <p:grpSp>
            <p:nvGrpSpPr>
              <p:cNvPr id="232" name="Group 40"/>
              <p:cNvGrpSpPr>
                <a:grpSpLocks/>
              </p:cNvGrpSpPr>
              <p:nvPr/>
            </p:nvGrpSpPr>
            <p:grpSpPr bwMode="auto">
              <a:xfrm>
                <a:off x="7167" y="8139"/>
                <a:ext cx="2052" cy="997"/>
                <a:chOff x="7063" y="7974"/>
                <a:chExt cx="2052" cy="997"/>
              </a:xfrm>
            </p:grpSpPr>
            <p:sp>
              <p:nvSpPr>
                <p:cNvPr id="233" name="Line 41"/>
                <p:cNvSpPr>
                  <a:spLocks noChangeShapeType="1"/>
                </p:cNvSpPr>
                <p:nvPr/>
              </p:nvSpPr>
              <p:spPr bwMode="auto">
                <a:xfrm>
                  <a:off x="7662"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34" name="Group 42"/>
                <p:cNvGrpSpPr>
                  <a:grpSpLocks/>
                </p:cNvGrpSpPr>
                <p:nvPr/>
              </p:nvGrpSpPr>
              <p:grpSpPr bwMode="auto">
                <a:xfrm>
                  <a:off x="7572" y="8316"/>
                  <a:ext cx="171" cy="117"/>
                  <a:chOff x="3066" y="7913"/>
                  <a:chExt cx="311" cy="345"/>
                </a:xfrm>
              </p:grpSpPr>
              <p:sp>
                <p:nvSpPr>
                  <p:cNvPr id="296" name="AutoShape 43"/>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97" name="Oval 44"/>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35" name="Group 45"/>
                <p:cNvGrpSpPr>
                  <a:grpSpLocks/>
                </p:cNvGrpSpPr>
                <p:nvPr/>
              </p:nvGrpSpPr>
              <p:grpSpPr bwMode="auto">
                <a:xfrm flipV="1">
                  <a:off x="7520" y="8522"/>
                  <a:ext cx="284" cy="141"/>
                  <a:chOff x="4791" y="8379"/>
                  <a:chExt cx="690" cy="414"/>
                </a:xfrm>
              </p:grpSpPr>
              <p:sp>
                <p:nvSpPr>
                  <p:cNvPr id="284" name="Oval 46"/>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85" name="Line 47"/>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86" name="Group 48"/>
                  <p:cNvGrpSpPr>
                    <a:grpSpLocks/>
                  </p:cNvGrpSpPr>
                  <p:nvPr/>
                </p:nvGrpSpPr>
                <p:grpSpPr bwMode="auto">
                  <a:xfrm>
                    <a:off x="5366" y="8425"/>
                    <a:ext cx="115" cy="345"/>
                    <a:chOff x="5366" y="8425"/>
                    <a:chExt cx="115" cy="345"/>
                  </a:xfrm>
                </p:grpSpPr>
                <p:sp>
                  <p:nvSpPr>
                    <p:cNvPr id="293" name="Line 49"/>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4" name="Line 50"/>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5" name="Line 51"/>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87" name="Group 52"/>
                  <p:cNvGrpSpPr>
                    <a:grpSpLocks/>
                  </p:cNvGrpSpPr>
                  <p:nvPr/>
                </p:nvGrpSpPr>
                <p:grpSpPr bwMode="auto">
                  <a:xfrm flipH="1">
                    <a:off x="4791" y="8425"/>
                    <a:ext cx="115" cy="345"/>
                    <a:chOff x="5803" y="8425"/>
                    <a:chExt cx="115" cy="345"/>
                  </a:xfrm>
                </p:grpSpPr>
                <p:sp>
                  <p:nvSpPr>
                    <p:cNvPr id="290" name="Line 53"/>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1" name="Line 54"/>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92" name="Line 55"/>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88" name="Line 56"/>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9" name="AutoShape 57"/>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36" name="Text Box 58"/>
                <p:cNvSpPr txBox="1">
                  <a:spLocks noChangeArrowheads="1"/>
                </p:cNvSpPr>
                <p:nvPr/>
              </p:nvSpPr>
              <p:spPr bwMode="auto">
                <a:xfrm>
                  <a:off x="7707" y="7974"/>
                  <a:ext cx="345"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7</a:t>
                  </a:r>
                  <a:endParaRPr lang="en-US" altLang="zh-CN" sz="1800" b="0" dirty="0">
                    <a:latin typeface="+mn-lt"/>
                    <a:ea typeface="黑体" pitchFamily="2" charset="-122"/>
                  </a:endParaRPr>
                </a:p>
              </p:txBody>
            </p:sp>
            <p:sp>
              <p:nvSpPr>
                <p:cNvPr id="237" name="Line 59"/>
                <p:cNvSpPr>
                  <a:spLocks noChangeShapeType="1"/>
                </p:cNvSpPr>
                <p:nvPr/>
              </p:nvSpPr>
              <p:spPr bwMode="auto">
                <a:xfrm>
                  <a:off x="7997" y="8149"/>
                  <a:ext cx="0" cy="169"/>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38" name="Group 60"/>
                <p:cNvGrpSpPr>
                  <a:grpSpLocks/>
                </p:cNvGrpSpPr>
                <p:nvPr/>
              </p:nvGrpSpPr>
              <p:grpSpPr bwMode="auto">
                <a:xfrm>
                  <a:off x="7905" y="8316"/>
                  <a:ext cx="172" cy="117"/>
                  <a:chOff x="3066" y="7913"/>
                  <a:chExt cx="311" cy="345"/>
                </a:xfrm>
              </p:grpSpPr>
              <p:sp>
                <p:nvSpPr>
                  <p:cNvPr id="282" name="AutoShape 61"/>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83" name="Oval 62"/>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grpSp>
              <p:nvGrpSpPr>
                <p:cNvPr id="239" name="Group 63"/>
                <p:cNvGrpSpPr>
                  <a:grpSpLocks/>
                </p:cNvGrpSpPr>
                <p:nvPr/>
              </p:nvGrpSpPr>
              <p:grpSpPr bwMode="auto">
                <a:xfrm flipV="1">
                  <a:off x="7854" y="8522"/>
                  <a:ext cx="283" cy="141"/>
                  <a:chOff x="4791" y="8379"/>
                  <a:chExt cx="690" cy="414"/>
                </a:xfrm>
              </p:grpSpPr>
              <p:sp>
                <p:nvSpPr>
                  <p:cNvPr id="270" name="Oval 64"/>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71" name="Line 65"/>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72" name="Group 66"/>
                  <p:cNvGrpSpPr>
                    <a:grpSpLocks/>
                  </p:cNvGrpSpPr>
                  <p:nvPr/>
                </p:nvGrpSpPr>
                <p:grpSpPr bwMode="auto">
                  <a:xfrm>
                    <a:off x="5366" y="8425"/>
                    <a:ext cx="115" cy="345"/>
                    <a:chOff x="5366" y="8425"/>
                    <a:chExt cx="115" cy="345"/>
                  </a:xfrm>
                </p:grpSpPr>
                <p:sp>
                  <p:nvSpPr>
                    <p:cNvPr id="279" name="Line 67"/>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0" name="Line 68"/>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1" name="Line 69"/>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73" name="Group 70"/>
                  <p:cNvGrpSpPr>
                    <a:grpSpLocks/>
                  </p:cNvGrpSpPr>
                  <p:nvPr/>
                </p:nvGrpSpPr>
                <p:grpSpPr bwMode="auto">
                  <a:xfrm flipH="1">
                    <a:off x="4791" y="8425"/>
                    <a:ext cx="115" cy="345"/>
                    <a:chOff x="5803" y="8425"/>
                    <a:chExt cx="115" cy="345"/>
                  </a:xfrm>
                </p:grpSpPr>
                <p:sp>
                  <p:nvSpPr>
                    <p:cNvPr id="276" name="Line 71"/>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7" name="Line 72"/>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8" name="Line 73"/>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74" name="Line 74"/>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75" name="AutoShape 75"/>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sp>
              <p:nvSpPr>
                <p:cNvPr id="240" name="Line 76"/>
                <p:cNvSpPr>
                  <a:spLocks noChangeShapeType="1"/>
                </p:cNvSpPr>
                <p:nvPr/>
              </p:nvSpPr>
              <p:spPr bwMode="auto">
                <a:xfrm>
                  <a:off x="8779" y="8157"/>
                  <a:ext cx="0" cy="168"/>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1" name="Group 77"/>
                <p:cNvGrpSpPr>
                  <a:grpSpLocks/>
                </p:cNvGrpSpPr>
                <p:nvPr/>
              </p:nvGrpSpPr>
              <p:grpSpPr bwMode="auto">
                <a:xfrm>
                  <a:off x="8687" y="8323"/>
                  <a:ext cx="172" cy="117"/>
                  <a:chOff x="3066" y="7913"/>
                  <a:chExt cx="311" cy="345"/>
                </a:xfrm>
              </p:grpSpPr>
              <p:sp>
                <p:nvSpPr>
                  <p:cNvPr id="268" name="AutoShape 78"/>
                  <p:cNvSpPr>
                    <a:spLocks noChangeArrowheads="1"/>
                  </p:cNvSpPr>
                  <p:nvPr/>
                </p:nvSpPr>
                <p:spPr bwMode="auto">
                  <a:xfrm flipH="1" flipV="1">
                    <a:off x="3066" y="7913"/>
                    <a:ext cx="311" cy="293"/>
                  </a:xfrm>
                  <a:prstGeom prst="triangle">
                    <a:avLst>
                      <a:gd name="adj" fmla="val 50000"/>
                    </a:avLst>
                  </a:prstGeom>
                  <a:solidFill>
                    <a:srgbClr val="FFFF00"/>
                  </a:solidFill>
                  <a:ln w="12700">
                    <a:solidFill>
                      <a:srgbClr val="000080"/>
                    </a:solidFill>
                    <a:miter lim="800000"/>
                    <a:headEnd/>
                    <a:tailEnd/>
                  </a:ln>
                </p:spPr>
                <p:txBody>
                  <a:bodyPr rot="10800000"/>
                  <a:lstStyle/>
                  <a:p>
                    <a:pPr algn="ctr"/>
                    <a:endParaRPr lang="zh-CN" altLang="en-US" b="0">
                      <a:latin typeface="+mn-lt"/>
                      <a:ea typeface="黑体" pitchFamily="2" charset="-122"/>
                    </a:endParaRPr>
                  </a:p>
                </p:txBody>
              </p:sp>
              <p:sp>
                <p:nvSpPr>
                  <p:cNvPr id="269" name="Oval 79"/>
                  <p:cNvSpPr>
                    <a:spLocks noChangeArrowheads="1"/>
                  </p:cNvSpPr>
                  <p:nvPr/>
                </p:nvSpPr>
                <p:spPr bwMode="auto">
                  <a:xfrm flipH="1" flipV="1">
                    <a:off x="3188" y="8173"/>
                    <a:ext cx="85" cy="85"/>
                  </a:xfrm>
                  <a:prstGeom prst="ellipse">
                    <a:avLst/>
                  </a:prstGeom>
                  <a:solidFill>
                    <a:srgbClr val="FFFFFF"/>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grpSp>
            <p:sp>
              <p:nvSpPr>
                <p:cNvPr id="242" name="Line 80"/>
                <p:cNvSpPr>
                  <a:spLocks noChangeShapeType="1"/>
                </p:cNvSpPr>
                <p:nvPr/>
              </p:nvSpPr>
              <p:spPr bwMode="auto">
                <a:xfrm>
                  <a:off x="7662"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3" name="Line 81"/>
                <p:cNvSpPr>
                  <a:spLocks noChangeShapeType="1"/>
                </p:cNvSpPr>
                <p:nvPr/>
              </p:nvSpPr>
              <p:spPr bwMode="auto">
                <a:xfrm>
                  <a:off x="7994" y="8435"/>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4" name="Group 82"/>
                <p:cNvGrpSpPr>
                  <a:grpSpLocks/>
                </p:cNvGrpSpPr>
                <p:nvPr/>
              </p:nvGrpSpPr>
              <p:grpSpPr bwMode="auto">
                <a:xfrm flipV="1">
                  <a:off x="8637" y="8529"/>
                  <a:ext cx="284" cy="142"/>
                  <a:chOff x="4791" y="8379"/>
                  <a:chExt cx="690" cy="414"/>
                </a:xfrm>
              </p:grpSpPr>
              <p:sp>
                <p:nvSpPr>
                  <p:cNvPr id="256" name="Oval 83"/>
                  <p:cNvSpPr>
                    <a:spLocks noChangeArrowheads="1"/>
                  </p:cNvSpPr>
                  <p:nvPr/>
                </p:nvSpPr>
                <p:spPr bwMode="auto">
                  <a:xfrm>
                    <a:off x="4929" y="8379"/>
                    <a:ext cx="414" cy="414"/>
                  </a:xfrm>
                  <a:prstGeom prst="ellipse">
                    <a:avLst/>
                  </a:prstGeom>
                  <a:solidFill>
                    <a:srgbClr val="FFFF00"/>
                  </a:solidFill>
                  <a:ln w="12700">
                    <a:solidFill>
                      <a:srgbClr val="000080"/>
                    </a:solidFill>
                    <a:round/>
                    <a:headEnd/>
                    <a:tailEnd/>
                  </a:ln>
                </p:spPr>
                <p:txBody>
                  <a:bodyPr rot="10800000"/>
                  <a:lstStyle/>
                  <a:p>
                    <a:pPr algn="ctr"/>
                    <a:endParaRPr lang="zh-CN" altLang="en-US" b="0">
                      <a:latin typeface="+mn-lt"/>
                      <a:ea typeface="黑体" pitchFamily="2" charset="-122"/>
                    </a:endParaRPr>
                  </a:p>
                </p:txBody>
              </p:sp>
              <p:sp>
                <p:nvSpPr>
                  <p:cNvPr id="257" name="Line 84"/>
                  <p:cNvSpPr>
                    <a:spLocks noChangeShapeType="1"/>
                  </p:cNvSpPr>
                  <p:nvPr/>
                </p:nvSpPr>
                <p:spPr bwMode="auto">
                  <a:xfrm>
                    <a:off x="4975" y="8678"/>
                    <a:ext cx="322"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58" name="Group 85"/>
                  <p:cNvGrpSpPr>
                    <a:grpSpLocks/>
                  </p:cNvGrpSpPr>
                  <p:nvPr/>
                </p:nvGrpSpPr>
                <p:grpSpPr bwMode="auto">
                  <a:xfrm>
                    <a:off x="5366" y="8425"/>
                    <a:ext cx="115" cy="345"/>
                    <a:chOff x="5366" y="8425"/>
                    <a:chExt cx="115" cy="345"/>
                  </a:xfrm>
                </p:grpSpPr>
                <p:sp>
                  <p:nvSpPr>
                    <p:cNvPr id="265" name="Line 86"/>
                    <p:cNvSpPr>
                      <a:spLocks noChangeShapeType="1"/>
                    </p:cNvSpPr>
                    <p:nvPr/>
                  </p:nvSpPr>
                  <p:spPr bwMode="auto">
                    <a:xfrm flipV="1">
                      <a:off x="5366"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6" name="Line 87"/>
                    <p:cNvSpPr>
                      <a:spLocks noChangeShapeType="1"/>
                    </p:cNvSpPr>
                    <p:nvPr/>
                  </p:nvSpPr>
                  <p:spPr bwMode="auto">
                    <a:xfrm>
                      <a:off x="5389"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7" name="Line 88"/>
                    <p:cNvSpPr>
                      <a:spLocks noChangeShapeType="1"/>
                    </p:cNvSpPr>
                    <p:nvPr/>
                  </p:nvSpPr>
                  <p:spPr bwMode="auto">
                    <a:xfrm>
                      <a:off x="5366"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nvGrpSpPr>
                  <p:cNvPr id="259" name="Group 89"/>
                  <p:cNvGrpSpPr>
                    <a:grpSpLocks/>
                  </p:cNvGrpSpPr>
                  <p:nvPr/>
                </p:nvGrpSpPr>
                <p:grpSpPr bwMode="auto">
                  <a:xfrm flipH="1">
                    <a:off x="4791" y="8425"/>
                    <a:ext cx="115" cy="345"/>
                    <a:chOff x="5803" y="8425"/>
                    <a:chExt cx="115" cy="345"/>
                  </a:xfrm>
                </p:grpSpPr>
                <p:sp>
                  <p:nvSpPr>
                    <p:cNvPr id="262" name="Line 90"/>
                    <p:cNvSpPr>
                      <a:spLocks noChangeShapeType="1"/>
                    </p:cNvSpPr>
                    <p:nvPr/>
                  </p:nvSpPr>
                  <p:spPr bwMode="auto">
                    <a:xfrm flipV="1">
                      <a:off x="5803" y="8425"/>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3" name="Line 91"/>
                    <p:cNvSpPr>
                      <a:spLocks noChangeShapeType="1"/>
                    </p:cNvSpPr>
                    <p:nvPr/>
                  </p:nvSpPr>
                  <p:spPr bwMode="auto">
                    <a:xfrm>
                      <a:off x="5826" y="8609"/>
                      <a:ext cx="9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4" name="Line 92"/>
                    <p:cNvSpPr>
                      <a:spLocks noChangeShapeType="1"/>
                    </p:cNvSpPr>
                    <p:nvPr/>
                  </p:nvSpPr>
                  <p:spPr bwMode="auto">
                    <a:xfrm>
                      <a:off x="5803" y="8724"/>
                      <a:ext cx="92" cy="46"/>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60" name="Line 93"/>
                  <p:cNvSpPr>
                    <a:spLocks noChangeShapeType="1"/>
                  </p:cNvSpPr>
                  <p:nvPr/>
                </p:nvSpPr>
                <p:spPr bwMode="auto">
                  <a:xfrm>
                    <a:off x="5136" y="8379"/>
                    <a:ext cx="0" cy="414"/>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61" name="AutoShape 94"/>
                  <p:cNvSpPr>
                    <a:spLocks noChangeArrowheads="1"/>
                  </p:cNvSpPr>
                  <p:nvPr/>
                </p:nvSpPr>
                <p:spPr bwMode="auto">
                  <a:xfrm flipV="1">
                    <a:off x="4975" y="8517"/>
                    <a:ext cx="322" cy="161"/>
                  </a:xfrm>
                  <a:prstGeom prst="triangle">
                    <a:avLst>
                      <a:gd name="adj" fmla="val 50000"/>
                    </a:avLst>
                  </a:prstGeom>
                  <a:solidFill>
                    <a:srgbClr val="FF0000"/>
                  </a:solidFill>
                  <a:ln w="12700">
                    <a:solidFill>
                      <a:srgbClr val="000080"/>
                    </a:solidFill>
                    <a:miter lim="800000"/>
                    <a:headEnd/>
                    <a:tailEnd/>
                  </a:ln>
                </p:spPr>
                <p:txBody>
                  <a:bodyPr/>
                  <a:lstStyle/>
                  <a:p>
                    <a:pPr algn="ctr"/>
                    <a:endParaRPr lang="zh-CN" altLang="en-US" b="0">
                      <a:latin typeface="+mn-lt"/>
                      <a:ea typeface="黑体" pitchFamily="2" charset="-122"/>
                    </a:endParaRPr>
                  </a:p>
                </p:txBody>
              </p:sp>
            </p:grpSp>
            <p:grpSp>
              <p:nvGrpSpPr>
                <p:cNvPr id="245" name="Group 95"/>
                <p:cNvGrpSpPr>
                  <a:grpSpLocks/>
                </p:cNvGrpSpPr>
                <p:nvPr/>
              </p:nvGrpSpPr>
              <p:grpSpPr bwMode="auto">
                <a:xfrm>
                  <a:off x="7279" y="8448"/>
                  <a:ext cx="1508" cy="518"/>
                  <a:chOff x="7279" y="8448"/>
                  <a:chExt cx="1739" cy="518"/>
                </a:xfrm>
              </p:grpSpPr>
              <p:sp>
                <p:nvSpPr>
                  <p:cNvPr id="254" name="Line 96"/>
                  <p:cNvSpPr>
                    <a:spLocks noChangeShapeType="1"/>
                  </p:cNvSpPr>
                  <p:nvPr/>
                </p:nvSpPr>
                <p:spPr bwMode="auto">
                  <a:xfrm>
                    <a:off x="9001" y="8448"/>
                    <a:ext cx="0" cy="518"/>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55" name="Line 97"/>
                  <p:cNvSpPr>
                    <a:spLocks noChangeShapeType="1"/>
                  </p:cNvSpPr>
                  <p:nvPr/>
                </p:nvSpPr>
                <p:spPr bwMode="auto">
                  <a:xfrm>
                    <a:off x="7279" y="8962"/>
                    <a:ext cx="1739"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46" name="Oval 98"/>
                <p:cNvSpPr>
                  <a:spLocks noChangeArrowheads="1"/>
                </p:cNvSpPr>
                <p:nvPr/>
              </p:nvSpPr>
              <p:spPr bwMode="auto">
                <a:xfrm>
                  <a:off x="7246" y="8932"/>
                  <a:ext cx="50" cy="39"/>
                </a:xfrm>
                <a:prstGeom prst="ellipse">
                  <a:avLst/>
                </a:prstGeom>
                <a:solidFill>
                  <a:srgbClr val="FFFFFF"/>
                </a:solidFill>
                <a:ln w="12700">
                  <a:solidFill>
                    <a:srgbClr val="000080"/>
                  </a:solidFill>
                  <a:round/>
                  <a:headEnd/>
                  <a:tailEnd/>
                </a:ln>
              </p:spPr>
              <p:txBody>
                <a:bodyPr/>
                <a:lstStyle/>
                <a:p>
                  <a:pPr algn="ctr"/>
                  <a:endParaRPr lang="zh-CN" altLang="en-US" b="0">
                    <a:latin typeface="+mn-lt"/>
                    <a:ea typeface="黑体" pitchFamily="2" charset="-122"/>
                  </a:endParaRPr>
                </a:p>
              </p:txBody>
            </p:sp>
            <p:sp>
              <p:nvSpPr>
                <p:cNvPr id="247" name="Text Box 99"/>
                <p:cNvSpPr txBox="1">
                  <a:spLocks noChangeArrowheads="1"/>
                </p:cNvSpPr>
                <p:nvPr/>
              </p:nvSpPr>
              <p:spPr bwMode="auto">
                <a:xfrm>
                  <a:off x="7063" y="8658"/>
                  <a:ext cx="43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VCC</a:t>
                  </a:r>
                  <a:endParaRPr lang="en-US" altLang="zh-CN" sz="1800" b="0" dirty="0">
                    <a:latin typeface="+mn-lt"/>
                    <a:ea typeface="黑体" pitchFamily="2" charset="-122"/>
                  </a:endParaRPr>
                </a:p>
              </p:txBody>
            </p:sp>
            <p:sp>
              <p:nvSpPr>
                <p:cNvPr id="248" name="Text Box 100"/>
                <p:cNvSpPr txBox="1">
                  <a:spLocks noChangeArrowheads="1"/>
                </p:cNvSpPr>
                <p:nvPr/>
              </p:nvSpPr>
              <p:spPr bwMode="auto">
                <a:xfrm>
                  <a:off x="8203" y="8373"/>
                  <a:ext cx="45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a:t>
                  </a:r>
                  <a:endParaRPr lang="en-US" altLang="zh-CN" sz="1800" b="0" dirty="0">
                    <a:latin typeface="+mn-lt"/>
                    <a:ea typeface="黑体" pitchFamily="2" charset="-122"/>
                  </a:endParaRPr>
                </a:p>
              </p:txBody>
            </p:sp>
            <p:sp>
              <p:nvSpPr>
                <p:cNvPr id="249" name="Rectangle 101"/>
                <p:cNvSpPr>
                  <a:spLocks noChangeArrowheads="1"/>
                </p:cNvSpPr>
                <p:nvPr/>
              </p:nvSpPr>
              <p:spPr bwMode="auto">
                <a:xfrm>
                  <a:off x="7623" y="8743"/>
                  <a:ext cx="65" cy="137"/>
                </a:xfrm>
                <a:prstGeom prst="rect">
                  <a:avLst/>
                </a:prstGeom>
                <a:solidFill>
                  <a:srgbClr val="FFFF00"/>
                </a:solidFill>
                <a:ln w="12700">
                  <a:solidFill>
                    <a:srgbClr val="000000"/>
                  </a:solidFill>
                  <a:miter lim="800000"/>
                  <a:headEnd/>
                  <a:tailEnd/>
                </a:ln>
              </p:spPr>
              <p:txBody>
                <a:bodyPr/>
                <a:lstStyle/>
                <a:p>
                  <a:pPr algn="ctr"/>
                  <a:endParaRPr lang="zh-CN" altLang="en-US" b="0">
                    <a:latin typeface="+mn-lt"/>
                    <a:ea typeface="黑体" pitchFamily="2" charset="-122"/>
                  </a:endParaRPr>
                </a:p>
              </p:txBody>
            </p:sp>
            <p:sp>
              <p:nvSpPr>
                <p:cNvPr id="250" name="Rectangle 102"/>
                <p:cNvSpPr>
                  <a:spLocks noChangeArrowheads="1"/>
                </p:cNvSpPr>
                <p:nvPr/>
              </p:nvSpPr>
              <p:spPr bwMode="auto">
                <a:xfrm>
                  <a:off x="7956" y="8743"/>
                  <a:ext cx="66" cy="137"/>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51" name="Rectangle 103"/>
                <p:cNvSpPr>
                  <a:spLocks noChangeArrowheads="1"/>
                </p:cNvSpPr>
                <p:nvPr/>
              </p:nvSpPr>
              <p:spPr bwMode="auto">
                <a:xfrm>
                  <a:off x="8745" y="8755"/>
                  <a:ext cx="65" cy="139"/>
                </a:xfrm>
                <a:prstGeom prst="rect">
                  <a:avLst/>
                </a:prstGeom>
                <a:solidFill>
                  <a:srgbClr val="FFFF00"/>
                </a:solidFill>
                <a:ln w="9525">
                  <a:solidFill>
                    <a:srgbClr val="000000"/>
                  </a:solidFill>
                  <a:miter lim="800000"/>
                  <a:headEnd/>
                  <a:tailEnd/>
                </a:ln>
              </p:spPr>
              <p:txBody>
                <a:bodyPr/>
                <a:lstStyle/>
                <a:p>
                  <a:pPr algn="ctr"/>
                  <a:endParaRPr lang="zh-CN" altLang="en-US" b="0">
                    <a:latin typeface="+mn-lt"/>
                    <a:ea typeface="黑体" pitchFamily="2" charset="-122"/>
                  </a:endParaRPr>
                </a:p>
              </p:txBody>
            </p:sp>
            <p:sp>
              <p:nvSpPr>
                <p:cNvPr id="252" name="Text Box 104"/>
                <p:cNvSpPr txBox="1">
                  <a:spLocks noChangeArrowheads="1"/>
                </p:cNvSpPr>
                <p:nvPr/>
              </p:nvSpPr>
              <p:spPr bwMode="auto">
                <a:xfrm>
                  <a:off x="8034" y="7974"/>
                  <a:ext cx="344"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6</a:t>
                  </a:r>
                  <a:endParaRPr lang="en-US" altLang="zh-CN" sz="1800" b="0" dirty="0">
                    <a:latin typeface="+mn-lt"/>
                    <a:ea typeface="黑体" pitchFamily="2" charset="-122"/>
                  </a:endParaRPr>
                </a:p>
              </p:txBody>
            </p:sp>
            <p:sp>
              <p:nvSpPr>
                <p:cNvPr id="253" name="Text Box 105"/>
                <p:cNvSpPr txBox="1">
                  <a:spLocks noChangeArrowheads="1"/>
                </p:cNvSpPr>
                <p:nvPr/>
              </p:nvSpPr>
              <p:spPr bwMode="auto">
                <a:xfrm>
                  <a:off x="8835" y="7974"/>
                  <a:ext cx="280"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en-US" altLang="zh-CN" sz="1800" b="0" dirty="0">
                      <a:solidFill>
                        <a:srgbClr val="000080"/>
                      </a:solidFill>
                      <a:latin typeface="+mn-lt"/>
                      <a:ea typeface="黑体" pitchFamily="2" charset="-122"/>
                    </a:rPr>
                    <a:t>O</a:t>
                  </a:r>
                  <a:r>
                    <a:rPr lang="en-US" altLang="zh-CN" sz="1800" b="0" baseline="-25000" dirty="0">
                      <a:solidFill>
                        <a:srgbClr val="000080"/>
                      </a:solidFill>
                      <a:latin typeface="+mn-lt"/>
                      <a:ea typeface="黑体" pitchFamily="2" charset="-122"/>
                    </a:rPr>
                    <a:t>0</a:t>
                  </a:r>
                  <a:endParaRPr lang="en-US" altLang="zh-CN" sz="1800" b="0" dirty="0">
                    <a:latin typeface="+mn-lt"/>
                    <a:ea typeface="黑体" pitchFamily="2" charset="-122"/>
                  </a:endParaRPr>
                </a:p>
              </p:txBody>
            </p:sp>
          </p:grpSp>
        </p:grpSp>
      </p:grpSp>
      <p:sp>
        <p:nvSpPr>
          <p:cNvPr id="305" name="Line 148"/>
          <p:cNvSpPr>
            <a:spLocks noChangeShapeType="1"/>
          </p:cNvSpPr>
          <p:nvPr/>
        </p:nvSpPr>
        <p:spPr bwMode="auto">
          <a:xfrm>
            <a:off x="0" y="3563491"/>
            <a:ext cx="9144000" cy="9525"/>
          </a:xfrm>
          <a:prstGeom prst="line">
            <a:avLst/>
          </a:prstGeom>
          <a:noFill/>
          <a:ln w="28575">
            <a:solidFill>
              <a:srgbClr val="0099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06" name="Rectangle 106"/>
          <p:cNvSpPr>
            <a:spLocks noChangeArrowheads="1"/>
          </p:cNvSpPr>
          <p:nvPr/>
        </p:nvSpPr>
        <p:spPr bwMode="auto">
          <a:xfrm>
            <a:off x="323850" y="467147"/>
            <a:ext cx="8820150"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向端口</a:t>
            </a:r>
            <a:r>
              <a:rPr lang="en-US" altLang="zh-CN" sz="2400" dirty="0">
                <a:solidFill>
                  <a:srgbClr val="000080"/>
                </a:solidFill>
                <a:latin typeface="黑体" pitchFamily="2" charset="-122"/>
                <a:ea typeface="黑体" pitchFamily="2" charset="-122"/>
              </a:rPr>
              <a:t>FEH</a:t>
            </a:r>
            <a:r>
              <a:rPr lang="zh-CN" altLang="en-US" sz="2400" dirty="0">
                <a:solidFill>
                  <a:srgbClr val="000080"/>
                </a:solidFill>
                <a:latin typeface="黑体" pitchFamily="2" charset="-122"/>
                <a:ea typeface="黑体" pitchFamily="2" charset="-122"/>
              </a:rPr>
              <a:t>输出数据</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，显示在发光二极管</a:t>
            </a:r>
            <a:r>
              <a:rPr lang="zh-CN" altLang="en-US" sz="2400" dirty="0" smtClean="0">
                <a:solidFill>
                  <a:srgbClr val="000080"/>
                </a:solidFill>
                <a:latin typeface="黑体" pitchFamily="2" charset="-122"/>
                <a:ea typeface="黑体" pitchFamily="2" charset="-122"/>
              </a:rPr>
              <a:t>上</a:t>
            </a:r>
            <a:endParaRPr lang="en-US" altLang="zh-CN" sz="2400" dirty="0">
              <a:solidFill>
                <a:srgbClr val="000080"/>
              </a:solidFill>
              <a:latin typeface="黑体" pitchFamily="2" charset="-122"/>
              <a:ea typeface="黑体" pitchFamily="2" charset="-122"/>
            </a:endParaRPr>
          </a:p>
        </p:txBody>
      </p:sp>
      <p:sp>
        <p:nvSpPr>
          <p:cNvPr id="23557" name="Oval 104"/>
          <p:cNvSpPr>
            <a:spLocks noChangeArrowheads="1"/>
          </p:cNvSpPr>
          <p:nvPr/>
        </p:nvSpPr>
        <p:spPr bwMode="auto">
          <a:xfrm>
            <a:off x="4187720" y="1899849"/>
            <a:ext cx="4632752" cy="1983812"/>
          </a:xfrm>
          <a:prstGeom prst="ellipse">
            <a:avLst/>
          </a:prstGeom>
          <a:noFill/>
          <a:ln w="38100">
            <a:solidFill>
              <a:srgbClr val="FF66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9" name="Group 39"/>
          <p:cNvGrpSpPr>
            <a:grpSpLocks/>
          </p:cNvGrpSpPr>
          <p:nvPr/>
        </p:nvGrpSpPr>
        <p:grpSpPr bwMode="auto">
          <a:xfrm>
            <a:off x="1524000" y="3351213"/>
            <a:ext cx="6203950" cy="2165350"/>
            <a:chOff x="960" y="2111"/>
            <a:chExt cx="3908" cy="1364"/>
          </a:xfrm>
        </p:grpSpPr>
        <p:grpSp>
          <p:nvGrpSpPr>
            <p:cNvPr id="24581" name="Group 6"/>
            <p:cNvGrpSpPr>
              <a:grpSpLocks/>
            </p:cNvGrpSpPr>
            <p:nvPr/>
          </p:nvGrpSpPr>
          <p:grpSpPr bwMode="auto">
            <a:xfrm>
              <a:off x="2771" y="2257"/>
              <a:ext cx="524" cy="384"/>
              <a:chOff x="8655" y="4590"/>
              <a:chExt cx="765" cy="600"/>
            </a:xfrm>
          </p:grpSpPr>
          <p:sp>
            <p:nvSpPr>
              <p:cNvPr id="24611" name="Text Box 7"/>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I/O</a:t>
                </a:r>
              </a:p>
            </p:txBody>
          </p:sp>
          <p:sp>
            <p:nvSpPr>
              <p:cNvPr id="24612" name="Line 8"/>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4582" name="Text Box 9"/>
            <p:cNvSpPr txBox="1">
              <a:spLocks noChangeArrowheads="1"/>
            </p:cNvSpPr>
            <p:nvPr/>
          </p:nvSpPr>
          <p:spPr bwMode="auto">
            <a:xfrm>
              <a:off x="3234" y="2307"/>
              <a:ext cx="50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dirty="0">
                  <a:solidFill>
                    <a:srgbClr val="000080"/>
                  </a:solidFill>
                  <a:latin typeface="+mn-lt"/>
                  <a:ea typeface="黑体" pitchFamily="2" charset="-122"/>
                </a:rPr>
                <a:t>地址</a:t>
              </a:r>
            </a:p>
            <a:p>
              <a:pPr algn="ctr">
                <a:lnSpc>
                  <a:spcPct val="80000"/>
                </a:lnSpc>
              </a:pPr>
              <a:r>
                <a:rPr lang="zh-CN" altLang="en-US" sz="1800" b="0" dirty="0">
                  <a:solidFill>
                    <a:srgbClr val="000080"/>
                  </a:solidFill>
                  <a:latin typeface="+mn-lt"/>
                  <a:ea typeface="黑体" pitchFamily="2" charset="-122"/>
                </a:rPr>
                <a:t>总线</a:t>
              </a:r>
              <a:endParaRPr lang="zh-CN" altLang="en-US" sz="1800" b="0" dirty="0">
                <a:solidFill>
                  <a:schemeClr val="tx1"/>
                </a:solidFill>
                <a:latin typeface="+mn-lt"/>
                <a:ea typeface="黑体" pitchFamily="2" charset="-122"/>
              </a:endParaRPr>
            </a:p>
          </p:txBody>
        </p:sp>
        <p:sp>
          <p:nvSpPr>
            <p:cNvPr id="24583" name="Line 10"/>
            <p:cNvSpPr>
              <a:spLocks noChangeShapeType="1"/>
            </p:cNvSpPr>
            <p:nvPr/>
          </p:nvSpPr>
          <p:spPr bwMode="auto">
            <a:xfrm>
              <a:off x="960" y="2111"/>
              <a:ext cx="3908"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84" name="Text Box 11"/>
            <p:cNvSpPr txBox="1">
              <a:spLocks noChangeArrowheads="1"/>
            </p:cNvSpPr>
            <p:nvPr/>
          </p:nvSpPr>
          <p:spPr bwMode="auto">
            <a:xfrm>
              <a:off x="1113" y="2399"/>
              <a:ext cx="514" cy="747"/>
            </a:xfrm>
            <a:prstGeom prst="rect">
              <a:avLst/>
            </a:prstGeom>
            <a:solidFill>
              <a:srgbClr val="FFFF00"/>
            </a:solidFill>
            <a:ln w="19050">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CPU</a:t>
              </a:r>
            </a:p>
          </p:txBody>
        </p:sp>
        <p:sp>
          <p:nvSpPr>
            <p:cNvPr id="24585" name="Line 12"/>
            <p:cNvSpPr>
              <a:spLocks noChangeShapeType="1"/>
            </p:cNvSpPr>
            <p:nvPr/>
          </p:nvSpPr>
          <p:spPr bwMode="auto">
            <a:xfrm>
              <a:off x="1377" y="2123"/>
              <a:ext cx="0" cy="26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86" name="Text Box 13"/>
            <p:cNvSpPr txBox="1">
              <a:spLocks noChangeArrowheads="1"/>
            </p:cNvSpPr>
            <p:nvPr/>
          </p:nvSpPr>
          <p:spPr bwMode="auto">
            <a:xfrm>
              <a:off x="1789" y="2399"/>
              <a:ext cx="515" cy="747"/>
            </a:xfrm>
            <a:prstGeom prst="rect">
              <a:avLst/>
            </a:prstGeom>
            <a:solidFill>
              <a:srgbClr val="FFFF00"/>
            </a:solidFill>
            <a:ln w="19050">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MEM</a:t>
              </a:r>
            </a:p>
          </p:txBody>
        </p:sp>
        <p:sp>
          <p:nvSpPr>
            <p:cNvPr id="24587" name="Line 14"/>
            <p:cNvSpPr>
              <a:spLocks noChangeShapeType="1"/>
            </p:cNvSpPr>
            <p:nvPr/>
          </p:nvSpPr>
          <p:spPr bwMode="auto">
            <a:xfrm>
              <a:off x="2054" y="2123"/>
              <a:ext cx="0" cy="26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88" name="Text Box 15"/>
            <p:cNvSpPr txBox="1">
              <a:spLocks noChangeArrowheads="1"/>
            </p:cNvSpPr>
            <p:nvPr/>
          </p:nvSpPr>
          <p:spPr bwMode="auto">
            <a:xfrm>
              <a:off x="3758" y="2317"/>
              <a:ext cx="495"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dirty="0">
                  <a:solidFill>
                    <a:srgbClr val="000080"/>
                  </a:solidFill>
                  <a:latin typeface="+mn-lt"/>
                  <a:ea typeface="黑体" pitchFamily="2" charset="-122"/>
                </a:rPr>
                <a:t>数据</a:t>
              </a:r>
            </a:p>
            <a:p>
              <a:pPr algn="ctr">
                <a:lnSpc>
                  <a:spcPct val="80000"/>
                </a:lnSpc>
              </a:pPr>
              <a:r>
                <a:rPr lang="zh-CN" altLang="en-US" sz="1800" b="0" dirty="0">
                  <a:solidFill>
                    <a:srgbClr val="000080"/>
                  </a:solidFill>
                  <a:latin typeface="+mn-lt"/>
                  <a:ea typeface="黑体" pitchFamily="2" charset="-122"/>
                </a:rPr>
                <a:t>总线</a:t>
              </a:r>
              <a:endParaRPr lang="zh-CN" altLang="en-US" sz="1800" b="0" dirty="0">
                <a:solidFill>
                  <a:schemeClr val="tx1"/>
                </a:solidFill>
                <a:latin typeface="+mn-lt"/>
                <a:ea typeface="黑体" pitchFamily="2" charset="-122"/>
              </a:endParaRPr>
            </a:p>
          </p:txBody>
        </p:sp>
        <p:sp>
          <p:nvSpPr>
            <p:cNvPr id="24589" name="Text Box 16"/>
            <p:cNvSpPr txBox="1">
              <a:spLocks noChangeArrowheads="1"/>
            </p:cNvSpPr>
            <p:nvPr/>
          </p:nvSpPr>
          <p:spPr bwMode="auto">
            <a:xfrm>
              <a:off x="2670" y="2562"/>
              <a:ext cx="709" cy="30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en-US" altLang="zh-CN" sz="1800" b="0" dirty="0">
                  <a:solidFill>
                    <a:srgbClr val="000080"/>
                  </a:solidFill>
                  <a:latin typeface="+mn-lt"/>
                  <a:ea typeface="黑体" pitchFamily="2" charset="-122"/>
                </a:rPr>
                <a:t>I/O</a:t>
              </a:r>
              <a:r>
                <a:rPr lang="zh-CN" altLang="en-US" sz="1800" b="0">
                  <a:solidFill>
                    <a:srgbClr val="000080"/>
                  </a:solidFill>
                  <a:latin typeface="+mn-lt"/>
                  <a:ea typeface="黑体" pitchFamily="2" charset="-122"/>
                </a:rPr>
                <a:t>地址</a:t>
              </a:r>
            </a:p>
            <a:p>
              <a:pPr algn="ctr">
                <a:lnSpc>
                  <a:spcPct val="80000"/>
                </a:lnSpc>
              </a:pPr>
              <a:r>
                <a:rPr lang="zh-CN" altLang="en-US" sz="1800" b="0">
                  <a:solidFill>
                    <a:srgbClr val="000080"/>
                  </a:solidFill>
                  <a:latin typeface="+mn-lt"/>
                  <a:ea typeface="黑体" pitchFamily="2" charset="-122"/>
                </a:rPr>
                <a:t>选择</a:t>
              </a:r>
            </a:p>
          </p:txBody>
        </p:sp>
        <p:sp>
          <p:nvSpPr>
            <p:cNvPr id="24590" name="Line 17"/>
            <p:cNvSpPr>
              <a:spLocks noChangeShapeType="1"/>
            </p:cNvSpPr>
            <p:nvPr/>
          </p:nvSpPr>
          <p:spPr bwMode="auto">
            <a:xfrm>
              <a:off x="3274" y="2134"/>
              <a:ext cx="0" cy="41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91" name="Text Box 18"/>
            <p:cNvSpPr txBox="1">
              <a:spLocks noChangeArrowheads="1"/>
            </p:cNvSpPr>
            <p:nvPr/>
          </p:nvSpPr>
          <p:spPr bwMode="auto">
            <a:xfrm>
              <a:off x="3186" y="3222"/>
              <a:ext cx="1230" cy="253"/>
            </a:xfrm>
            <a:prstGeom prst="rect">
              <a:avLst/>
            </a:prstGeom>
            <a:solidFill>
              <a:srgbClr val="FFFF00"/>
            </a:solidFill>
            <a:ln w="19050">
              <a:solidFill>
                <a:srgbClr val="000080"/>
              </a:solidFill>
              <a:miter lim="800000"/>
              <a:headEnd/>
              <a:tailEnd/>
            </a:ln>
          </p:spPr>
          <p:txBody>
            <a:bodyPr tIns="7200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800" b="0">
                  <a:solidFill>
                    <a:srgbClr val="000080"/>
                  </a:solidFill>
                  <a:latin typeface="+mn-lt"/>
                  <a:ea typeface="黑体" pitchFamily="2" charset="-122"/>
                </a:rPr>
                <a:t>开关寄存器</a:t>
              </a:r>
            </a:p>
          </p:txBody>
        </p:sp>
        <p:grpSp>
          <p:nvGrpSpPr>
            <p:cNvPr id="24592" name="Group 19"/>
            <p:cNvGrpSpPr>
              <a:grpSpLocks/>
            </p:cNvGrpSpPr>
            <p:nvPr/>
          </p:nvGrpSpPr>
          <p:grpSpPr bwMode="auto">
            <a:xfrm>
              <a:off x="3619" y="2606"/>
              <a:ext cx="361" cy="218"/>
              <a:chOff x="5665" y="3572"/>
              <a:chExt cx="598" cy="437"/>
            </a:xfrm>
          </p:grpSpPr>
          <p:sp>
            <p:nvSpPr>
              <p:cNvPr id="24607" name="Rectangle 20"/>
              <p:cNvSpPr>
                <a:spLocks noChangeArrowheads="1"/>
              </p:cNvSpPr>
              <p:nvPr/>
            </p:nvSpPr>
            <p:spPr bwMode="auto">
              <a:xfrm>
                <a:off x="5665" y="3572"/>
                <a:ext cx="598" cy="437"/>
              </a:xfrm>
              <a:prstGeom prst="rect">
                <a:avLst/>
              </a:prstGeom>
              <a:solidFill>
                <a:srgbClr val="00FFFF"/>
              </a:solidFill>
              <a:ln w="19050">
                <a:solidFill>
                  <a:srgbClr val="000080"/>
                </a:solidFill>
                <a:miter lim="800000"/>
                <a:headEnd/>
                <a:tailEnd/>
              </a:ln>
            </p:spPr>
            <p:txBody>
              <a:bodyPr/>
              <a:lstStyle/>
              <a:p>
                <a:pPr algn="ctr"/>
                <a:endParaRPr lang="zh-CN" altLang="en-US" b="0">
                  <a:latin typeface="+mn-lt"/>
                  <a:ea typeface="黑体" pitchFamily="2" charset="-122"/>
                </a:endParaRPr>
              </a:p>
            </p:txBody>
          </p:sp>
          <p:grpSp>
            <p:nvGrpSpPr>
              <p:cNvPr id="24608" name="Group 21"/>
              <p:cNvGrpSpPr>
                <a:grpSpLocks/>
              </p:cNvGrpSpPr>
              <p:nvPr/>
            </p:nvGrpSpPr>
            <p:grpSpPr bwMode="auto">
              <a:xfrm flipH="1">
                <a:off x="5757" y="3610"/>
                <a:ext cx="414" cy="323"/>
                <a:chOff x="7413" y="1847"/>
                <a:chExt cx="414" cy="391"/>
              </a:xfrm>
            </p:grpSpPr>
            <p:sp>
              <p:nvSpPr>
                <p:cNvPr id="24609" name="AutoShape 22"/>
                <p:cNvSpPr>
                  <a:spLocks noChangeArrowheads="1"/>
                </p:cNvSpPr>
                <p:nvPr/>
              </p:nvSpPr>
              <p:spPr bwMode="auto">
                <a:xfrm>
                  <a:off x="7413" y="1847"/>
                  <a:ext cx="414" cy="391"/>
                </a:xfrm>
                <a:prstGeom prst="triangle">
                  <a:avLst>
                    <a:gd name="adj" fmla="val 50000"/>
                  </a:avLst>
                </a:prstGeom>
                <a:solidFill>
                  <a:srgbClr val="FFFFFF"/>
                </a:solidFill>
                <a:ln w="19050">
                  <a:solidFill>
                    <a:srgbClr val="000080"/>
                  </a:solidFill>
                  <a:miter lim="800000"/>
                  <a:headEnd/>
                  <a:tailEnd/>
                </a:ln>
              </p:spPr>
              <p:txBody>
                <a:bodyPr/>
                <a:lstStyle/>
                <a:p>
                  <a:pPr algn="ctr"/>
                  <a:endParaRPr lang="zh-CN" altLang="en-US" b="0">
                    <a:latin typeface="+mn-lt"/>
                    <a:ea typeface="黑体" pitchFamily="2" charset="-122"/>
                  </a:endParaRPr>
                </a:p>
              </p:txBody>
            </p:sp>
            <p:sp>
              <p:nvSpPr>
                <p:cNvPr id="24610" name="Oval 23"/>
                <p:cNvSpPr>
                  <a:spLocks noChangeArrowheads="1"/>
                </p:cNvSpPr>
                <p:nvPr/>
              </p:nvSpPr>
              <p:spPr bwMode="auto">
                <a:xfrm>
                  <a:off x="7735" y="1985"/>
                  <a:ext cx="69" cy="69"/>
                </a:xfrm>
                <a:prstGeom prst="ellipse">
                  <a:avLst/>
                </a:prstGeom>
                <a:solidFill>
                  <a:srgbClr val="FFFFFF"/>
                </a:solidFill>
                <a:ln w="19050">
                  <a:solidFill>
                    <a:srgbClr val="000080"/>
                  </a:solidFill>
                  <a:round/>
                  <a:headEnd/>
                  <a:tailEnd/>
                </a:ln>
              </p:spPr>
              <p:txBody>
                <a:bodyPr/>
                <a:lstStyle/>
                <a:p>
                  <a:pPr algn="ctr"/>
                  <a:endParaRPr lang="zh-CN" altLang="en-US" b="0">
                    <a:latin typeface="+mn-lt"/>
                    <a:ea typeface="黑体" pitchFamily="2" charset="-122"/>
                  </a:endParaRPr>
                </a:p>
              </p:txBody>
            </p:sp>
          </p:grpSp>
        </p:grpSp>
        <p:sp>
          <p:nvSpPr>
            <p:cNvPr id="24593" name="Rectangle 24"/>
            <p:cNvSpPr>
              <a:spLocks noChangeArrowheads="1"/>
            </p:cNvSpPr>
            <p:nvPr/>
          </p:nvSpPr>
          <p:spPr bwMode="auto">
            <a:xfrm>
              <a:off x="2466" y="2271"/>
              <a:ext cx="1794" cy="832"/>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24594" name="AutoShape 25"/>
            <p:cNvSpPr>
              <a:spLocks noChangeArrowheads="1"/>
            </p:cNvSpPr>
            <p:nvPr/>
          </p:nvSpPr>
          <p:spPr bwMode="auto">
            <a:xfrm>
              <a:off x="4387" y="2907"/>
              <a:ext cx="452" cy="236"/>
            </a:xfrm>
            <a:prstGeom prst="wedgeRoundRectCallout">
              <a:avLst>
                <a:gd name="adj1" fmla="val -81866"/>
                <a:gd name="adj2" fmla="val -147009"/>
                <a:gd name="adj3" fmla="val 16667"/>
              </a:avLst>
            </a:prstGeom>
            <a:solidFill>
              <a:srgbClr val="FFFFFF"/>
            </a:solidFill>
            <a:ln w="19050">
              <a:solidFill>
                <a:srgbClr val="008000"/>
              </a:solidFill>
              <a:miter lim="800000"/>
              <a:headEnd/>
              <a:tailEnd/>
            </a:ln>
          </p:spPr>
          <p:txBody>
            <a:bodyPr lIns="0" tIns="0" rIns="0" bIns="0"/>
            <a:lstStyle/>
            <a:p>
              <a:pPr algn="ctr" eaLnBrk="0" hangingPunct="0"/>
              <a:r>
                <a:rPr lang="zh-CN" altLang="en-US" sz="1800" b="0">
                  <a:solidFill>
                    <a:srgbClr val="008080"/>
                  </a:solidFill>
                  <a:latin typeface="+mn-lt"/>
                  <a:ea typeface="黑体" pitchFamily="2" charset="-122"/>
                </a:rPr>
                <a:t>接口</a:t>
              </a:r>
            </a:p>
          </p:txBody>
        </p:sp>
        <p:grpSp>
          <p:nvGrpSpPr>
            <p:cNvPr id="24595" name="Group 26"/>
            <p:cNvGrpSpPr>
              <a:grpSpLocks/>
            </p:cNvGrpSpPr>
            <p:nvPr/>
          </p:nvGrpSpPr>
          <p:grpSpPr bwMode="auto">
            <a:xfrm>
              <a:off x="3024" y="2699"/>
              <a:ext cx="654" cy="240"/>
              <a:chOff x="4714" y="11116"/>
              <a:chExt cx="1022" cy="690"/>
            </a:xfrm>
          </p:grpSpPr>
          <p:sp>
            <p:nvSpPr>
              <p:cNvPr id="24605"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606"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24596" name="Line 29"/>
            <p:cNvSpPr>
              <a:spLocks noChangeShapeType="1"/>
            </p:cNvSpPr>
            <p:nvPr/>
          </p:nvSpPr>
          <p:spPr bwMode="auto">
            <a:xfrm flipV="1">
              <a:off x="3804" y="2126"/>
              <a:ext cx="0" cy="466"/>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97" name="Line 30"/>
            <p:cNvSpPr>
              <a:spLocks noChangeShapeType="1"/>
            </p:cNvSpPr>
            <p:nvPr/>
          </p:nvSpPr>
          <p:spPr bwMode="auto">
            <a:xfrm flipV="1">
              <a:off x="3804" y="2820"/>
              <a:ext cx="0" cy="393"/>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598" name="Text Box 32"/>
            <p:cNvSpPr txBox="1">
              <a:spLocks noChangeArrowheads="1"/>
            </p:cNvSpPr>
            <p:nvPr/>
          </p:nvSpPr>
          <p:spPr bwMode="auto">
            <a:xfrm>
              <a:off x="2626" y="2851"/>
              <a:ext cx="47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1</a:t>
              </a:r>
              <a:endParaRPr lang="en-US" altLang="zh-CN" sz="1800" b="0" dirty="0">
                <a:solidFill>
                  <a:srgbClr val="FF0000"/>
                </a:solidFill>
                <a:latin typeface="+mn-lt"/>
                <a:ea typeface="黑体" pitchFamily="2" charset="-122"/>
              </a:endParaRPr>
            </a:p>
          </p:txBody>
        </p:sp>
        <p:sp>
          <p:nvSpPr>
            <p:cNvPr id="24599" name="Line 33"/>
            <p:cNvSpPr>
              <a:spLocks noChangeShapeType="1"/>
            </p:cNvSpPr>
            <p:nvPr/>
          </p:nvSpPr>
          <p:spPr bwMode="auto">
            <a:xfrm>
              <a:off x="2653" y="2897"/>
              <a:ext cx="251"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600" name="Line 34"/>
            <p:cNvSpPr>
              <a:spLocks noChangeShapeType="1"/>
            </p:cNvSpPr>
            <p:nvPr/>
          </p:nvSpPr>
          <p:spPr bwMode="auto">
            <a:xfrm>
              <a:off x="2905" y="2132"/>
              <a:ext cx="0" cy="43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4601" name="Line 35"/>
            <p:cNvSpPr>
              <a:spLocks noChangeShapeType="1"/>
            </p:cNvSpPr>
            <p:nvPr/>
          </p:nvSpPr>
          <p:spPr bwMode="auto">
            <a:xfrm>
              <a:off x="2792" y="2132"/>
              <a:ext cx="0" cy="43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4602" name="Group 36"/>
            <p:cNvGrpSpPr>
              <a:grpSpLocks/>
            </p:cNvGrpSpPr>
            <p:nvPr/>
          </p:nvGrpSpPr>
          <p:grpSpPr bwMode="auto">
            <a:xfrm>
              <a:off x="2360" y="2266"/>
              <a:ext cx="524" cy="385"/>
              <a:chOff x="8910" y="4740"/>
              <a:chExt cx="765" cy="600"/>
            </a:xfrm>
          </p:grpSpPr>
          <p:sp>
            <p:nvSpPr>
              <p:cNvPr id="24603" name="Text Box 37"/>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R/W</a:t>
                </a:r>
              </a:p>
            </p:txBody>
          </p:sp>
          <p:sp>
            <p:nvSpPr>
              <p:cNvPr id="24604" name="Line 38"/>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sp>
        <p:nvSpPr>
          <p:cNvPr id="24580" name="Rectangle 38"/>
          <p:cNvSpPr>
            <a:spLocks noChangeArrowheads="1"/>
          </p:cNvSpPr>
          <p:nvPr/>
        </p:nvSpPr>
        <p:spPr bwMode="auto">
          <a:xfrm>
            <a:off x="539750" y="549275"/>
            <a:ext cx="1871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rgbClr val="990000"/>
                </a:solidFill>
                <a:latin typeface="黑体" pitchFamily="2" charset="-122"/>
                <a:ea typeface="黑体" pitchFamily="2" charset="-122"/>
              </a:rPr>
              <a:t>2. </a:t>
            </a:r>
            <a:r>
              <a:rPr lang="zh-CN" altLang="en-US" sz="2400">
                <a:solidFill>
                  <a:srgbClr val="990000"/>
                </a:solidFill>
                <a:latin typeface="黑体" pitchFamily="2" charset="-122"/>
                <a:ea typeface="黑体" pitchFamily="2" charset="-122"/>
              </a:rPr>
              <a:t>输入接口</a:t>
            </a:r>
          </a:p>
        </p:txBody>
      </p:sp>
      <p:sp>
        <p:nvSpPr>
          <p:cNvPr id="37" name="Rectangle 106"/>
          <p:cNvSpPr>
            <a:spLocks noChangeArrowheads="1"/>
          </p:cNvSpPr>
          <p:nvPr/>
        </p:nvSpPr>
        <p:spPr bwMode="auto">
          <a:xfrm>
            <a:off x="467544" y="1059818"/>
            <a:ext cx="882015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latin typeface="黑体" pitchFamily="2" charset="-122"/>
                <a:ea typeface="黑体" pitchFamily="2" charset="-122"/>
              </a:rPr>
              <a:t> </a:t>
            </a:r>
            <a:r>
              <a:rPr lang="zh-CN" altLang="zh-CN" sz="2400" dirty="0">
                <a:solidFill>
                  <a:srgbClr val="000080"/>
                </a:solidFill>
                <a:latin typeface="黑体" pitchFamily="2" charset="-122"/>
                <a:ea typeface="黑体" pitchFamily="2" charset="-122"/>
              </a:rPr>
              <a:t>例：从开关寄存器</a:t>
            </a:r>
            <a:r>
              <a:rPr lang="en-US" altLang="zh-CN" sz="2400" dirty="0">
                <a:solidFill>
                  <a:srgbClr val="000080"/>
                </a:solidFill>
                <a:latin typeface="黑体" pitchFamily="2" charset="-122"/>
                <a:ea typeface="黑体" pitchFamily="2" charset="-122"/>
              </a:rPr>
              <a:t>(8</a:t>
            </a:r>
            <a:r>
              <a:rPr lang="zh-CN" altLang="zh-CN"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zh-CN" sz="2400" dirty="0">
                <a:solidFill>
                  <a:srgbClr val="000080"/>
                </a:solidFill>
                <a:latin typeface="黑体" pitchFamily="2" charset="-122"/>
                <a:ea typeface="黑体" pitchFamily="2" charset="-122"/>
              </a:rPr>
              <a:t>输入数据，输入端口地址为</a:t>
            </a:r>
            <a:r>
              <a:rPr lang="en-US" altLang="zh-CN" sz="2400" dirty="0">
                <a:solidFill>
                  <a:srgbClr val="000080"/>
                </a:solidFill>
                <a:latin typeface="黑体" pitchFamily="2" charset="-122"/>
                <a:ea typeface="黑体" pitchFamily="2" charset="-122"/>
              </a:rPr>
              <a:t>A5H.</a:t>
            </a:r>
            <a:endParaRPr lang="zh-CN" altLang="zh-CN" sz="2400" dirty="0">
              <a:solidFill>
                <a:srgbClr val="000080"/>
              </a:solidFill>
              <a:latin typeface="黑体" pitchFamily="2" charset="-122"/>
              <a:ea typeface="黑体" pitchFamily="2" charset="-122"/>
            </a:endParaRPr>
          </a:p>
          <a:p>
            <a:pPr>
              <a:lnSpc>
                <a:spcPct val="120000"/>
              </a:lnSpc>
            </a:pPr>
            <a:r>
              <a:rPr lang="en-US" altLang="zh-CN" sz="2400" dirty="0" smtClean="0">
                <a:latin typeface="黑体" pitchFamily="2" charset="-122"/>
                <a:ea typeface="黑体" pitchFamily="2" charset="-122"/>
              </a:rPr>
              <a:t>     </a:t>
            </a:r>
            <a:r>
              <a:rPr lang="zh-CN" altLang="zh-CN" sz="2400" dirty="0">
                <a:solidFill>
                  <a:srgbClr val="000080"/>
                </a:solidFill>
                <a:latin typeface="黑体" pitchFamily="2" charset="-122"/>
                <a:ea typeface="黑体" pitchFamily="2" charset="-122"/>
              </a:rPr>
              <a:t>假定：</a:t>
            </a:r>
            <a:r>
              <a:rPr lang="en-US" altLang="zh-CN" sz="2400" dirty="0">
                <a:solidFill>
                  <a:srgbClr val="000080"/>
                </a:solidFill>
                <a:latin typeface="黑体" pitchFamily="2" charset="-122"/>
                <a:ea typeface="黑体" pitchFamily="2" charset="-122"/>
              </a:rPr>
              <a:t>I/O</a:t>
            </a:r>
            <a:r>
              <a:rPr lang="zh-CN" altLang="zh-CN" sz="2400" dirty="0">
                <a:solidFill>
                  <a:srgbClr val="000080"/>
                </a:solidFill>
                <a:latin typeface="黑体" pitchFamily="2" charset="-122"/>
                <a:ea typeface="黑体" pitchFamily="2" charset="-122"/>
              </a:rPr>
              <a:t>设备独立编址，</a:t>
            </a:r>
            <a:r>
              <a:rPr lang="en-US" altLang="zh-CN" sz="2400" dirty="0">
                <a:solidFill>
                  <a:srgbClr val="000080"/>
                </a:solidFill>
                <a:latin typeface="黑体" pitchFamily="2" charset="-122"/>
                <a:ea typeface="黑体" pitchFamily="2" charset="-122"/>
              </a:rPr>
              <a:t>I/O</a:t>
            </a:r>
            <a:r>
              <a:rPr lang="zh-CN" altLang="zh-CN" sz="2400" dirty="0">
                <a:solidFill>
                  <a:srgbClr val="000080"/>
                </a:solidFill>
                <a:latin typeface="黑体" pitchFamily="2" charset="-122"/>
                <a:ea typeface="黑体" pitchFamily="2" charset="-122"/>
              </a:rPr>
              <a:t>地址为８位</a:t>
            </a:r>
            <a:r>
              <a:rPr lang="en-US" altLang="zh-CN" sz="2400" dirty="0">
                <a:solidFill>
                  <a:srgbClr val="000080"/>
                </a:solidFill>
                <a:latin typeface="黑体" pitchFamily="2" charset="-122"/>
                <a:ea typeface="黑体" pitchFamily="2" charset="-122"/>
              </a:rPr>
              <a:t>(A</a:t>
            </a:r>
            <a:r>
              <a:rPr lang="en-US" altLang="zh-CN" sz="2400" baseline="-25000" dirty="0">
                <a:solidFill>
                  <a:srgbClr val="000080"/>
                </a:solidFill>
                <a:latin typeface="黑体" pitchFamily="2" charset="-122"/>
                <a:ea typeface="黑体" pitchFamily="2" charset="-122"/>
              </a:rPr>
              <a:t>7-0</a:t>
            </a:r>
            <a:r>
              <a:rPr lang="en-US" altLang="zh-CN" sz="2400" dirty="0">
                <a:solidFill>
                  <a:srgbClr val="000080"/>
                </a:solidFill>
                <a:latin typeface="黑体" pitchFamily="2" charset="-122"/>
                <a:ea typeface="黑体" pitchFamily="2" charset="-122"/>
              </a:rPr>
              <a:t>)</a:t>
            </a:r>
            <a:endParaRPr lang="zh-CN" altLang="zh-CN" sz="2400" dirty="0">
              <a:solidFill>
                <a:srgbClr val="000080"/>
              </a:solidFill>
              <a:latin typeface="黑体" pitchFamily="2" charset="-122"/>
              <a:ea typeface="黑体" pitchFamily="2" charset="-122"/>
            </a:endParaRPr>
          </a:p>
          <a:p>
            <a:pPr>
              <a:lnSpc>
                <a:spcPct val="120000"/>
              </a:lnSpc>
            </a:pPr>
            <a:r>
              <a:rPr lang="en-US" altLang="zh-CN" sz="2400" dirty="0" smtClean="0">
                <a:latin typeface="黑体" pitchFamily="2" charset="-122"/>
                <a:ea typeface="黑体" pitchFamily="2" charset="-122"/>
              </a:rPr>
              <a:t>           </a:t>
            </a:r>
            <a:r>
              <a:rPr lang="zh-CN" altLang="zh-CN" sz="2400" dirty="0">
                <a:solidFill>
                  <a:srgbClr val="000080"/>
                </a:solidFill>
                <a:latin typeface="黑体" pitchFamily="2" charset="-122"/>
                <a:ea typeface="黑体" pitchFamily="2" charset="-122"/>
              </a:rPr>
              <a:t>输入指令为</a:t>
            </a:r>
            <a:r>
              <a:rPr lang="en-US" altLang="zh-CN" sz="2400" dirty="0">
                <a:solidFill>
                  <a:srgbClr val="000080"/>
                </a:solidFill>
                <a:latin typeface="黑体" pitchFamily="2" charset="-122"/>
                <a:ea typeface="黑体" pitchFamily="2" charset="-122"/>
              </a:rPr>
              <a:t> IN A,(</a:t>
            </a:r>
            <a:r>
              <a:rPr lang="zh-CN" altLang="zh-CN" sz="2400" dirty="0">
                <a:solidFill>
                  <a:srgbClr val="000080"/>
                </a:solidFill>
                <a:latin typeface="黑体" pitchFamily="2" charset="-122"/>
                <a:ea typeface="黑体" pitchFamily="2" charset="-122"/>
              </a:rPr>
              <a:t>设备地址</a:t>
            </a:r>
            <a:r>
              <a:rPr lang="en-US" altLang="zh-CN" sz="2400" dirty="0">
                <a:solidFill>
                  <a:srgbClr val="000080"/>
                </a:solidFill>
                <a:latin typeface="黑体" pitchFamily="2" charset="-122"/>
                <a:ea typeface="黑体" pitchFamily="2" charset="-122"/>
              </a:rPr>
              <a:t>)  </a:t>
            </a:r>
            <a:r>
              <a:rPr lang="zh-CN" altLang="zh-CN" sz="2000" dirty="0">
                <a:solidFill>
                  <a:schemeClr val="accent1">
                    <a:lumMod val="50000"/>
                  </a:schemeClr>
                </a:solidFill>
                <a:latin typeface="黑体" pitchFamily="2" charset="-122"/>
                <a:ea typeface="黑体" pitchFamily="2" charset="-122"/>
              </a:rPr>
              <a:t>；</a:t>
            </a:r>
            <a:r>
              <a:rPr lang="en-US" altLang="zh-CN" sz="2000" dirty="0">
                <a:solidFill>
                  <a:schemeClr val="accent1">
                    <a:lumMod val="50000"/>
                  </a:schemeClr>
                </a:solidFill>
                <a:latin typeface="黑体" pitchFamily="2" charset="-122"/>
                <a:ea typeface="黑体" pitchFamily="2" charset="-122"/>
              </a:rPr>
              <a:t>A</a:t>
            </a:r>
            <a:r>
              <a:rPr lang="zh-CN" altLang="zh-CN" sz="2000" dirty="0">
                <a:solidFill>
                  <a:schemeClr val="accent1">
                    <a:lumMod val="50000"/>
                  </a:schemeClr>
                </a:solidFill>
                <a:latin typeface="黑体" pitchFamily="2" charset="-122"/>
                <a:ea typeface="黑体" pitchFamily="2" charset="-122"/>
              </a:rPr>
              <a:t>为</a:t>
            </a:r>
            <a:r>
              <a:rPr lang="en-US" altLang="zh-CN" sz="2000" dirty="0">
                <a:solidFill>
                  <a:schemeClr val="accent1">
                    <a:lumMod val="50000"/>
                  </a:schemeClr>
                </a:solidFill>
                <a:latin typeface="黑体" pitchFamily="2" charset="-122"/>
                <a:ea typeface="黑体" pitchFamily="2" charset="-122"/>
              </a:rPr>
              <a:t>CPU</a:t>
            </a:r>
            <a:r>
              <a:rPr lang="zh-CN" altLang="zh-CN" sz="2000" dirty="0">
                <a:solidFill>
                  <a:schemeClr val="accent1">
                    <a:lumMod val="50000"/>
                  </a:schemeClr>
                </a:solidFill>
                <a:latin typeface="黑体" pitchFamily="2" charset="-122"/>
                <a:ea typeface="黑体" pitchFamily="2" charset="-122"/>
              </a:rPr>
              <a:t>中的累加器</a:t>
            </a:r>
          </a:p>
          <a:p>
            <a:pPr>
              <a:lnSpc>
                <a:spcPct val="120000"/>
              </a:lnSpc>
            </a:pPr>
            <a:r>
              <a:rPr lang="en-US" altLang="zh-CN" sz="2400" dirty="0" smtClean="0">
                <a:latin typeface="黑体" pitchFamily="2" charset="-122"/>
                <a:ea typeface="黑体" pitchFamily="2" charset="-122"/>
              </a:rPr>
              <a:t>           </a:t>
            </a:r>
            <a:r>
              <a:rPr lang="zh-CN" altLang="zh-CN" sz="2400" dirty="0">
                <a:solidFill>
                  <a:srgbClr val="000080"/>
                </a:solidFill>
                <a:latin typeface="黑体" pitchFamily="2" charset="-122"/>
                <a:ea typeface="黑体" pitchFamily="2" charset="-122"/>
              </a:rPr>
              <a:t>输入指令对应总线上控制信号</a:t>
            </a:r>
            <a:r>
              <a:rPr lang="en-US" altLang="zh-CN" sz="2400" dirty="0">
                <a:solidFill>
                  <a:srgbClr val="000080"/>
                </a:solidFill>
                <a:latin typeface="黑体" pitchFamily="2" charset="-122"/>
                <a:ea typeface="黑体" pitchFamily="2" charset="-122"/>
              </a:rPr>
              <a:t>I/O=0, R/W=1</a:t>
            </a:r>
          </a:p>
        </p:txBody>
      </p:sp>
      <p:sp>
        <p:nvSpPr>
          <p:cNvPr id="38" name="Line 107"/>
          <p:cNvSpPr>
            <a:spLocks noChangeShapeType="1"/>
          </p:cNvSpPr>
          <p:nvPr/>
        </p:nvSpPr>
        <p:spPr bwMode="auto">
          <a:xfrm>
            <a:off x="6300192" y="2492375"/>
            <a:ext cx="43180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39" name="Line 108"/>
          <p:cNvSpPr>
            <a:spLocks noChangeShapeType="1"/>
          </p:cNvSpPr>
          <p:nvPr/>
        </p:nvSpPr>
        <p:spPr bwMode="auto">
          <a:xfrm>
            <a:off x="7596188" y="2492375"/>
            <a:ext cx="2174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Line 87"/>
          <p:cNvSpPr>
            <a:spLocks noChangeShapeType="1"/>
          </p:cNvSpPr>
          <p:nvPr/>
        </p:nvSpPr>
        <p:spPr bwMode="auto">
          <a:xfrm>
            <a:off x="0" y="3644900"/>
            <a:ext cx="9144000" cy="9525"/>
          </a:xfrm>
          <a:prstGeom prst="line">
            <a:avLst/>
          </a:prstGeom>
          <a:noFill/>
          <a:ln w="28575">
            <a:solidFill>
              <a:srgbClr val="0099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 name="Rectangle 106"/>
          <p:cNvSpPr>
            <a:spLocks noChangeArrowheads="1"/>
          </p:cNvSpPr>
          <p:nvPr/>
        </p:nvSpPr>
        <p:spPr bwMode="auto">
          <a:xfrm>
            <a:off x="323850" y="437716"/>
            <a:ext cx="8820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smtClean="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从开关寄存器</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输入数据，输入端口地址</a:t>
            </a:r>
            <a:r>
              <a:rPr lang="zh-CN" altLang="en-US" sz="2400" dirty="0" smtClean="0">
                <a:solidFill>
                  <a:srgbClr val="000080"/>
                </a:solidFill>
                <a:latin typeface="黑体" pitchFamily="2" charset="-122"/>
                <a:ea typeface="黑体" pitchFamily="2" charset="-122"/>
              </a:rPr>
              <a:t>为</a:t>
            </a:r>
            <a:r>
              <a:rPr lang="en-US" altLang="zh-CN" sz="2400" dirty="0" smtClean="0">
                <a:solidFill>
                  <a:srgbClr val="000080"/>
                </a:solidFill>
                <a:latin typeface="黑体" pitchFamily="2" charset="-122"/>
                <a:ea typeface="黑体" pitchFamily="2" charset="-122"/>
              </a:rPr>
              <a:t>A5H</a:t>
            </a:r>
            <a:r>
              <a:rPr lang="en-US" altLang="zh-CN" sz="2400" dirty="0">
                <a:solidFill>
                  <a:srgbClr val="000080"/>
                </a:solidFill>
                <a:latin typeface="黑体" pitchFamily="2" charset="-122"/>
                <a:ea typeface="黑体" pitchFamily="2" charset="-122"/>
              </a:rPr>
              <a:t>.</a:t>
            </a:r>
          </a:p>
        </p:txBody>
      </p:sp>
      <p:grpSp>
        <p:nvGrpSpPr>
          <p:cNvPr id="86" name="Group 39"/>
          <p:cNvGrpSpPr>
            <a:grpSpLocks/>
          </p:cNvGrpSpPr>
          <p:nvPr/>
        </p:nvGrpSpPr>
        <p:grpSpPr bwMode="auto">
          <a:xfrm>
            <a:off x="705917" y="1239974"/>
            <a:ext cx="6203950" cy="2165350"/>
            <a:chOff x="960" y="2111"/>
            <a:chExt cx="3908" cy="1364"/>
          </a:xfrm>
        </p:grpSpPr>
        <p:grpSp>
          <p:nvGrpSpPr>
            <p:cNvPr id="87" name="Group 6"/>
            <p:cNvGrpSpPr>
              <a:grpSpLocks/>
            </p:cNvGrpSpPr>
            <p:nvPr/>
          </p:nvGrpSpPr>
          <p:grpSpPr bwMode="auto">
            <a:xfrm>
              <a:off x="2771" y="2257"/>
              <a:ext cx="524" cy="384"/>
              <a:chOff x="8655" y="4590"/>
              <a:chExt cx="765" cy="600"/>
            </a:xfrm>
          </p:grpSpPr>
          <p:sp>
            <p:nvSpPr>
              <p:cNvPr id="117" name="Text Box 7"/>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I/O</a:t>
                </a:r>
              </a:p>
            </p:txBody>
          </p:sp>
          <p:sp>
            <p:nvSpPr>
              <p:cNvPr id="118" name="Line 8"/>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88" name="Text Box 9"/>
            <p:cNvSpPr txBox="1">
              <a:spLocks noChangeArrowheads="1"/>
            </p:cNvSpPr>
            <p:nvPr/>
          </p:nvSpPr>
          <p:spPr bwMode="auto">
            <a:xfrm>
              <a:off x="3234" y="2307"/>
              <a:ext cx="50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dirty="0">
                  <a:solidFill>
                    <a:srgbClr val="000080"/>
                  </a:solidFill>
                  <a:latin typeface="+mn-lt"/>
                  <a:ea typeface="黑体" pitchFamily="2" charset="-122"/>
                </a:rPr>
                <a:t>地址</a:t>
              </a:r>
            </a:p>
            <a:p>
              <a:pPr algn="ctr">
                <a:lnSpc>
                  <a:spcPct val="80000"/>
                </a:lnSpc>
              </a:pPr>
              <a:r>
                <a:rPr lang="zh-CN" altLang="en-US" sz="1800" b="0" dirty="0">
                  <a:solidFill>
                    <a:srgbClr val="000080"/>
                  </a:solidFill>
                  <a:latin typeface="+mn-lt"/>
                  <a:ea typeface="黑体" pitchFamily="2" charset="-122"/>
                </a:rPr>
                <a:t>总线</a:t>
              </a:r>
              <a:endParaRPr lang="zh-CN" altLang="en-US" sz="1800" b="0" dirty="0">
                <a:solidFill>
                  <a:schemeClr val="tx1"/>
                </a:solidFill>
                <a:latin typeface="+mn-lt"/>
                <a:ea typeface="黑体" pitchFamily="2" charset="-122"/>
              </a:endParaRPr>
            </a:p>
          </p:txBody>
        </p:sp>
        <p:sp>
          <p:nvSpPr>
            <p:cNvPr id="89" name="Line 10"/>
            <p:cNvSpPr>
              <a:spLocks noChangeShapeType="1"/>
            </p:cNvSpPr>
            <p:nvPr/>
          </p:nvSpPr>
          <p:spPr bwMode="auto">
            <a:xfrm>
              <a:off x="960" y="2111"/>
              <a:ext cx="3908"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90" name="Text Box 11"/>
            <p:cNvSpPr txBox="1">
              <a:spLocks noChangeArrowheads="1"/>
            </p:cNvSpPr>
            <p:nvPr/>
          </p:nvSpPr>
          <p:spPr bwMode="auto">
            <a:xfrm>
              <a:off x="1113" y="2399"/>
              <a:ext cx="514" cy="747"/>
            </a:xfrm>
            <a:prstGeom prst="rect">
              <a:avLst/>
            </a:prstGeom>
            <a:solidFill>
              <a:srgbClr val="FFFF00"/>
            </a:solidFill>
            <a:ln w="19050">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CPU</a:t>
              </a:r>
            </a:p>
          </p:txBody>
        </p:sp>
        <p:sp>
          <p:nvSpPr>
            <p:cNvPr id="91" name="Line 12"/>
            <p:cNvSpPr>
              <a:spLocks noChangeShapeType="1"/>
            </p:cNvSpPr>
            <p:nvPr/>
          </p:nvSpPr>
          <p:spPr bwMode="auto">
            <a:xfrm>
              <a:off x="1377" y="2123"/>
              <a:ext cx="0" cy="26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92" name="Text Box 13"/>
            <p:cNvSpPr txBox="1">
              <a:spLocks noChangeArrowheads="1"/>
            </p:cNvSpPr>
            <p:nvPr/>
          </p:nvSpPr>
          <p:spPr bwMode="auto">
            <a:xfrm>
              <a:off x="1789" y="2399"/>
              <a:ext cx="515" cy="747"/>
            </a:xfrm>
            <a:prstGeom prst="rect">
              <a:avLst/>
            </a:prstGeom>
            <a:solidFill>
              <a:srgbClr val="FFFF00"/>
            </a:solidFill>
            <a:ln w="19050">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MEM</a:t>
              </a:r>
            </a:p>
          </p:txBody>
        </p:sp>
        <p:sp>
          <p:nvSpPr>
            <p:cNvPr id="93" name="Line 14"/>
            <p:cNvSpPr>
              <a:spLocks noChangeShapeType="1"/>
            </p:cNvSpPr>
            <p:nvPr/>
          </p:nvSpPr>
          <p:spPr bwMode="auto">
            <a:xfrm>
              <a:off x="2054" y="2123"/>
              <a:ext cx="0" cy="26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94" name="Text Box 15"/>
            <p:cNvSpPr txBox="1">
              <a:spLocks noChangeArrowheads="1"/>
            </p:cNvSpPr>
            <p:nvPr/>
          </p:nvSpPr>
          <p:spPr bwMode="auto">
            <a:xfrm>
              <a:off x="3758" y="2317"/>
              <a:ext cx="495"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dirty="0">
                  <a:solidFill>
                    <a:srgbClr val="000080"/>
                  </a:solidFill>
                  <a:latin typeface="+mn-lt"/>
                  <a:ea typeface="黑体" pitchFamily="2" charset="-122"/>
                </a:rPr>
                <a:t>数据</a:t>
              </a:r>
            </a:p>
            <a:p>
              <a:pPr algn="ctr">
                <a:lnSpc>
                  <a:spcPct val="80000"/>
                </a:lnSpc>
              </a:pPr>
              <a:r>
                <a:rPr lang="zh-CN" altLang="en-US" sz="1800" b="0" dirty="0">
                  <a:solidFill>
                    <a:srgbClr val="000080"/>
                  </a:solidFill>
                  <a:latin typeface="+mn-lt"/>
                  <a:ea typeface="黑体" pitchFamily="2" charset="-122"/>
                </a:rPr>
                <a:t>总线</a:t>
              </a:r>
              <a:endParaRPr lang="zh-CN" altLang="en-US" sz="1800" b="0" dirty="0">
                <a:solidFill>
                  <a:schemeClr val="tx1"/>
                </a:solidFill>
                <a:latin typeface="+mn-lt"/>
                <a:ea typeface="黑体" pitchFamily="2" charset="-122"/>
              </a:endParaRPr>
            </a:p>
          </p:txBody>
        </p:sp>
        <p:sp>
          <p:nvSpPr>
            <p:cNvPr id="95" name="Text Box 16"/>
            <p:cNvSpPr txBox="1">
              <a:spLocks noChangeArrowheads="1"/>
            </p:cNvSpPr>
            <p:nvPr/>
          </p:nvSpPr>
          <p:spPr bwMode="auto">
            <a:xfrm>
              <a:off x="2670" y="2562"/>
              <a:ext cx="709" cy="300"/>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en-US" altLang="zh-CN" sz="1800" b="0" dirty="0">
                  <a:solidFill>
                    <a:srgbClr val="000080"/>
                  </a:solidFill>
                  <a:latin typeface="+mn-lt"/>
                  <a:ea typeface="黑体" pitchFamily="2" charset="-122"/>
                </a:rPr>
                <a:t>I/O</a:t>
              </a:r>
              <a:r>
                <a:rPr lang="zh-CN" altLang="en-US" sz="1800" b="0" dirty="0">
                  <a:solidFill>
                    <a:srgbClr val="000080"/>
                  </a:solidFill>
                  <a:latin typeface="+mn-lt"/>
                  <a:ea typeface="黑体" pitchFamily="2" charset="-122"/>
                </a:rPr>
                <a:t>地址</a:t>
              </a:r>
            </a:p>
            <a:p>
              <a:pPr algn="ctr">
                <a:lnSpc>
                  <a:spcPct val="80000"/>
                </a:lnSpc>
              </a:pPr>
              <a:r>
                <a:rPr lang="zh-CN" altLang="en-US" sz="1800" b="0" dirty="0">
                  <a:solidFill>
                    <a:srgbClr val="000080"/>
                  </a:solidFill>
                  <a:latin typeface="+mn-lt"/>
                  <a:ea typeface="黑体" pitchFamily="2" charset="-122"/>
                </a:rPr>
                <a:t>选择</a:t>
              </a:r>
            </a:p>
          </p:txBody>
        </p:sp>
        <p:sp>
          <p:nvSpPr>
            <p:cNvPr id="96" name="Line 17"/>
            <p:cNvSpPr>
              <a:spLocks noChangeShapeType="1"/>
            </p:cNvSpPr>
            <p:nvPr/>
          </p:nvSpPr>
          <p:spPr bwMode="auto">
            <a:xfrm>
              <a:off x="3274" y="2134"/>
              <a:ext cx="0" cy="41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97" name="Text Box 18"/>
            <p:cNvSpPr txBox="1">
              <a:spLocks noChangeArrowheads="1"/>
            </p:cNvSpPr>
            <p:nvPr/>
          </p:nvSpPr>
          <p:spPr bwMode="auto">
            <a:xfrm>
              <a:off x="3186" y="3222"/>
              <a:ext cx="1230" cy="253"/>
            </a:xfrm>
            <a:prstGeom prst="rect">
              <a:avLst/>
            </a:prstGeom>
            <a:solidFill>
              <a:srgbClr val="FFFF00"/>
            </a:solidFill>
            <a:ln w="19050">
              <a:solidFill>
                <a:srgbClr val="000080"/>
              </a:solidFill>
              <a:miter lim="800000"/>
              <a:headEnd/>
              <a:tailEnd/>
            </a:ln>
          </p:spPr>
          <p:txBody>
            <a:bodyPr tIns="7200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800" b="0" dirty="0">
                  <a:solidFill>
                    <a:srgbClr val="000080"/>
                  </a:solidFill>
                  <a:latin typeface="+mn-lt"/>
                  <a:ea typeface="黑体" pitchFamily="2" charset="-122"/>
                </a:rPr>
                <a:t>开关寄存器</a:t>
              </a:r>
            </a:p>
          </p:txBody>
        </p:sp>
        <p:grpSp>
          <p:nvGrpSpPr>
            <p:cNvPr id="98" name="Group 19"/>
            <p:cNvGrpSpPr>
              <a:grpSpLocks/>
            </p:cNvGrpSpPr>
            <p:nvPr/>
          </p:nvGrpSpPr>
          <p:grpSpPr bwMode="auto">
            <a:xfrm>
              <a:off x="3619" y="2606"/>
              <a:ext cx="361" cy="218"/>
              <a:chOff x="5665" y="3572"/>
              <a:chExt cx="598" cy="437"/>
            </a:xfrm>
          </p:grpSpPr>
          <p:sp>
            <p:nvSpPr>
              <p:cNvPr id="113" name="Rectangle 20"/>
              <p:cNvSpPr>
                <a:spLocks noChangeArrowheads="1"/>
              </p:cNvSpPr>
              <p:nvPr/>
            </p:nvSpPr>
            <p:spPr bwMode="auto">
              <a:xfrm>
                <a:off x="5665" y="3572"/>
                <a:ext cx="598" cy="437"/>
              </a:xfrm>
              <a:prstGeom prst="rect">
                <a:avLst/>
              </a:prstGeom>
              <a:solidFill>
                <a:srgbClr val="00FFFF"/>
              </a:solidFill>
              <a:ln w="19050">
                <a:solidFill>
                  <a:srgbClr val="000080"/>
                </a:solidFill>
                <a:miter lim="800000"/>
                <a:headEnd/>
                <a:tailEnd/>
              </a:ln>
            </p:spPr>
            <p:txBody>
              <a:bodyPr/>
              <a:lstStyle/>
              <a:p>
                <a:pPr algn="ctr"/>
                <a:endParaRPr lang="zh-CN" altLang="en-US" b="0">
                  <a:latin typeface="+mn-lt"/>
                  <a:ea typeface="黑体" pitchFamily="2" charset="-122"/>
                </a:endParaRPr>
              </a:p>
            </p:txBody>
          </p:sp>
          <p:grpSp>
            <p:nvGrpSpPr>
              <p:cNvPr id="114" name="Group 21"/>
              <p:cNvGrpSpPr>
                <a:grpSpLocks/>
              </p:cNvGrpSpPr>
              <p:nvPr/>
            </p:nvGrpSpPr>
            <p:grpSpPr bwMode="auto">
              <a:xfrm flipH="1">
                <a:off x="5757" y="3610"/>
                <a:ext cx="414" cy="323"/>
                <a:chOff x="7413" y="1847"/>
                <a:chExt cx="414" cy="391"/>
              </a:xfrm>
            </p:grpSpPr>
            <p:sp>
              <p:nvSpPr>
                <p:cNvPr id="115" name="AutoShape 22"/>
                <p:cNvSpPr>
                  <a:spLocks noChangeArrowheads="1"/>
                </p:cNvSpPr>
                <p:nvPr/>
              </p:nvSpPr>
              <p:spPr bwMode="auto">
                <a:xfrm>
                  <a:off x="7413" y="1847"/>
                  <a:ext cx="414" cy="391"/>
                </a:xfrm>
                <a:prstGeom prst="triangle">
                  <a:avLst>
                    <a:gd name="adj" fmla="val 50000"/>
                  </a:avLst>
                </a:prstGeom>
                <a:solidFill>
                  <a:srgbClr val="FFFFFF"/>
                </a:solidFill>
                <a:ln w="19050">
                  <a:solidFill>
                    <a:srgbClr val="000080"/>
                  </a:solidFill>
                  <a:miter lim="800000"/>
                  <a:headEnd/>
                  <a:tailEnd/>
                </a:ln>
              </p:spPr>
              <p:txBody>
                <a:bodyPr/>
                <a:lstStyle/>
                <a:p>
                  <a:pPr algn="ctr"/>
                  <a:endParaRPr lang="zh-CN" altLang="en-US" b="0">
                    <a:latin typeface="+mn-lt"/>
                    <a:ea typeface="黑体" pitchFamily="2" charset="-122"/>
                  </a:endParaRPr>
                </a:p>
              </p:txBody>
            </p:sp>
            <p:sp>
              <p:nvSpPr>
                <p:cNvPr id="116" name="Oval 23"/>
                <p:cNvSpPr>
                  <a:spLocks noChangeArrowheads="1"/>
                </p:cNvSpPr>
                <p:nvPr/>
              </p:nvSpPr>
              <p:spPr bwMode="auto">
                <a:xfrm>
                  <a:off x="7735" y="1985"/>
                  <a:ext cx="69" cy="69"/>
                </a:xfrm>
                <a:prstGeom prst="ellipse">
                  <a:avLst/>
                </a:prstGeom>
                <a:solidFill>
                  <a:srgbClr val="FFFFFF"/>
                </a:solidFill>
                <a:ln w="19050">
                  <a:solidFill>
                    <a:srgbClr val="000080"/>
                  </a:solidFill>
                  <a:round/>
                  <a:headEnd/>
                  <a:tailEnd/>
                </a:ln>
              </p:spPr>
              <p:txBody>
                <a:bodyPr/>
                <a:lstStyle/>
                <a:p>
                  <a:pPr algn="ctr"/>
                  <a:endParaRPr lang="zh-CN" altLang="en-US" b="0">
                    <a:latin typeface="+mn-lt"/>
                    <a:ea typeface="黑体" pitchFamily="2" charset="-122"/>
                  </a:endParaRPr>
                </a:p>
              </p:txBody>
            </p:sp>
          </p:grpSp>
        </p:grpSp>
        <p:sp>
          <p:nvSpPr>
            <p:cNvPr id="99" name="Rectangle 24"/>
            <p:cNvSpPr>
              <a:spLocks noChangeArrowheads="1"/>
            </p:cNvSpPr>
            <p:nvPr/>
          </p:nvSpPr>
          <p:spPr bwMode="auto">
            <a:xfrm>
              <a:off x="2466" y="2271"/>
              <a:ext cx="1794" cy="832"/>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b="0">
                <a:latin typeface="+mn-lt"/>
                <a:ea typeface="黑体" pitchFamily="2" charset="-122"/>
              </a:endParaRPr>
            </a:p>
          </p:txBody>
        </p:sp>
        <p:sp>
          <p:nvSpPr>
            <p:cNvPr id="100" name="AutoShape 25"/>
            <p:cNvSpPr>
              <a:spLocks noChangeArrowheads="1"/>
            </p:cNvSpPr>
            <p:nvPr/>
          </p:nvSpPr>
          <p:spPr bwMode="auto">
            <a:xfrm>
              <a:off x="4387" y="2907"/>
              <a:ext cx="452" cy="236"/>
            </a:xfrm>
            <a:prstGeom prst="wedgeRoundRectCallout">
              <a:avLst>
                <a:gd name="adj1" fmla="val -81866"/>
                <a:gd name="adj2" fmla="val -147009"/>
                <a:gd name="adj3" fmla="val 16667"/>
              </a:avLst>
            </a:prstGeom>
            <a:solidFill>
              <a:srgbClr val="FFFFFF"/>
            </a:solidFill>
            <a:ln w="19050">
              <a:solidFill>
                <a:srgbClr val="008000"/>
              </a:solidFill>
              <a:miter lim="800000"/>
              <a:headEnd/>
              <a:tailEnd/>
            </a:ln>
          </p:spPr>
          <p:txBody>
            <a:bodyPr lIns="0" tIns="0" rIns="0" bIns="0"/>
            <a:lstStyle/>
            <a:p>
              <a:pPr algn="ctr" eaLnBrk="0" hangingPunct="0"/>
              <a:r>
                <a:rPr lang="zh-CN" altLang="en-US" sz="1800" b="0">
                  <a:solidFill>
                    <a:srgbClr val="008080"/>
                  </a:solidFill>
                  <a:latin typeface="+mn-lt"/>
                  <a:ea typeface="黑体" pitchFamily="2" charset="-122"/>
                </a:rPr>
                <a:t>接口</a:t>
              </a:r>
            </a:p>
          </p:txBody>
        </p:sp>
        <p:grpSp>
          <p:nvGrpSpPr>
            <p:cNvPr id="101" name="Group 26"/>
            <p:cNvGrpSpPr>
              <a:grpSpLocks/>
            </p:cNvGrpSpPr>
            <p:nvPr/>
          </p:nvGrpSpPr>
          <p:grpSpPr bwMode="auto">
            <a:xfrm>
              <a:off x="3024" y="2699"/>
              <a:ext cx="654" cy="240"/>
              <a:chOff x="4714" y="11116"/>
              <a:chExt cx="1022" cy="690"/>
            </a:xfrm>
          </p:grpSpPr>
          <p:sp>
            <p:nvSpPr>
              <p:cNvPr id="111" name="Line 27"/>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12" name="Freeform 28"/>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grpSp>
        <p:sp>
          <p:nvSpPr>
            <p:cNvPr id="102" name="Line 29"/>
            <p:cNvSpPr>
              <a:spLocks noChangeShapeType="1"/>
            </p:cNvSpPr>
            <p:nvPr/>
          </p:nvSpPr>
          <p:spPr bwMode="auto">
            <a:xfrm flipV="1">
              <a:off x="3804" y="2126"/>
              <a:ext cx="0" cy="466"/>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03" name="Line 30"/>
            <p:cNvSpPr>
              <a:spLocks noChangeShapeType="1"/>
            </p:cNvSpPr>
            <p:nvPr/>
          </p:nvSpPr>
          <p:spPr bwMode="auto">
            <a:xfrm flipV="1">
              <a:off x="3804" y="2820"/>
              <a:ext cx="0" cy="393"/>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04" name="Text Box 32"/>
            <p:cNvSpPr txBox="1">
              <a:spLocks noChangeArrowheads="1"/>
            </p:cNvSpPr>
            <p:nvPr/>
          </p:nvSpPr>
          <p:spPr bwMode="auto">
            <a:xfrm>
              <a:off x="2626" y="2851"/>
              <a:ext cx="47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1</a:t>
              </a:r>
              <a:endParaRPr lang="en-US" altLang="zh-CN" sz="1800" b="0" dirty="0">
                <a:solidFill>
                  <a:srgbClr val="FF0000"/>
                </a:solidFill>
                <a:latin typeface="+mn-lt"/>
                <a:ea typeface="黑体" pitchFamily="2" charset="-122"/>
              </a:endParaRPr>
            </a:p>
          </p:txBody>
        </p:sp>
        <p:sp>
          <p:nvSpPr>
            <p:cNvPr id="105" name="Line 33"/>
            <p:cNvSpPr>
              <a:spLocks noChangeShapeType="1"/>
            </p:cNvSpPr>
            <p:nvPr/>
          </p:nvSpPr>
          <p:spPr bwMode="auto">
            <a:xfrm>
              <a:off x="2653" y="2897"/>
              <a:ext cx="251"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06" name="Line 34"/>
            <p:cNvSpPr>
              <a:spLocks noChangeShapeType="1"/>
            </p:cNvSpPr>
            <p:nvPr/>
          </p:nvSpPr>
          <p:spPr bwMode="auto">
            <a:xfrm>
              <a:off x="2905" y="2132"/>
              <a:ext cx="0" cy="43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107" name="Line 35"/>
            <p:cNvSpPr>
              <a:spLocks noChangeShapeType="1"/>
            </p:cNvSpPr>
            <p:nvPr/>
          </p:nvSpPr>
          <p:spPr bwMode="auto">
            <a:xfrm>
              <a:off x="2792" y="2132"/>
              <a:ext cx="0" cy="432"/>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108" name="Group 36"/>
            <p:cNvGrpSpPr>
              <a:grpSpLocks/>
            </p:cNvGrpSpPr>
            <p:nvPr/>
          </p:nvGrpSpPr>
          <p:grpSpPr bwMode="auto">
            <a:xfrm>
              <a:off x="2360" y="2266"/>
              <a:ext cx="524" cy="385"/>
              <a:chOff x="8910" y="4740"/>
              <a:chExt cx="765" cy="600"/>
            </a:xfrm>
          </p:grpSpPr>
          <p:sp>
            <p:nvSpPr>
              <p:cNvPr id="109" name="Text Box 37"/>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R/W</a:t>
                </a:r>
              </a:p>
            </p:txBody>
          </p:sp>
          <p:sp>
            <p:nvSpPr>
              <p:cNvPr id="110" name="Line 38"/>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sp>
        <p:nvSpPr>
          <p:cNvPr id="25608" name="Oval 159"/>
          <p:cNvSpPr>
            <a:spLocks noChangeArrowheads="1"/>
          </p:cNvSpPr>
          <p:nvPr/>
        </p:nvSpPr>
        <p:spPr bwMode="auto">
          <a:xfrm>
            <a:off x="3239641" y="1773312"/>
            <a:ext cx="1476375" cy="863600"/>
          </a:xfrm>
          <a:prstGeom prst="ellipse">
            <a:avLst/>
          </a:prstGeom>
          <a:noFill/>
          <a:ln w="38100">
            <a:solidFill>
              <a:srgbClr val="FF66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latin typeface="黑体" pitchFamily="2" charset="-122"/>
              <a:ea typeface="黑体" pitchFamily="2" charset="-122"/>
            </a:endParaRPr>
          </a:p>
        </p:txBody>
      </p:sp>
      <p:sp>
        <p:nvSpPr>
          <p:cNvPr id="120" name="Rectangle 106"/>
          <p:cNvSpPr>
            <a:spLocks noChangeArrowheads="1"/>
          </p:cNvSpPr>
          <p:nvPr/>
        </p:nvSpPr>
        <p:spPr bwMode="auto">
          <a:xfrm>
            <a:off x="755576" y="3678880"/>
            <a:ext cx="7847882" cy="171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algn="just">
              <a:lnSpc>
                <a:spcPct val="120000"/>
              </a:lnSpc>
            </a:pPr>
            <a:r>
              <a:rPr lang="zh-CN" altLang="en-US" dirty="0" smtClean="0">
                <a:solidFill>
                  <a:srgbClr val="000080"/>
                </a:solidFill>
                <a:latin typeface="黑体" pitchFamily="2" charset="-122"/>
                <a:ea typeface="黑体" pitchFamily="2" charset="-122"/>
              </a:rPr>
              <a:t>① </a:t>
            </a:r>
            <a:r>
              <a:rPr lang="en-US" altLang="zh-CN" dirty="0" smtClean="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地址选择</a:t>
            </a:r>
          </a:p>
          <a:p>
            <a:pPr algn="just">
              <a:lnSpc>
                <a:spcPct val="120000"/>
              </a:lnSpc>
            </a:pPr>
            <a:r>
              <a:rPr lang="zh-CN" altLang="en-US" dirty="0" smtClean="0">
                <a:solidFill>
                  <a:srgbClr val="000080"/>
                </a:solidFill>
                <a:latin typeface="黑体" pitchFamily="2" charset="-122"/>
                <a:ea typeface="黑体" pitchFamily="2" charset="-122"/>
              </a:rPr>
              <a:t>   ∵ </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通过执行指令“</a:t>
            </a:r>
            <a:r>
              <a:rPr lang="en-US" altLang="zh-CN" dirty="0">
                <a:solidFill>
                  <a:srgbClr val="000080"/>
                </a:solidFill>
                <a:latin typeface="黑体" pitchFamily="2" charset="-122"/>
                <a:ea typeface="黑体" pitchFamily="2" charset="-122"/>
              </a:rPr>
              <a:t>IN A,(</a:t>
            </a:r>
            <a:r>
              <a:rPr lang="en-US" altLang="zh-CN" dirty="0" smtClean="0">
                <a:solidFill>
                  <a:srgbClr val="000080"/>
                </a:solidFill>
                <a:latin typeface="黑体" pitchFamily="2" charset="-122"/>
                <a:ea typeface="黑体" pitchFamily="2" charset="-122"/>
              </a:rPr>
              <a:t>0A5H</a:t>
            </a:r>
            <a:r>
              <a:rPr lang="en-US" altLang="zh-CN" dirty="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实现输入，此时</a:t>
            </a:r>
            <a:r>
              <a:rPr lang="en-US" altLang="zh-CN" dirty="0">
                <a:solidFill>
                  <a:srgbClr val="000080"/>
                </a:solidFill>
                <a:latin typeface="黑体" pitchFamily="2" charset="-122"/>
                <a:ea typeface="黑体" pitchFamily="2" charset="-122"/>
              </a:rPr>
              <a:t>CPU</a:t>
            </a:r>
            <a:r>
              <a:rPr lang="zh-CN" altLang="en-US" dirty="0">
                <a:solidFill>
                  <a:srgbClr val="000080"/>
                </a:solidFill>
                <a:latin typeface="黑体" pitchFamily="2" charset="-122"/>
                <a:ea typeface="黑体" pitchFamily="2" charset="-122"/>
              </a:rPr>
              <a:t>将向地址线发地址</a:t>
            </a:r>
            <a:r>
              <a:rPr lang="zh-CN" altLang="en-US" dirty="0" smtClean="0">
                <a:solidFill>
                  <a:srgbClr val="000080"/>
                </a:solidFill>
                <a:latin typeface="黑体" pitchFamily="2" charset="-122"/>
                <a:ea typeface="黑体" pitchFamily="2" charset="-122"/>
              </a:rPr>
              <a:t>值</a:t>
            </a:r>
            <a:r>
              <a:rPr lang="en-US" altLang="zh-CN" dirty="0" smtClean="0">
                <a:solidFill>
                  <a:srgbClr val="000080"/>
                </a:solidFill>
                <a:latin typeface="黑体" pitchFamily="2" charset="-122"/>
                <a:ea typeface="黑体" pitchFamily="2" charset="-122"/>
              </a:rPr>
              <a:t>A5H</a:t>
            </a:r>
            <a:r>
              <a:rPr lang="zh-CN" altLang="en-US" dirty="0">
                <a:solidFill>
                  <a:srgbClr val="000080"/>
                </a:solidFill>
                <a:latin typeface="黑体" pitchFamily="2" charset="-122"/>
                <a:ea typeface="黑体" pitchFamily="2" charset="-122"/>
              </a:rPr>
              <a:t>，向控制线发相应的控制信号，</a:t>
            </a:r>
          </a:p>
          <a:p>
            <a:pPr algn="just">
              <a:lnSpc>
                <a:spcPct val="120000"/>
              </a:lnSpc>
            </a:pPr>
            <a:r>
              <a:rPr lang="zh-CN" altLang="en-US" dirty="0" smtClean="0">
                <a:solidFill>
                  <a:srgbClr val="000080"/>
                </a:solidFill>
                <a:latin typeface="黑体" pitchFamily="2" charset="-122"/>
                <a:ea typeface="黑体" pitchFamily="2" charset="-122"/>
              </a:rPr>
              <a:t>   ∴ </a:t>
            </a:r>
            <a:r>
              <a:rPr lang="en-US" altLang="zh-CN" dirty="0">
                <a:solidFill>
                  <a:srgbClr val="000080"/>
                </a:solidFill>
                <a:latin typeface="黑体" pitchFamily="2" charset="-122"/>
                <a:ea typeface="黑体" pitchFamily="2" charset="-122"/>
              </a:rPr>
              <a:t>I/O</a:t>
            </a:r>
            <a:r>
              <a:rPr lang="zh-CN" altLang="en-US" dirty="0">
                <a:solidFill>
                  <a:srgbClr val="000080"/>
                </a:solidFill>
                <a:latin typeface="黑体" pitchFamily="2" charset="-122"/>
                <a:ea typeface="黑体" pitchFamily="2" charset="-122"/>
              </a:rPr>
              <a:t>地址选择逻辑</a:t>
            </a:r>
            <a:r>
              <a:rPr lang="zh-CN" altLang="en-US" dirty="0" smtClean="0">
                <a:solidFill>
                  <a:srgbClr val="000080"/>
                </a:solidFill>
                <a:latin typeface="黑体" pitchFamily="2" charset="-122"/>
                <a:ea typeface="黑体" pitchFamily="2" charset="-122"/>
              </a:rPr>
              <a:t>（</a:t>
            </a:r>
            <a:r>
              <a:rPr lang="zh-CN" altLang="en-US" dirty="0">
                <a:solidFill>
                  <a:srgbClr val="000080"/>
                </a:solidFill>
                <a:latin typeface="黑体" pitchFamily="2" charset="-122"/>
                <a:ea typeface="黑体" pitchFamily="2" charset="-122"/>
              </a:rPr>
              <a:t>负</a:t>
            </a:r>
            <a:r>
              <a:rPr lang="zh-CN" altLang="en-US" dirty="0" smtClean="0">
                <a:solidFill>
                  <a:srgbClr val="000080"/>
                </a:solidFill>
                <a:latin typeface="黑体" pitchFamily="2" charset="-122"/>
                <a:ea typeface="黑体" pitchFamily="2" charset="-122"/>
              </a:rPr>
              <a:t>逻辑</a:t>
            </a:r>
            <a:r>
              <a:rPr lang="zh-CN" altLang="en-US" dirty="0">
                <a:solidFill>
                  <a:srgbClr val="000080"/>
                </a:solidFill>
                <a:latin typeface="黑体" pitchFamily="2" charset="-122"/>
                <a:ea typeface="黑体" pitchFamily="2" charset="-122"/>
              </a:rPr>
              <a:t>）应为：</a:t>
            </a:r>
            <a:endParaRPr lang="en-US" altLang="zh-CN" dirty="0">
              <a:solidFill>
                <a:srgbClr val="000080"/>
              </a:solidFill>
              <a:latin typeface="黑体" pitchFamily="2" charset="-122"/>
              <a:ea typeface="黑体" pitchFamily="2" charset="-122"/>
            </a:endParaRPr>
          </a:p>
        </p:txBody>
      </p:sp>
      <p:grpSp>
        <p:nvGrpSpPr>
          <p:cNvPr id="2" name="组合 1"/>
          <p:cNvGrpSpPr/>
          <p:nvPr/>
        </p:nvGrpSpPr>
        <p:grpSpPr>
          <a:xfrm>
            <a:off x="1781175" y="5477793"/>
            <a:ext cx="5959177" cy="471487"/>
            <a:chOff x="1781175" y="5477793"/>
            <a:chExt cx="5959177" cy="471487"/>
          </a:xfrm>
        </p:grpSpPr>
        <p:sp>
          <p:nvSpPr>
            <p:cNvPr id="25678" name="Text Box 42"/>
            <p:cNvSpPr txBox="1">
              <a:spLocks noChangeArrowheads="1"/>
            </p:cNvSpPr>
            <p:nvPr/>
          </p:nvSpPr>
          <p:spPr bwMode="auto">
            <a:xfrm>
              <a:off x="1781175" y="5477793"/>
              <a:ext cx="5959177"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a:r>
                <a:rPr lang="zh-CN" altLang="en-US" sz="2000" b="0" dirty="0">
                  <a:solidFill>
                    <a:srgbClr val="FF0000"/>
                  </a:solidFill>
                  <a:latin typeface="黑体" pitchFamily="2" charset="-122"/>
                  <a:ea typeface="黑体" pitchFamily="2" charset="-122"/>
                </a:rPr>
                <a:t>  </a:t>
              </a:r>
              <a:r>
                <a:rPr lang="en-US" altLang="zh-CN" sz="2000" dirty="0">
                  <a:solidFill>
                    <a:srgbClr val="FF0000"/>
                  </a:solidFill>
                  <a:latin typeface="黑体" pitchFamily="2" charset="-122"/>
                  <a:ea typeface="黑体" pitchFamily="2" charset="-122"/>
                </a:rPr>
                <a:t>CS</a:t>
              </a:r>
              <a:r>
                <a:rPr lang="en-US" altLang="zh-CN" sz="2000" baseline="-25000" dirty="0">
                  <a:solidFill>
                    <a:srgbClr val="FF0000"/>
                  </a:solidFill>
                  <a:latin typeface="黑体" pitchFamily="2" charset="-122"/>
                  <a:ea typeface="黑体" pitchFamily="2" charset="-122"/>
                </a:rPr>
                <a:t>1 </a:t>
              </a:r>
              <a:r>
                <a:rPr lang="en-US" altLang="zh-CN" sz="2000" dirty="0">
                  <a:solidFill>
                    <a:srgbClr val="000080"/>
                  </a:solidFill>
                  <a:latin typeface="黑体" pitchFamily="2" charset="-122"/>
                  <a:ea typeface="黑体" pitchFamily="2" charset="-122"/>
                </a:rPr>
                <a:t>= A</a:t>
              </a:r>
              <a:r>
                <a:rPr lang="en-US" altLang="zh-CN" sz="2000" baseline="-25000" dirty="0">
                  <a:solidFill>
                    <a:srgbClr val="000080"/>
                  </a:solidFill>
                  <a:latin typeface="黑体" pitchFamily="2" charset="-122"/>
                  <a:ea typeface="黑体" pitchFamily="2" charset="-122"/>
                </a:rPr>
                <a:t>7</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6</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5</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4</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3</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2</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1</a:t>
              </a:r>
              <a:r>
                <a:rPr lang="en-US" altLang="zh-CN" sz="2000" dirty="0">
                  <a:solidFill>
                    <a:srgbClr val="000080"/>
                  </a:solidFill>
                  <a:latin typeface="黑体" pitchFamily="2" charset="-122"/>
                  <a:ea typeface="黑体" pitchFamily="2" charset="-122"/>
                </a:rPr>
                <a:t>A</a:t>
              </a:r>
              <a:r>
                <a:rPr lang="en-US" altLang="zh-CN" sz="2000" baseline="-25000" dirty="0">
                  <a:solidFill>
                    <a:srgbClr val="000080"/>
                  </a:solidFill>
                  <a:latin typeface="黑体" pitchFamily="2" charset="-122"/>
                  <a:ea typeface="黑体" pitchFamily="2" charset="-122"/>
                </a:rPr>
                <a:t>0</a:t>
              </a:r>
              <a:r>
                <a:rPr lang="en-US" altLang="zh-CN" sz="2000" dirty="0">
                  <a:solidFill>
                    <a:srgbClr val="000080"/>
                  </a:solidFill>
                  <a:latin typeface="Times New Roman" pitchFamily="18" charset="0"/>
                  <a:ea typeface="黑体" pitchFamily="2" charset="-122"/>
                </a:rPr>
                <a:t>·</a:t>
              </a:r>
              <a:r>
                <a:rPr lang="zh-CN" altLang="en-US" sz="2000" dirty="0">
                  <a:solidFill>
                    <a:srgbClr val="000080"/>
                  </a:solidFill>
                  <a:latin typeface="黑体" pitchFamily="2" charset="-122"/>
                  <a:ea typeface="黑体" pitchFamily="2" charset="-122"/>
                </a:rPr>
                <a:t>（</a:t>
              </a:r>
              <a:r>
                <a:rPr lang="en-US" altLang="zh-CN" sz="2000" dirty="0">
                  <a:solidFill>
                    <a:srgbClr val="000080"/>
                  </a:solidFill>
                  <a:latin typeface="黑体" pitchFamily="2" charset="-122"/>
                  <a:ea typeface="黑体" pitchFamily="2" charset="-122"/>
                </a:rPr>
                <a:t>I/O</a:t>
              </a:r>
              <a:r>
                <a:rPr lang="zh-CN" altLang="en-US" sz="2000" dirty="0">
                  <a:solidFill>
                    <a:srgbClr val="000080"/>
                  </a:solidFill>
                  <a:latin typeface="黑体" pitchFamily="2" charset="-122"/>
                  <a:ea typeface="黑体" pitchFamily="2" charset="-122"/>
                </a:rPr>
                <a:t>）</a:t>
              </a:r>
              <a:r>
                <a:rPr lang="en-US" altLang="zh-CN" sz="2000" dirty="0">
                  <a:solidFill>
                    <a:srgbClr val="000080"/>
                  </a:solidFill>
                  <a:latin typeface="Times New Roman" pitchFamily="18" charset="0"/>
                  <a:ea typeface="黑体" pitchFamily="2" charset="-122"/>
                </a:rPr>
                <a:t>·</a:t>
              </a:r>
              <a:r>
                <a:rPr lang="zh-CN" altLang="en-US" sz="2000" dirty="0">
                  <a:solidFill>
                    <a:srgbClr val="000080"/>
                  </a:solidFill>
                  <a:latin typeface="黑体" pitchFamily="2" charset="-122"/>
                  <a:ea typeface="黑体" pitchFamily="2" charset="-122"/>
                </a:rPr>
                <a:t>（</a:t>
              </a:r>
              <a:r>
                <a:rPr lang="en-US" altLang="zh-CN" sz="2000" dirty="0">
                  <a:solidFill>
                    <a:srgbClr val="000080"/>
                  </a:solidFill>
                  <a:latin typeface="黑体" pitchFamily="2" charset="-122"/>
                  <a:ea typeface="黑体" pitchFamily="2" charset="-122"/>
                </a:rPr>
                <a:t>R/W)</a:t>
              </a:r>
              <a:r>
                <a:rPr lang="en-US" altLang="zh-CN" dirty="0">
                  <a:solidFill>
                    <a:srgbClr val="000080"/>
                  </a:solidFill>
                  <a:latin typeface="黑体" pitchFamily="2" charset="-122"/>
                  <a:ea typeface="黑体" pitchFamily="2" charset="-122"/>
                </a:rPr>
                <a:t>    </a:t>
              </a:r>
            </a:p>
          </p:txBody>
        </p:sp>
        <p:sp>
          <p:nvSpPr>
            <p:cNvPr id="25679" name="Line 44"/>
            <p:cNvSpPr>
              <a:spLocks noChangeShapeType="1"/>
            </p:cNvSpPr>
            <p:nvPr/>
          </p:nvSpPr>
          <p:spPr bwMode="auto">
            <a:xfrm>
              <a:off x="2113054" y="5563518"/>
              <a:ext cx="33025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80" name="Line 45"/>
            <p:cNvSpPr>
              <a:spLocks noChangeShapeType="1"/>
            </p:cNvSpPr>
            <p:nvPr/>
          </p:nvSpPr>
          <p:spPr bwMode="auto">
            <a:xfrm>
              <a:off x="4855935" y="5579393"/>
              <a:ext cx="40671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81" name="Line 46"/>
            <p:cNvSpPr>
              <a:spLocks noChangeShapeType="1"/>
            </p:cNvSpPr>
            <p:nvPr/>
          </p:nvSpPr>
          <p:spPr bwMode="auto">
            <a:xfrm>
              <a:off x="3708000" y="5579393"/>
              <a:ext cx="193596"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82" name="Line 47"/>
            <p:cNvSpPr>
              <a:spLocks noChangeShapeType="1"/>
            </p:cNvSpPr>
            <p:nvPr/>
          </p:nvSpPr>
          <p:spPr bwMode="auto">
            <a:xfrm>
              <a:off x="4714398" y="5533355"/>
              <a:ext cx="644235"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83" name="Line 48"/>
            <p:cNvSpPr>
              <a:spLocks noChangeShapeType="1"/>
            </p:cNvSpPr>
            <p:nvPr/>
          </p:nvSpPr>
          <p:spPr bwMode="auto">
            <a:xfrm>
              <a:off x="6100480" y="5563518"/>
              <a:ext cx="177327"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84" name="Line 49"/>
            <p:cNvSpPr>
              <a:spLocks noChangeShapeType="1"/>
            </p:cNvSpPr>
            <p:nvPr/>
          </p:nvSpPr>
          <p:spPr bwMode="auto">
            <a:xfrm>
              <a:off x="2685707" y="5493668"/>
              <a:ext cx="3681577"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 name="Line 46"/>
            <p:cNvSpPr>
              <a:spLocks noChangeShapeType="1"/>
            </p:cNvSpPr>
            <p:nvPr/>
          </p:nvSpPr>
          <p:spPr bwMode="auto">
            <a:xfrm>
              <a:off x="3059832" y="5579393"/>
              <a:ext cx="193596"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 name="Line 46"/>
            <p:cNvSpPr>
              <a:spLocks noChangeShapeType="1"/>
            </p:cNvSpPr>
            <p:nvPr/>
          </p:nvSpPr>
          <p:spPr bwMode="auto">
            <a:xfrm>
              <a:off x="3467740" y="5579393"/>
              <a:ext cx="193596"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 name="Line 46"/>
            <p:cNvSpPr>
              <a:spLocks noChangeShapeType="1"/>
            </p:cNvSpPr>
            <p:nvPr/>
          </p:nvSpPr>
          <p:spPr bwMode="auto">
            <a:xfrm>
              <a:off x="4142894" y="5579393"/>
              <a:ext cx="193596"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0"/>
          <p:cNvSpPr>
            <a:spLocks noChangeArrowheads="1"/>
          </p:cNvSpPr>
          <p:nvPr/>
        </p:nvSpPr>
        <p:spPr bwMode="auto">
          <a:xfrm>
            <a:off x="755650" y="3638550"/>
            <a:ext cx="8137525"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dirty="0">
                <a:solidFill>
                  <a:srgbClr val="000080"/>
                </a:solidFill>
                <a:latin typeface="黑体" pitchFamily="2" charset="-122"/>
                <a:ea typeface="黑体" pitchFamily="2" charset="-122"/>
              </a:rPr>
              <a:t>② 数据缓冲寄存器</a:t>
            </a:r>
          </a:p>
          <a:p>
            <a:pPr>
              <a:lnSpc>
                <a:spcPct val="120000"/>
              </a:lnSpc>
            </a:pPr>
            <a:r>
              <a:rPr lang="zh-CN" altLang="en-US" dirty="0">
                <a:solidFill>
                  <a:srgbClr val="000080"/>
                </a:solidFill>
                <a:latin typeface="黑体" pitchFamily="2" charset="-122"/>
                <a:ea typeface="黑体" pitchFamily="2" charset="-122"/>
              </a:rPr>
              <a:t>    由于输入设备（开关寄存器）随时都可以提供数据，所以不必再设数据缓冲寄存器。</a:t>
            </a:r>
          </a:p>
        </p:txBody>
      </p:sp>
      <p:sp>
        <p:nvSpPr>
          <p:cNvPr id="26628" name="Oval 122"/>
          <p:cNvSpPr>
            <a:spLocks noChangeArrowheads="1"/>
          </p:cNvSpPr>
          <p:nvPr/>
        </p:nvSpPr>
        <p:spPr bwMode="auto">
          <a:xfrm>
            <a:off x="3708400" y="2636838"/>
            <a:ext cx="2016125" cy="863600"/>
          </a:xfrm>
          <a:prstGeom prst="ellipse">
            <a:avLst/>
          </a:prstGeom>
          <a:noFill/>
          <a:ln w="38100">
            <a:solidFill>
              <a:srgbClr val="FF66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latin typeface="黑体" pitchFamily="2" charset="-122"/>
              <a:ea typeface="黑体" pitchFamily="2" charset="-122"/>
            </a:endParaRPr>
          </a:p>
        </p:txBody>
      </p:sp>
      <p:grpSp>
        <p:nvGrpSpPr>
          <p:cNvPr id="26629" name="Group 123"/>
          <p:cNvGrpSpPr>
            <a:grpSpLocks/>
          </p:cNvGrpSpPr>
          <p:nvPr/>
        </p:nvGrpSpPr>
        <p:grpSpPr bwMode="auto">
          <a:xfrm>
            <a:off x="1116013" y="1268413"/>
            <a:ext cx="7272337" cy="2305050"/>
            <a:chOff x="2162" y="3037"/>
            <a:chExt cx="6899" cy="1778"/>
          </a:xfrm>
        </p:grpSpPr>
        <p:sp>
          <p:nvSpPr>
            <p:cNvPr id="26631" name="Text Box 124"/>
            <p:cNvSpPr txBox="1">
              <a:spLocks noChangeArrowheads="1"/>
            </p:cNvSpPr>
            <p:nvPr/>
          </p:nvSpPr>
          <p:spPr bwMode="auto">
            <a:xfrm>
              <a:off x="4839" y="4295"/>
              <a:ext cx="1479" cy="286"/>
            </a:xfrm>
            <a:prstGeom prst="rect">
              <a:avLst/>
            </a:prstGeom>
            <a:solidFill>
              <a:srgbClr val="FFFF00"/>
            </a:solidFill>
            <a:ln w="19050">
              <a:solidFill>
                <a:srgbClr val="000080"/>
              </a:solidFill>
              <a:miter lim="800000"/>
              <a:headEnd/>
              <a:tailEnd/>
            </a:ln>
          </p:spPr>
          <p:txBody>
            <a:bodyPr tIns="7200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dirty="0">
                  <a:solidFill>
                    <a:srgbClr val="000080"/>
                  </a:solidFill>
                  <a:latin typeface="+mn-lt"/>
                  <a:ea typeface="黑体" pitchFamily="2" charset="-122"/>
                </a:rPr>
                <a:t>开关寄存器</a:t>
              </a:r>
              <a:endParaRPr lang="zh-CN" altLang="en-US" sz="1800" b="0" dirty="0">
                <a:solidFill>
                  <a:schemeClr val="tx1"/>
                </a:solidFill>
                <a:latin typeface="+mn-lt"/>
                <a:ea typeface="黑体" pitchFamily="2" charset="-122"/>
              </a:endParaRPr>
            </a:p>
          </p:txBody>
        </p:sp>
        <p:grpSp>
          <p:nvGrpSpPr>
            <p:cNvPr id="26632" name="Group 125"/>
            <p:cNvGrpSpPr>
              <a:grpSpLocks/>
            </p:cNvGrpSpPr>
            <p:nvPr/>
          </p:nvGrpSpPr>
          <p:grpSpPr bwMode="auto">
            <a:xfrm>
              <a:off x="4409" y="3202"/>
              <a:ext cx="649" cy="435"/>
              <a:chOff x="8655" y="4590"/>
              <a:chExt cx="765" cy="600"/>
            </a:xfrm>
          </p:grpSpPr>
          <p:sp>
            <p:nvSpPr>
              <p:cNvPr id="26698" name="Text Box 126"/>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I/O</a:t>
                </a:r>
                <a:endParaRPr lang="en-US" altLang="zh-CN" sz="1800" b="0" dirty="0">
                  <a:solidFill>
                    <a:schemeClr val="tx1"/>
                  </a:solidFill>
                  <a:latin typeface="+mn-lt"/>
                  <a:ea typeface="黑体" pitchFamily="2" charset="-122"/>
                </a:endParaRPr>
              </a:p>
            </p:txBody>
          </p:sp>
          <p:sp>
            <p:nvSpPr>
              <p:cNvPr id="26699" name="Line 127"/>
              <p:cNvSpPr>
                <a:spLocks noChangeShapeType="1"/>
              </p:cNvSpPr>
              <p:nvPr/>
            </p:nvSpPr>
            <p:spPr bwMode="auto">
              <a:xfrm>
                <a:off x="8910" y="4680"/>
                <a:ext cx="27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sp>
          <p:nvSpPr>
            <p:cNvPr id="26633" name="Text Box 128"/>
            <p:cNvSpPr txBox="1">
              <a:spLocks noChangeArrowheads="1"/>
            </p:cNvSpPr>
            <p:nvPr/>
          </p:nvSpPr>
          <p:spPr bwMode="auto">
            <a:xfrm>
              <a:off x="4981" y="3198"/>
              <a:ext cx="626"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a:solidFill>
                    <a:srgbClr val="000080"/>
                  </a:solidFill>
                  <a:latin typeface="+mn-lt"/>
                  <a:ea typeface="黑体" pitchFamily="2" charset="-122"/>
                </a:rPr>
                <a:t>地址</a:t>
              </a:r>
            </a:p>
            <a:p>
              <a:pPr algn="ctr">
                <a:lnSpc>
                  <a:spcPct val="80000"/>
                </a:lnSpc>
              </a:pPr>
              <a:r>
                <a:rPr lang="zh-CN" altLang="en-US" sz="1800" b="0">
                  <a:solidFill>
                    <a:srgbClr val="000080"/>
                  </a:solidFill>
                  <a:latin typeface="+mn-lt"/>
                  <a:ea typeface="黑体" pitchFamily="2" charset="-122"/>
                </a:rPr>
                <a:t>总线</a:t>
              </a:r>
              <a:endParaRPr lang="zh-CN" altLang="en-US" sz="1800" b="0">
                <a:solidFill>
                  <a:schemeClr val="tx1"/>
                </a:solidFill>
                <a:latin typeface="+mn-lt"/>
                <a:ea typeface="黑体" pitchFamily="2" charset="-122"/>
              </a:endParaRPr>
            </a:p>
          </p:txBody>
        </p:sp>
        <p:sp>
          <p:nvSpPr>
            <p:cNvPr id="26634" name="Line 129"/>
            <p:cNvSpPr>
              <a:spLocks noChangeShapeType="1"/>
            </p:cNvSpPr>
            <p:nvPr/>
          </p:nvSpPr>
          <p:spPr bwMode="auto">
            <a:xfrm>
              <a:off x="2162" y="3037"/>
              <a:ext cx="4847" cy="0"/>
            </a:xfrm>
            <a:prstGeom prst="line">
              <a:avLst/>
            </a:prstGeom>
            <a:noFill/>
            <a:ln w="571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35" name="Text Box 130"/>
            <p:cNvSpPr txBox="1">
              <a:spLocks noChangeArrowheads="1"/>
            </p:cNvSpPr>
            <p:nvPr/>
          </p:nvSpPr>
          <p:spPr bwMode="auto">
            <a:xfrm>
              <a:off x="2352" y="3363"/>
              <a:ext cx="638" cy="84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CPU</a:t>
              </a:r>
            </a:p>
          </p:txBody>
        </p:sp>
        <p:sp>
          <p:nvSpPr>
            <p:cNvPr id="26636" name="Line 131"/>
            <p:cNvSpPr>
              <a:spLocks noChangeShapeType="1"/>
            </p:cNvSpPr>
            <p:nvPr/>
          </p:nvSpPr>
          <p:spPr bwMode="auto">
            <a:xfrm>
              <a:off x="2680" y="3050"/>
              <a:ext cx="0" cy="30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37" name="Text Box 132"/>
            <p:cNvSpPr txBox="1">
              <a:spLocks noChangeArrowheads="1"/>
            </p:cNvSpPr>
            <p:nvPr/>
          </p:nvSpPr>
          <p:spPr bwMode="auto">
            <a:xfrm>
              <a:off x="3190" y="3363"/>
              <a:ext cx="639" cy="846"/>
            </a:xfrm>
            <a:prstGeom prst="rect">
              <a:avLst/>
            </a:prstGeom>
            <a:solidFill>
              <a:srgbClr val="FFFF00"/>
            </a:solidFill>
            <a:ln w="19050">
              <a:solidFill>
                <a:srgbClr val="000080"/>
              </a:solidFill>
              <a:miter lim="800000"/>
              <a:headEnd/>
              <a:tailEnd/>
            </a:ln>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b="0" dirty="0">
                  <a:solidFill>
                    <a:srgbClr val="000080"/>
                  </a:solidFill>
                  <a:latin typeface="+mn-lt"/>
                  <a:ea typeface="黑体" pitchFamily="2" charset="-122"/>
                </a:rPr>
                <a:t>MEM</a:t>
              </a:r>
            </a:p>
          </p:txBody>
        </p:sp>
        <p:sp>
          <p:nvSpPr>
            <p:cNvPr id="26638" name="Line 133"/>
            <p:cNvSpPr>
              <a:spLocks noChangeShapeType="1"/>
            </p:cNvSpPr>
            <p:nvPr/>
          </p:nvSpPr>
          <p:spPr bwMode="auto">
            <a:xfrm>
              <a:off x="3519" y="3050"/>
              <a:ext cx="0" cy="30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39" name="Text Box 134"/>
            <p:cNvSpPr txBox="1">
              <a:spLocks noChangeArrowheads="1"/>
            </p:cNvSpPr>
            <p:nvPr/>
          </p:nvSpPr>
          <p:spPr bwMode="auto">
            <a:xfrm>
              <a:off x="5631" y="3210"/>
              <a:ext cx="61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zh-CN" altLang="en-US" sz="1800" b="0">
                  <a:solidFill>
                    <a:srgbClr val="000080"/>
                  </a:solidFill>
                  <a:latin typeface="+mn-lt"/>
                  <a:ea typeface="黑体" pitchFamily="2" charset="-122"/>
                </a:rPr>
                <a:t>数据</a:t>
              </a:r>
            </a:p>
            <a:p>
              <a:pPr algn="ctr">
                <a:lnSpc>
                  <a:spcPct val="80000"/>
                </a:lnSpc>
              </a:pPr>
              <a:r>
                <a:rPr lang="zh-CN" altLang="en-US" sz="1800" b="0">
                  <a:solidFill>
                    <a:srgbClr val="000080"/>
                  </a:solidFill>
                  <a:latin typeface="+mn-lt"/>
                  <a:ea typeface="黑体" pitchFamily="2" charset="-122"/>
                </a:rPr>
                <a:t>总线</a:t>
              </a:r>
              <a:endParaRPr lang="zh-CN" altLang="en-US" sz="1800" b="0">
                <a:solidFill>
                  <a:schemeClr val="tx1"/>
                </a:solidFill>
                <a:latin typeface="+mn-lt"/>
                <a:ea typeface="黑体" pitchFamily="2" charset="-122"/>
              </a:endParaRPr>
            </a:p>
          </p:txBody>
        </p:sp>
        <p:sp>
          <p:nvSpPr>
            <p:cNvPr id="26640" name="Text Box 135"/>
            <p:cNvSpPr txBox="1">
              <a:spLocks noChangeArrowheads="1"/>
            </p:cNvSpPr>
            <p:nvPr/>
          </p:nvSpPr>
          <p:spPr bwMode="auto">
            <a:xfrm>
              <a:off x="4283" y="3548"/>
              <a:ext cx="880" cy="415"/>
            </a:xfrm>
            <a:prstGeom prst="rect">
              <a:avLst/>
            </a:prstGeom>
            <a:solidFill>
              <a:srgbClr val="00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lnSpc>
                  <a:spcPct val="80000"/>
                </a:lnSpc>
              </a:pPr>
              <a:r>
                <a:rPr lang="en-US" altLang="zh-CN" sz="1800" b="0" dirty="0">
                  <a:solidFill>
                    <a:srgbClr val="000080"/>
                  </a:solidFill>
                  <a:latin typeface="+mn-lt"/>
                  <a:ea typeface="黑体" pitchFamily="2" charset="-122"/>
                </a:rPr>
                <a:t>I/O</a:t>
              </a:r>
              <a:r>
                <a:rPr lang="zh-CN" altLang="en-US" sz="1800" b="0" dirty="0">
                  <a:solidFill>
                    <a:srgbClr val="000080"/>
                  </a:solidFill>
                  <a:latin typeface="+mn-lt"/>
                  <a:ea typeface="黑体" pitchFamily="2" charset="-122"/>
                </a:rPr>
                <a:t>地址</a:t>
              </a:r>
            </a:p>
            <a:p>
              <a:pPr algn="ctr">
                <a:lnSpc>
                  <a:spcPct val="80000"/>
                </a:lnSpc>
              </a:pPr>
              <a:r>
                <a:rPr lang="zh-CN" altLang="en-US" sz="1800" b="0" dirty="0">
                  <a:solidFill>
                    <a:srgbClr val="000080"/>
                  </a:solidFill>
                  <a:latin typeface="+mn-lt"/>
                  <a:ea typeface="黑体" pitchFamily="2" charset="-122"/>
                </a:rPr>
                <a:t>选择</a:t>
              </a:r>
              <a:endParaRPr lang="zh-CN" altLang="en-US" sz="1800" b="0" dirty="0">
                <a:solidFill>
                  <a:schemeClr val="tx1"/>
                </a:solidFill>
                <a:latin typeface="+mn-lt"/>
                <a:ea typeface="黑体" pitchFamily="2" charset="-122"/>
              </a:endParaRPr>
            </a:p>
          </p:txBody>
        </p:sp>
        <p:sp>
          <p:nvSpPr>
            <p:cNvPr id="26641" name="Line 136"/>
            <p:cNvSpPr>
              <a:spLocks noChangeShapeType="1"/>
            </p:cNvSpPr>
            <p:nvPr/>
          </p:nvSpPr>
          <p:spPr bwMode="auto">
            <a:xfrm>
              <a:off x="5032" y="3063"/>
              <a:ext cx="0" cy="472"/>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nvGrpSpPr>
            <p:cNvPr id="26642" name="Group 137"/>
            <p:cNvGrpSpPr>
              <a:grpSpLocks/>
            </p:cNvGrpSpPr>
            <p:nvPr/>
          </p:nvGrpSpPr>
          <p:grpSpPr bwMode="auto">
            <a:xfrm>
              <a:off x="5460" y="3597"/>
              <a:ext cx="447" cy="248"/>
              <a:chOff x="5665" y="3572"/>
              <a:chExt cx="598" cy="437"/>
            </a:xfrm>
          </p:grpSpPr>
          <p:sp>
            <p:nvSpPr>
              <p:cNvPr id="26694" name="Rectangle 138"/>
              <p:cNvSpPr>
                <a:spLocks noChangeArrowheads="1"/>
              </p:cNvSpPr>
              <p:nvPr/>
            </p:nvSpPr>
            <p:spPr bwMode="auto">
              <a:xfrm>
                <a:off x="5665" y="3572"/>
                <a:ext cx="598" cy="437"/>
              </a:xfrm>
              <a:prstGeom prst="rect">
                <a:avLst/>
              </a:prstGeom>
              <a:solidFill>
                <a:srgbClr val="00FFFF"/>
              </a:solidFill>
              <a:ln w="12700">
                <a:solidFill>
                  <a:srgbClr val="000080"/>
                </a:solidFill>
                <a:miter lim="800000"/>
                <a:headEnd/>
                <a:tailEnd/>
              </a:ln>
            </p:spPr>
            <p:txBody>
              <a:bodyPr/>
              <a:lstStyle/>
              <a:p>
                <a:pPr algn="ctr"/>
                <a:endParaRPr lang="zh-CN" altLang="en-US" sz="1800" b="0">
                  <a:latin typeface="+mn-lt"/>
                  <a:ea typeface="黑体" pitchFamily="2" charset="-122"/>
                </a:endParaRPr>
              </a:p>
            </p:txBody>
          </p:sp>
          <p:grpSp>
            <p:nvGrpSpPr>
              <p:cNvPr id="26695" name="Group 139"/>
              <p:cNvGrpSpPr>
                <a:grpSpLocks/>
              </p:cNvGrpSpPr>
              <p:nvPr/>
            </p:nvGrpSpPr>
            <p:grpSpPr bwMode="auto">
              <a:xfrm flipH="1">
                <a:off x="5757" y="3610"/>
                <a:ext cx="414" cy="323"/>
                <a:chOff x="7413" y="1847"/>
                <a:chExt cx="414" cy="391"/>
              </a:xfrm>
            </p:grpSpPr>
            <p:sp>
              <p:nvSpPr>
                <p:cNvPr id="26696" name="AutoShape 140"/>
                <p:cNvSpPr>
                  <a:spLocks noChangeArrowheads="1"/>
                </p:cNvSpPr>
                <p:nvPr/>
              </p:nvSpPr>
              <p:spPr bwMode="auto">
                <a:xfrm>
                  <a:off x="7413" y="1847"/>
                  <a:ext cx="414" cy="391"/>
                </a:xfrm>
                <a:prstGeom prst="triangle">
                  <a:avLst>
                    <a:gd name="adj" fmla="val 50000"/>
                  </a:avLst>
                </a:prstGeom>
                <a:solidFill>
                  <a:srgbClr val="FFFFFF"/>
                </a:solidFill>
                <a:ln w="12700">
                  <a:solidFill>
                    <a:srgbClr val="000080"/>
                  </a:solidFill>
                  <a:miter lim="800000"/>
                  <a:headEnd/>
                  <a:tailEnd/>
                </a:ln>
              </p:spPr>
              <p:txBody>
                <a:bodyPr/>
                <a:lstStyle/>
                <a:p>
                  <a:pPr algn="ctr"/>
                  <a:endParaRPr lang="zh-CN" altLang="en-US" sz="1800" b="0">
                    <a:latin typeface="+mn-lt"/>
                    <a:ea typeface="黑体" pitchFamily="2" charset="-122"/>
                  </a:endParaRPr>
                </a:p>
              </p:txBody>
            </p:sp>
            <p:sp>
              <p:nvSpPr>
                <p:cNvPr id="26697" name="Oval 141"/>
                <p:cNvSpPr>
                  <a:spLocks noChangeArrowheads="1"/>
                </p:cNvSpPr>
                <p:nvPr/>
              </p:nvSpPr>
              <p:spPr bwMode="auto">
                <a:xfrm>
                  <a:off x="7735" y="1985"/>
                  <a:ext cx="69" cy="69"/>
                </a:xfrm>
                <a:prstGeom prst="ellipse">
                  <a:avLst/>
                </a:prstGeom>
                <a:solidFill>
                  <a:srgbClr val="FFFFFF"/>
                </a:solidFill>
                <a:ln w="12700">
                  <a:solidFill>
                    <a:srgbClr val="000080"/>
                  </a:solidFill>
                  <a:round/>
                  <a:headEnd/>
                  <a:tailEnd/>
                </a:ln>
              </p:spPr>
              <p:txBody>
                <a:bodyPr/>
                <a:lstStyle/>
                <a:p>
                  <a:pPr algn="ctr"/>
                  <a:endParaRPr lang="zh-CN" altLang="en-US" sz="1800" b="0">
                    <a:latin typeface="+mn-lt"/>
                    <a:ea typeface="黑体" pitchFamily="2" charset="-122"/>
                  </a:endParaRPr>
                </a:p>
              </p:txBody>
            </p:sp>
          </p:grpSp>
        </p:grpSp>
        <p:sp>
          <p:nvSpPr>
            <p:cNvPr id="26643" name="Rectangle 142"/>
            <p:cNvSpPr>
              <a:spLocks noChangeArrowheads="1"/>
            </p:cNvSpPr>
            <p:nvPr/>
          </p:nvSpPr>
          <p:spPr bwMode="auto">
            <a:xfrm>
              <a:off x="4029" y="3218"/>
              <a:ext cx="2226" cy="942"/>
            </a:xfrm>
            <a:prstGeom prst="rect">
              <a:avLst/>
            </a:prstGeom>
            <a:noFill/>
            <a:ln w="19050">
              <a:solidFill>
                <a:srgbClr val="339966"/>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sz="1800" b="0">
                <a:latin typeface="+mn-lt"/>
                <a:ea typeface="黑体" pitchFamily="2" charset="-122"/>
              </a:endParaRPr>
            </a:p>
          </p:txBody>
        </p:sp>
        <p:sp>
          <p:nvSpPr>
            <p:cNvPr id="26644" name="AutoShape 143"/>
            <p:cNvSpPr>
              <a:spLocks noChangeArrowheads="1"/>
            </p:cNvSpPr>
            <p:nvPr/>
          </p:nvSpPr>
          <p:spPr bwMode="auto">
            <a:xfrm>
              <a:off x="6471" y="3324"/>
              <a:ext cx="560" cy="267"/>
            </a:xfrm>
            <a:prstGeom prst="wedgeRoundRectCallout">
              <a:avLst>
                <a:gd name="adj1" fmla="val -103037"/>
                <a:gd name="adj2" fmla="val 66481"/>
                <a:gd name="adj3" fmla="val 16667"/>
              </a:avLst>
            </a:prstGeom>
            <a:solidFill>
              <a:srgbClr val="FFFFFF"/>
            </a:solidFill>
            <a:ln w="19050">
              <a:solidFill>
                <a:srgbClr val="008000"/>
              </a:solidFill>
              <a:miter lim="800000"/>
              <a:headEnd/>
              <a:tailEnd/>
            </a:ln>
          </p:spPr>
          <p:txBody>
            <a:bodyPr lIns="0" tIns="0" rIns="0" bIns="0"/>
            <a:lstStyle/>
            <a:p>
              <a:pPr algn="ctr" eaLnBrk="0" hangingPunct="0">
                <a:lnSpc>
                  <a:spcPct val="80000"/>
                </a:lnSpc>
              </a:pPr>
              <a:r>
                <a:rPr lang="zh-CN" altLang="en-US" sz="1800" b="0">
                  <a:solidFill>
                    <a:srgbClr val="000080"/>
                  </a:solidFill>
                  <a:latin typeface="+mn-lt"/>
                  <a:ea typeface="黑体" pitchFamily="2" charset="-122"/>
                </a:rPr>
                <a:t>接口</a:t>
              </a:r>
              <a:endParaRPr lang="zh-CN" altLang="en-US" sz="1800" b="0">
                <a:solidFill>
                  <a:schemeClr val="tx1"/>
                </a:solidFill>
                <a:latin typeface="+mn-lt"/>
                <a:ea typeface="黑体" pitchFamily="2" charset="-122"/>
              </a:endParaRPr>
            </a:p>
          </p:txBody>
        </p:sp>
        <p:grpSp>
          <p:nvGrpSpPr>
            <p:cNvPr id="26645" name="Group 144"/>
            <p:cNvGrpSpPr>
              <a:grpSpLocks/>
            </p:cNvGrpSpPr>
            <p:nvPr/>
          </p:nvGrpSpPr>
          <p:grpSpPr bwMode="auto">
            <a:xfrm>
              <a:off x="4722" y="3702"/>
              <a:ext cx="811" cy="348"/>
              <a:chOff x="4714" y="11116"/>
              <a:chExt cx="1022" cy="690"/>
            </a:xfrm>
          </p:grpSpPr>
          <p:sp>
            <p:nvSpPr>
              <p:cNvPr id="26692" name="Line 145"/>
              <p:cNvSpPr>
                <a:spLocks noChangeShapeType="1"/>
              </p:cNvSpPr>
              <p:nvPr/>
            </p:nvSpPr>
            <p:spPr bwMode="auto">
              <a:xfrm>
                <a:off x="4722" y="11622"/>
                <a:ext cx="0" cy="1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93" name="Freeform 146"/>
              <p:cNvSpPr>
                <a:spLocks/>
              </p:cNvSpPr>
              <p:nvPr/>
            </p:nvSpPr>
            <p:spPr bwMode="auto">
              <a:xfrm>
                <a:off x="4714" y="11116"/>
                <a:ext cx="1022" cy="690"/>
              </a:xfrm>
              <a:custGeom>
                <a:avLst/>
                <a:gdLst>
                  <a:gd name="T0" fmla="*/ 0 w 1081"/>
                  <a:gd name="T1" fmla="*/ 182 h 759"/>
                  <a:gd name="T2" fmla="*/ 328 w 1081"/>
                  <a:gd name="T3" fmla="*/ 182 h 759"/>
                  <a:gd name="T4" fmla="*/ 328 w 1081"/>
                  <a:gd name="T5" fmla="*/ 0 h 759"/>
                  <a:gd name="T6" fmla="*/ 464 w 1081"/>
                  <a:gd name="T7" fmla="*/ 0 h 759"/>
                  <a:gd name="T8" fmla="*/ 0 60000 65536"/>
                  <a:gd name="T9" fmla="*/ 0 60000 65536"/>
                  <a:gd name="T10" fmla="*/ 0 60000 65536"/>
                  <a:gd name="T11" fmla="*/ 0 60000 65536"/>
                  <a:gd name="T12" fmla="*/ 0 w 1081"/>
                  <a:gd name="T13" fmla="*/ 0 h 759"/>
                  <a:gd name="T14" fmla="*/ 1081 w 1081"/>
                  <a:gd name="T15" fmla="*/ 759 h 759"/>
                </a:gdLst>
                <a:ahLst/>
                <a:cxnLst>
                  <a:cxn ang="T8">
                    <a:pos x="T0" y="T1"/>
                  </a:cxn>
                  <a:cxn ang="T9">
                    <a:pos x="T2" y="T3"/>
                  </a:cxn>
                  <a:cxn ang="T10">
                    <a:pos x="T4" y="T5"/>
                  </a:cxn>
                  <a:cxn ang="T11">
                    <a:pos x="T6" y="T7"/>
                  </a:cxn>
                </a:cxnLst>
                <a:rect l="T12" t="T13" r="T14" b="T15"/>
                <a:pathLst>
                  <a:path w="1081" h="759">
                    <a:moveTo>
                      <a:pt x="0" y="759"/>
                    </a:moveTo>
                    <a:lnTo>
                      <a:pt x="759" y="759"/>
                    </a:lnTo>
                    <a:lnTo>
                      <a:pt x="759" y="0"/>
                    </a:lnTo>
                    <a:lnTo>
                      <a:pt x="1081" y="0"/>
                    </a:ln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grpSp>
        <p:sp>
          <p:nvSpPr>
            <p:cNvPr id="26646" name="Line 147"/>
            <p:cNvSpPr>
              <a:spLocks noChangeShapeType="1"/>
            </p:cNvSpPr>
            <p:nvPr/>
          </p:nvSpPr>
          <p:spPr bwMode="auto">
            <a:xfrm flipV="1">
              <a:off x="5689" y="3054"/>
              <a:ext cx="0" cy="527"/>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47" name="Line 148"/>
            <p:cNvSpPr>
              <a:spLocks noChangeShapeType="1"/>
            </p:cNvSpPr>
            <p:nvPr/>
          </p:nvSpPr>
          <p:spPr bwMode="auto">
            <a:xfrm flipV="1">
              <a:off x="5689" y="3839"/>
              <a:ext cx="0" cy="445"/>
            </a:xfrm>
            <a:prstGeom prst="line">
              <a:avLst/>
            </a:prstGeom>
            <a:noFill/>
            <a:ln w="38100">
              <a:solidFill>
                <a:srgbClr val="00008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nvGrpSpPr>
            <p:cNvPr id="26648" name="Group 149"/>
            <p:cNvGrpSpPr>
              <a:grpSpLocks/>
            </p:cNvGrpSpPr>
            <p:nvPr/>
          </p:nvGrpSpPr>
          <p:grpSpPr bwMode="auto">
            <a:xfrm>
              <a:off x="4168" y="3993"/>
              <a:ext cx="753" cy="404"/>
              <a:chOff x="4031" y="4503"/>
              <a:chExt cx="730" cy="404"/>
            </a:xfrm>
          </p:grpSpPr>
          <p:sp>
            <p:nvSpPr>
              <p:cNvPr id="26690" name="Text Box 150"/>
              <p:cNvSpPr txBox="1">
                <a:spLocks noChangeArrowheads="1"/>
              </p:cNvSpPr>
              <p:nvPr/>
            </p:nvSpPr>
            <p:spPr bwMode="auto">
              <a:xfrm>
                <a:off x="4031" y="4503"/>
                <a:ext cx="73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FF0000"/>
                    </a:solidFill>
                    <a:latin typeface="+mn-lt"/>
                    <a:ea typeface="黑体" pitchFamily="2" charset="-122"/>
                  </a:rPr>
                  <a:t>CS</a:t>
                </a:r>
                <a:r>
                  <a:rPr lang="en-US" altLang="zh-CN" sz="1800" b="0" baseline="-25000" dirty="0">
                    <a:solidFill>
                      <a:srgbClr val="FF0000"/>
                    </a:solidFill>
                    <a:latin typeface="+mn-lt"/>
                    <a:ea typeface="黑体" pitchFamily="2" charset="-122"/>
                  </a:rPr>
                  <a:t>1</a:t>
                </a:r>
                <a:endParaRPr lang="en-US" altLang="zh-CN" sz="1800" b="0" dirty="0">
                  <a:solidFill>
                    <a:schemeClr val="tx1"/>
                  </a:solidFill>
                  <a:latin typeface="+mn-lt"/>
                  <a:ea typeface="黑体" pitchFamily="2" charset="-122"/>
                </a:endParaRPr>
              </a:p>
            </p:txBody>
          </p:sp>
          <p:sp>
            <p:nvSpPr>
              <p:cNvPr id="26691" name="Line 151"/>
              <p:cNvSpPr>
                <a:spLocks noChangeShapeType="1"/>
              </p:cNvSpPr>
              <p:nvPr/>
            </p:nvSpPr>
            <p:spPr bwMode="auto">
              <a:xfrm>
                <a:off x="4243" y="4527"/>
                <a:ext cx="26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sp>
          <p:nvSpPr>
            <p:cNvPr id="26649" name="Line 152"/>
            <p:cNvSpPr>
              <a:spLocks noChangeShapeType="1"/>
            </p:cNvSpPr>
            <p:nvPr/>
          </p:nvSpPr>
          <p:spPr bwMode="auto">
            <a:xfrm>
              <a:off x="4574" y="3060"/>
              <a:ext cx="0" cy="490"/>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50" name="Line 153"/>
            <p:cNvSpPr>
              <a:spLocks noChangeShapeType="1"/>
            </p:cNvSpPr>
            <p:nvPr/>
          </p:nvSpPr>
          <p:spPr bwMode="auto">
            <a:xfrm>
              <a:off x="4433" y="3060"/>
              <a:ext cx="0" cy="490"/>
            </a:xfrm>
            <a:prstGeom prst="line">
              <a:avLst/>
            </a:prstGeom>
            <a:noFill/>
            <a:ln w="19050">
              <a:solidFill>
                <a:srgbClr val="000080"/>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nvGrpSpPr>
            <p:cNvPr id="26651" name="Group 154"/>
            <p:cNvGrpSpPr>
              <a:grpSpLocks/>
            </p:cNvGrpSpPr>
            <p:nvPr/>
          </p:nvGrpSpPr>
          <p:grpSpPr bwMode="auto">
            <a:xfrm>
              <a:off x="3898" y="3213"/>
              <a:ext cx="651" cy="435"/>
              <a:chOff x="8910" y="4740"/>
              <a:chExt cx="765" cy="600"/>
            </a:xfrm>
          </p:grpSpPr>
          <p:sp>
            <p:nvSpPr>
              <p:cNvPr id="26688" name="Text Box 155"/>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R/W</a:t>
                </a:r>
                <a:endParaRPr lang="en-US" altLang="zh-CN" sz="1800" b="0" dirty="0">
                  <a:solidFill>
                    <a:schemeClr val="tx1"/>
                  </a:solidFill>
                  <a:latin typeface="+mn-lt"/>
                  <a:ea typeface="黑体" pitchFamily="2" charset="-122"/>
                </a:endParaRPr>
              </a:p>
            </p:txBody>
          </p:sp>
          <p:sp>
            <p:nvSpPr>
              <p:cNvPr id="26689" name="Line 156"/>
              <p:cNvSpPr>
                <a:spLocks noChangeShapeType="1"/>
              </p:cNvSpPr>
              <p:nvPr/>
            </p:nvSpPr>
            <p:spPr bwMode="auto">
              <a:xfrm>
                <a:off x="9330" y="4830"/>
                <a:ext cx="16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grpSp>
        <p:grpSp>
          <p:nvGrpSpPr>
            <p:cNvPr id="26652" name="Group 157"/>
            <p:cNvGrpSpPr>
              <a:grpSpLocks/>
            </p:cNvGrpSpPr>
            <p:nvPr/>
          </p:nvGrpSpPr>
          <p:grpSpPr bwMode="auto">
            <a:xfrm>
              <a:off x="6865" y="3789"/>
              <a:ext cx="2040" cy="960"/>
              <a:chOff x="3009" y="9039"/>
              <a:chExt cx="3465" cy="1454"/>
            </a:xfrm>
          </p:grpSpPr>
          <p:sp>
            <p:nvSpPr>
              <p:cNvPr id="26654" name="Line 158"/>
              <p:cNvSpPr>
                <a:spLocks noChangeShapeType="1"/>
              </p:cNvSpPr>
              <p:nvPr/>
            </p:nvSpPr>
            <p:spPr bwMode="auto">
              <a:xfrm flipV="1">
                <a:off x="3561" y="9549"/>
                <a:ext cx="2560"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55" name="Line 159"/>
              <p:cNvSpPr>
                <a:spLocks noChangeShapeType="1"/>
              </p:cNvSpPr>
              <p:nvPr/>
            </p:nvSpPr>
            <p:spPr bwMode="auto">
              <a:xfrm>
                <a:off x="3549" y="10391"/>
                <a:ext cx="2774" cy="1"/>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56" name="Oval 160"/>
              <p:cNvSpPr>
                <a:spLocks noChangeArrowheads="1"/>
              </p:cNvSpPr>
              <p:nvPr/>
            </p:nvSpPr>
            <p:spPr bwMode="auto">
              <a:xfrm>
                <a:off x="3457" y="9520"/>
                <a:ext cx="92" cy="58"/>
              </a:xfrm>
              <a:prstGeom prst="ellipse">
                <a:avLst/>
              </a:prstGeom>
              <a:solidFill>
                <a:srgbClr val="FFFFFF"/>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57" name="Line 161"/>
              <p:cNvSpPr>
                <a:spLocks noChangeShapeType="1"/>
              </p:cNvSpPr>
              <p:nvPr/>
            </p:nvSpPr>
            <p:spPr bwMode="auto">
              <a:xfrm>
                <a:off x="3549" y="10377"/>
                <a:ext cx="0" cy="101"/>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58" name="Line 162"/>
              <p:cNvSpPr>
                <a:spLocks noChangeShapeType="1"/>
              </p:cNvSpPr>
              <p:nvPr/>
            </p:nvSpPr>
            <p:spPr bwMode="auto">
              <a:xfrm>
                <a:off x="3434" y="10493"/>
                <a:ext cx="230" cy="0"/>
              </a:xfrm>
              <a:prstGeom prst="line">
                <a:avLst/>
              </a:prstGeom>
              <a:noFill/>
              <a:ln w="1270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59" name="Text Box 163"/>
              <p:cNvSpPr txBox="1">
                <a:spLocks noChangeArrowheads="1"/>
              </p:cNvSpPr>
              <p:nvPr/>
            </p:nvSpPr>
            <p:spPr bwMode="auto">
              <a:xfrm>
                <a:off x="3009" y="9141"/>
                <a:ext cx="759"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V</a:t>
                </a:r>
                <a:r>
                  <a:rPr lang="en-US" altLang="zh-CN" sz="1800" b="0" baseline="-25000" dirty="0">
                    <a:solidFill>
                      <a:srgbClr val="000080"/>
                    </a:solidFill>
                    <a:latin typeface="+mn-lt"/>
                    <a:ea typeface="黑体" pitchFamily="2" charset="-122"/>
                  </a:rPr>
                  <a:t>CC</a:t>
                </a:r>
                <a:endParaRPr lang="en-US" altLang="zh-CN" sz="1800" b="0" dirty="0">
                  <a:solidFill>
                    <a:schemeClr val="tx1"/>
                  </a:solidFill>
                  <a:latin typeface="+mn-lt"/>
                  <a:ea typeface="黑体" pitchFamily="2" charset="-122"/>
                </a:endParaRPr>
              </a:p>
            </p:txBody>
          </p:sp>
          <p:sp>
            <p:nvSpPr>
              <p:cNvPr id="26660" name="Text Box 164"/>
              <p:cNvSpPr txBox="1">
                <a:spLocks noChangeArrowheads="1"/>
              </p:cNvSpPr>
              <p:nvPr/>
            </p:nvSpPr>
            <p:spPr bwMode="auto">
              <a:xfrm>
                <a:off x="5239" y="9726"/>
                <a:ext cx="748"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a:t>
                </a:r>
                <a:endParaRPr lang="en-US" altLang="zh-CN" sz="1800" b="0" dirty="0">
                  <a:solidFill>
                    <a:schemeClr val="tx1"/>
                  </a:solidFill>
                  <a:latin typeface="+mn-lt"/>
                  <a:ea typeface="黑体" pitchFamily="2" charset="-122"/>
                </a:endParaRPr>
              </a:p>
            </p:txBody>
          </p:sp>
          <p:sp>
            <p:nvSpPr>
              <p:cNvPr id="26661" name="Line 165"/>
              <p:cNvSpPr>
                <a:spLocks noChangeShapeType="1"/>
              </p:cNvSpPr>
              <p:nvPr/>
            </p:nvSpPr>
            <p:spPr bwMode="auto">
              <a:xfrm flipV="1">
                <a:off x="4492" y="9302"/>
                <a:ext cx="0" cy="784"/>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62" name="Freeform 166"/>
              <p:cNvSpPr>
                <a:spLocks/>
              </p:cNvSpPr>
              <p:nvPr/>
            </p:nvSpPr>
            <p:spPr bwMode="auto">
              <a:xfrm>
                <a:off x="4492" y="10043"/>
                <a:ext cx="138" cy="348"/>
              </a:xfrm>
              <a:custGeom>
                <a:avLst/>
                <a:gdLst>
                  <a:gd name="T0" fmla="*/ 0 w 138"/>
                  <a:gd name="T1" fmla="*/ 1 h 552"/>
                  <a:gd name="T2" fmla="*/ 0 w 138"/>
                  <a:gd name="T3" fmla="*/ 1 h 552"/>
                  <a:gd name="T4" fmla="*/ 138 w 138"/>
                  <a:gd name="T5" fmla="*/ 0 h 552"/>
                  <a:gd name="T6" fmla="*/ 0 60000 65536"/>
                  <a:gd name="T7" fmla="*/ 0 60000 65536"/>
                  <a:gd name="T8" fmla="*/ 0 60000 65536"/>
                  <a:gd name="T9" fmla="*/ 0 w 138"/>
                  <a:gd name="T10" fmla="*/ 0 h 552"/>
                  <a:gd name="T11" fmla="*/ 138 w 138"/>
                  <a:gd name="T12" fmla="*/ 552 h 552"/>
                </a:gdLst>
                <a:ahLst/>
                <a:cxnLst>
                  <a:cxn ang="T6">
                    <a:pos x="T0" y="T1"/>
                  </a:cxn>
                  <a:cxn ang="T7">
                    <a:pos x="T2" y="T3"/>
                  </a:cxn>
                  <a:cxn ang="T8">
                    <a:pos x="T4" y="T5"/>
                  </a:cxn>
                </a:cxnLst>
                <a:rect l="T9" t="T10" r="T11" b="T12"/>
                <a:pathLst>
                  <a:path w="138" h="552">
                    <a:moveTo>
                      <a:pt x="0" y="552"/>
                    </a:moveTo>
                    <a:lnTo>
                      <a:pt x="0" y="253"/>
                    </a:lnTo>
                    <a:lnTo>
                      <a:pt x="138" y="0"/>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63" name="Freeform 167"/>
              <p:cNvSpPr>
                <a:spLocks/>
              </p:cNvSpPr>
              <p:nvPr/>
            </p:nvSpPr>
            <p:spPr bwMode="auto">
              <a:xfrm>
                <a:off x="4262" y="9534"/>
                <a:ext cx="230" cy="480"/>
              </a:xfrm>
              <a:custGeom>
                <a:avLst/>
                <a:gdLst>
                  <a:gd name="T0" fmla="*/ 0 w 299"/>
                  <a:gd name="T1" fmla="*/ 0 h 759"/>
                  <a:gd name="T2" fmla="*/ 0 w 299"/>
                  <a:gd name="T3" fmla="*/ 1 h 759"/>
                  <a:gd name="T4" fmla="*/ 6 w 299"/>
                  <a:gd name="T5" fmla="*/ 1 h 759"/>
                  <a:gd name="T6" fmla="*/ 0 60000 65536"/>
                  <a:gd name="T7" fmla="*/ 0 60000 65536"/>
                  <a:gd name="T8" fmla="*/ 0 60000 65536"/>
                  <a:gd name="T9" fmla="*/ 0 w 299"/>
                  <a:gd name="T10" fmla="*/ 0 h 759"/>
                  <a:gd name="T11" fmla="*/ 299 w 299"/>
                  <a:gd name="T12" fmla="*/ 759 h 759"/>
                </a:gdLst>
                <a:ahLst/>
                <a:cxnLst>
                  <a:cxn ang="T6">
                    <a:pos x="T0" y="T1"/>
                  </a:cxn>
                  <a:cxn ang="T7">
                    <a:pos x="T2" y="T3"/>
                  </a:cxn>
                  <a:cxn ang="T8">
                    <a:pos x="T4" y="T5"/>
                  </a:cxn>
                </a:cxnLst>
                <a:rect l="T9" t="T10" r="T11" b="T12"/>
                <a:pathLst>
                  <a:path w="299" h="759">
                    <a:moveTo>
                      <a:pt x="0" y="0"/>
                    </a:moveTo>
                    <a:lnTo>
                      <a:pt x="0" y="759"/>
                    </a:lnTo>
                    <a:lnTo>
                      <a:pt x="299" y="759"/>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64" name="Rectangle 168"/>
              <p:cNvSpPr>
                <a:spLocks noChangeArrowheads="1"/>
              </p:cNvSpPr>
              <p:nvPr/>
            </p:nvSpPr>
            <p:spPr bwMode="auto">
              <a:xfrm>
                <a:off x="4193" y="9680"/>
                <a:ext cx="138" cy="246"/>
              </a:xfrm>
              <a:prstGeom prst="rect">
                <a:avLst/>
              </a:prstGeom>
              <a:solidFill>
                <a:srgbClr val="FFFF00"/>
              </a:solidFill>
              <a:ln w="12700">
                <a:solidFill>
                  <a:srgbClr val="000080"/>
                </a:solidFill>
                <a:miter lim="800000"/>
                <a:headEnd/>
                <a:tailEnd/>
              </a:ln>
            </p:spPr>
            <p:txBody>
              <a:bodyPr/>
              <a:lstStyle/>
              <a:p>
                <a:pPr algn="ctr"/>
                <a:endParaRPr lang="zh-CN" altLang="en-US" sz="1800" b="0">
                  <a:latin typeface="+mn-lt"/>
                  <a:ea typeface="黑体" pitchFamily="2" charset="-122"/>
                </a:endParaRPr>
              </a:p>
            </p:txBody>
          </p:sp>
          <p:sp>
            <p:nvSpPr>
              <p:cNvPr id="26665" name="Oval 169"/>
              <p:cNvSpPr>
                <a:spLocks noChangeArrowheads="1"/>
              </p:cNvSpPr>
              <p:nvPr/>
            </p:nvSpPr>
            <p:spPr bwMode="auto">
              <a:xfrm>
                <a:off x="4446" y="9985"/>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66" name="Oval 170"/>
              <p:cNvSpPr>
                <a:spLocks noChangeArrowheads="1"/>
              </p:cNvSpPr>
              <p:nvPr/>
            </p:nvSpPr>
            <p:spPr bwMode="auto">
              <a:xfrm>
                <a:off x="4446" y="10362"/>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67" name="Oval 171"/>
              <p:cNvSpPr>
                <a:spLocks noChangeArrowheads="1"/>
              </p:cNvSpPr>
              <p:nvPr/>
            </p:nvSpPr>
            <p:spPr bwMode="auto">
              <a:xfrm>
                <a:off x="4216" y="9520"/>
                <a:ext cx="69" cy="44"/>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68" name="Text Box 172"/>
              <p:cNvSpPr txBox="1">
                <a:spLocks noChangeArrowheads="1"/>
              </p:cNvSpPr>
              <p:nvPr/>
            </p:nvSpPr>
            <p:spPr bwMode="auto">
              <a:xfrm>
                <a:off x="4001" y="10014"/>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K</a:t>
                </a:r>
                <a:r>
                  <a:rPr lang="en-US" altLang="zh-CN" sz="1800" b="0" baseline="-25000" dirty="0">
                    <a:solidFill>
                      <a:srgbClr val="000080"/>
                    </a:solidFill>
                    <a:latin typeface="+mn-lt"/>
                    <a:ea typeface="黑体" pitchFamily="2" charset="-122"/>
                  </a:rPr>
                  <a:t>7</a:t>
                </a:r>
                <a:endParaRPr lang="en-US" altLang="zh-CN" sz="1800" b="0" dirty="0">
                  <a:solidFill>
                    <a:schemeClr val="tx1"/>
                  </a:solidFill>
                  <a:latin typeface="+mn-lt"/>
                  <a:ea typeface="黑体" pitchFamily="2" charset="-122"/>
                </a:endParaRPr>
              </a:p>
            </p:txBody>
          </p:sp>
          <p:sp>
            <p:nvSpPr>
              <p:cNvPr id="26669" name="Text Box 173"/>
              <p:cNvSpPr txBox="1">
                <a:spLocks noChangeArrowheads="1"/>
              </p:cNvSpPr>
              <p:nvPr/>
            </p:nvSpPr>
            <p:spPr bwMode="auto">
              <a:xfrm>
                <a:off x="4009" y="9039"/>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a:t>
                </a:r>
                <a:r>
                  <a:rPr lang="en-US" altLang="zh-CN" sz="1800" b="0" baseline="-25000" dirty="0">
                    <a:solidFill>
                      <a:srgbClr val="000080"/>
                    </a:solidFill>
                    <a:latin typeface="+mn-lt"/>
                    <a:ea typeface="黑体" pitchFamily="2" charset="-122"/>
                  </a:rPr>
                  <a:t>7</a:t>
                </a:r>
                <a:endParaRPr lang="en-US" altLang="zh-CN" sz="1800" b="0" dirty="0">
                  <a:solidFill>
                    <a:schemeClr val="tx1"/>
                  </a:solidFill>
                  <a:latin typeface="+mn-lt"/>
                  <a:ea typeface="黑体" pitchFamily="2" charset="-122"/>
                </a:endParaRPr>
              </a:p>
            </p:txBody>
          </p:sp>
          <p:sp>
            <p:nvSpPr>
              <p:cNvPr id="26670" name="Line 174"/>
              <p:cNvSpPr>
                <a:spLocks noChangeShapeType="1"/>
              </p:cNvSpPr>
              <p:nvPr/>
            </p:nvSpPr>
            <p:spPr bwMode="auto">
              <a:xfrm flipV="1">
                <a:off x="5152" y="9302"/>
                <a:ext cx="0" cy="784"/>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71" name="Freeform 175"/>
              <p:cNvSpPr>
                <a:spLocks/>
              </p:cNvSpPr>
              <p:nvPr/>
            </p:nvSpPr>
            <p:spPr bwMode="auto">
              <a:xfrm>
                <a:off x="5152" y="10043"/>
                <a:ext cx="138" cy="348"/>
              </a:xfrm>
              <a:custGeom>
                <a:avLst/>
                <a:gdLst>
                  <a:gd name="T0" fmla="*/ 0 w 138"/>
                  <a:gd name="T1" fmla="*/ 1 h 552"/>
                  <a:gd name="T2" fmla="*/ 0 w 138"/>
                  <a:gd name="T3" fmla="*/ 1 h 552"/>
                  <a:gd name="T4" fmla="*/ 138 w 138"/>
                  <a:gd name="T5" fmla="*/ 0 h 552"/>
                  <a:gd name="T6" fmla="*/ 0 60000 65536"/>
                  <a:gd name="T7" fmla="*/ 0 60000 65536"/>
                  <a:gd name="T8" fmla="*/ 0 60000 65536"/>
                  <a:gd name="T9" fmla="*/ 0 w 138"/>
                  <a:gd name="T10" fmla="*/ 0 h 552"/>
                  <a:gd name="T11" fmla="*/ 138 w 138"/>
                  <a:gd name="T12" fmla="*/ 552 h 552"/>
                </a:gdLst>
                <a:ahLst/>
                <a:cxnLst>
                  <a:cxn ang="T6">
                    <a:pos x="T0" y="T1"/>
                  </a:cxn>
                  <a:cxn ang="T7">
                    <a:pos x="T2" y="T3"/>
                  </a:cxn>
                  <a:cxn ang="T8">
                    <a:pos x="T4" y="T5"/>
                  </a:cxn>
                </a:cxnLst>
                <a:rect l="T9" t="T10" r="T11" b="T12"/>
                <a:pathLst>
                  <a:path w="138" h="552">
                    <a:moveTo>
                      <a:pt x="0" y="552"/>
                    </a:moveTo>
                    <a:lnTo>
                      <a:pt x="0" y="253"/>
                    </a:lnTo>
                    <a:lnTo>
                      <a:pt x="138" y="0"/>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72" name="Freeform 176"/>
              <p:cNvSpPr>
                <a:spLocks/>
              </p:cNvSpPr>
              <p:nvPr/>
            </p:nvSpPr>
            <p:spPr bwMode="auto">
              <a:xfrm>
                <a:off x="4922" y="9534"/>
                <a:ext cx="230" cy="480"/>
              </a:xfrm>
              <a:custGeom>
                <a:avLst/>
                <a:gdLst>
                  <a:gd name="T0" fmla="*/ 0 w 299"/>
                  <a:gd name="T1" fmla="*/ 0 h 759"/>
                  <a:gd name="T2" fmla="*/ 0 w 299"/>
                  <a:gd name="T3" fmla="*/ 1 h 759"/>
                  <a:gd name="T4" fmla="*/ 6 w 299"/>
                  <a:gd name="T5" fmla="*/ 1 h 759"/>
                  <a:gd name="T6" fmla="*/ 0 60000 65536"/>
                  <a:gd name="T7" fmla="*/ 0 60000 65536"/>
                  <a:gd name="T8" fmla="*/ 0 60000 65536"/>
                  <a:gd name="T9" fmla="*/ 0 w 299"/>
                  <a:gd name="T10" fmla="*/ 0 h 759"/>
                  <a:gd name="T11" fmla="*/ 299 w 299"/>
                  <a:gd name="T12" fmla="*/ 759 h 759"/>
                </a:gdLst>
                <a:ahLst/>
                <a:cxnLst>
                  <a:cxn ang="T6">
                    <a:pos x="T0" y="T1"/>
                  </a:cxn>
                  <a:cxn ang="T7">
                    <a:pos x="T2" y="T3"/>
                  </a:cxn>
                  <a:cxn ang="T8">
                    <a:pos x="T4" y="T5"/>
                  </a:cxn>
                </a:cxnLst>
                <a:rect l="T9" t="T10" r="T11" b="T12"/>
                <a:pathLst>
                  <a:path w="299" h="759">
                    <a:moveTo>
                      <a:pt x="0" y="0"/>
                    </a:moveTo>
                    <a:lnTo>
                      <a:pt x="0" y="759"/>
                    </a:lnTo>
                    <a:lnTo>
                      <a:pt x="299" y="759"/>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73" name="Rectangle 177"/>
              <p:cNvSpPr>
                <a:spLocks noChangeArrowheads="1"/>
              </p:cNvSpPr>
              <p:nvPr/>
            </p:nvSpPr>
            <p:spPr bwMode="auto">
              <a:xfrm>
                <a:off x="4853" y="9680"/>
                <a:ext cx="138" cy="246"/>
              </a:xfrm>
              <a:prstGeom prst="rect">
                <a:avLst/>
              </a:prstGeom>
              <a:solidFill>
                <a:srgbClr val="FFFF00"/>
              </a:solidFill>
              <a:ln w="12700">
                <a:solidFill>
                  <a:srgbClr val="000080"/>
                </a:solidFill>
                <a:miter lim="800000"/>
                <a:headEnd/>
                <a:tailEnd/>
              </a:ln>
            </p:spPr>
            <p:txBody>
              <a:bodyPr/>
              <a:lstStyle/>
              <a:p>
                <a:pPr algn="ctr"/>
                <a:endParaRPr lang="zh-CN" altLang="en-US" sz="1800" b="0">
                  <a:latin typeface="+mn-lt"/>
                  <a:ea typeface="黑体" pitchFamily="2" charset="-122"/>
                </a:endParaRPr>
              </a:p>
            </p:txBody>
          </p:sp>
          <p:sp>
            <p:nvSpPr>
              <p:cNvPr id="26674" name="Oval 178"/>
              <p:cNvSpPr>
                <a:spLocks noChangeArrowheads="1"/>
              </p:cNvSpPr>
              <p:nvPr/>
            </p:nvSpPr>
            <p:spPr bwMode="auto">
              <a:xfrm>
                <a:off x="5106" y="9985"/>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75" name="Oval 179"/>
              <p:cNvSpPr>
                <a:spLocks noChangeArrowheads="1"/>
              </p:cNvSpPr>
              <p:nvPr/>
            </p:nvSpPr>
            <p:spPr bwMode="auto">
              <a:xfrm>
                <a:off x="5106" y="10362"/>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76" name="Oval 180"/>
              <p:cNvSpPr>
                <a:spLocks noChangeArrowheads="1"/>
              </p:cNvSpPr>
              <p:nvPr/>
            </p:nvSpPr>
            <p:spPr bwMode="auto">
              <a:xfrm>
                <a:off x="4876" y="9520"/>
                <a:ext cx="69" cy="44"/>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77" name="Text Box 181"/>
              <p:cNvSpPr txBox="1">
                <a:spLocks noChangeArrowheads="1"/>
              </p:cNvSpPr>
              <p:nvPr/>
            </p:nvSpPr>
            <p:spPr bwMode="auto">
              <a:xfrm>
                <a:off x="4661" y="10014"/>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K</a:t>
                </a:r>
                <a:r>
                  <a:rPr lang="en-US" altLang="zh-CN" sz="1800" b="0" baseline="-25000" dirty="0">
                    <a:solidFill>
                      <a:srgbClr val="000080"/>
                    </a:solidFill>
                    <a:latin typeface="+mn-lt"/>
                    <a:ea typeface="黑体" pitchFamily="2" charset="-122"/>
                  </a:rPr>
                  <a:t>6</a:t>
                </a:r>
                <a:endParaRPr lang="en-US" altLang="zh-CN" sz="1800" b="0" dirty="0">
                  <a:solidFill>
                    <a:schemeClr val="tx1"/>
                  </a:solidFill>
                  <a:latin typeface="+mn-lt"/>
                  <a:ea typeface="黑体" pitchFamily="2" charset="-122"/>
                </a:endParaRPr>
              </a:p>
            </p:txBody>
          </p:sp>
          <p:sp>
            <p:nvSpPr>
              <p:cNvPr id="26678" name="Text Box 182"/>
              <p:cNvSpPr txBox="1">
                <a:spLocks noChangeArrowheads="1"/>
              </p:cNvSpPr>
              <p:nvPr/>
            </p:nvSpPr>
            <p:spPr bwMode="auto">
              <a:xfrm>
                <a:off x="4669" y="9039"/>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a:t>
                </a:r>
                <a:r>
                  <a:rPr lang="en-US" altLang="zh-CN" sz="1800" b="0" baseline="-25000" dirty="0">
                    <a:solidFill>
                      <a:srgbClr val="000080"/>
                    </a:solidFill>
                    <a:latin typeface="+mn-lt"/>
                    <a:ea typeface="黑体" pitchFamily="2" charset="-122"/>
                  </a:rPr>
                  <a:t>6</a:t>
                </a:r>
                <a:endParaRPr lang="en-US" altLang="zh-CN" sz="1800" b="0" dirty="0">
                  <a:solidFill>
                    <a:schemeClr val="tx1"/>
                  </a:solidFill>
                  <a:latin typeface="+mn-lt"/>
                  <a:ea typeface="黑体" pitchFamily="2" charset="-122"/>
                </a:endParaRPr>
              </a:p>
            </p:txBody>
          </p:sp>
          <p:sp>
            <p:nvSpPr>
              <p:cNvPr id="26679" name="Line 183"/>
              <p:cNvSpPr>
                <a:spLocks noChangeShapeType="1"/>
              </p:cNvSpPr>
              <p:nvPr/>
            </p:nvSpPr>
            <p:spPr bwMode="auto">
              <a:xfrm flipV="1">
                <a:off x="6336" y="9302"/>
                <a:ext cx="0" cy="784"/>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800" b="0">
                  <a:latin typeface="+mn-lt"/>
                </a:endParaRPr>
              </a:p>
            </p:txBody>
          </p:sp>
          <p:sp>
            <p:nvSpPr>
              <p:cNvPr id="26680" name="Freeform 184"/>
              <p:cNvSpPr>
                <a:spLocks/>
              </p:cNvSpPr>
              <p:nvPr/>
            </p:nvSpPr>
            <p:spPr bwMode="auto">
              <a:xfrm>
                <a:off x="6336" y="10043"/>
                <a:ext cx="138" cy="348"/>
              </a:xfrm>
              <a:custGeom>
                <a:avLst/>
                <a:gdLst>
                  <a:gd name="T0" fmla="*/ 0 w 138"/>
                  <a:gd name="T1" fmla="*/ 1 h 552"/>
                  <a:gd name="T2" fmla="*/ 0 w 138"/>
                  <a:gd name="T3" fmla="*/ 1 h 552"/>
                  <a:gd name="T4" fmla="*/ 138 w 138"/>
                  <a:gd name="T5" fmla="*/ 0 h 552"/>
                  <a:gd name="T6" fmla="*/ 0 60000 65536"/>
                  <a:gd name="T7" fmla="*/ 0 60000 65536"/>
                  <a:gd name="T8" fmla="*/ 0 60000 65536"/>
                  <a:gd name="T9" fmla="*/ 0 w 138"/>
                  <a:gd name="T10" fmla="*/ 0 h 552"/>
                  <a:gd name="T11" fmla="*/ 138 w 138"/>
                  <a:gd name="T12" fmla="*/ 552 h 552"/>
                </a:gdLst>
                <a:ahLst/>
                <a:cxnLst>
                  <a:cxn ang="T6">
                    <a:pos x="T0" y="T1"/>
                  </a:cxn>
                  <a:cxn ang="T7">
                    <a:pos x="T2" y="T3"/>
                  </a:cxn>
                  <a:cxn ang="T8">
                    <a:pos x="T4" y="T5"/>
                  </a:cxn>
                </a:cxnLst>
                <a:rect l="T9" t="T10" r="T11" b="T12"/>
                <a:pathLst>
                  <a:path w="138" h="552">
                    <a:moveTo>
                      <a:pt x="0" y="552"/>
                    </a:moveTo>
                    <a:lnTo>
                      <a:pt x="0" y="253"/>
                    </a:lnTo>
                    <a:lnTo>
                      <a:pt x="138" y="0"/>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81" name="Freeform 185"/>
              <p:cNvSpPr>
                <a:spLocks/>
              </p:cNvSpPr>
              <p:nvPr/>
            </p:nvSpPr>
            <p:spPr bwMode="auto">
              <a:xfrm>
                <a:off x="6106" y="9534"/>
                <a:ext cx="230" cy="480"/>
              </a:xfrm>
              <a:custGeom>
                <a:avLst/>
                <a:gdLst>
                  <a:gd name="T0" fmla="*/ 0 w 299"/>
                  <a:gd name="T1" fmla="*/ 0 h 759"/>
                  <a:gd name="T2" fmla="*/ 0 w 299"/>
                  <a:gd name="T3" fmla="*/ 1 h 759"/>
                  <a:gd name="T4" fmla="*/ 6 w 299"/>
                  <a:gd name="T5" fmla="*/ 1 h 759"/>
                  <a:gd name="T6" fmla="*/ 0 60000 65536"/>
                  <a:gd name="T7" fmla="*/ 0 60000 65536"/>
                  <a:gd name="T8" fmla="*/ 0 60000 65536"/>
                  <a:gd name="T9" fmla="*/ 0 w 299"/>
                  <a:gd name="T10" fmla="*/ 0 h 759"/>
                  <a:gd name="T11" fmla="*/ 299 w 299"/>
                  <a:gd name="T12" fmla="*/ 759 h 759"/>
                </a:gdLst>
                <a:ahLst/>
                <a:cxnLst>
                  <a:cxn ang="T6">
                    <a:pos x="T0" y="T1"/>
                  </a:cxn>
                  <a:cxn ang="T7">
                    <a:pos x="T2" y="T3"/>
                  </a:cxn>
                  <a:cxn ang="T8">
                    <a:pos x="T4" y="T5"/>
                  </a:cxn>
                </a:cxnLst>
                <a:rect l="T9" t="T10" r="T11" b="T12"/>
                <a:pathLst>
                  <a:path w="299" h="759">
                    <a:moveTo>
                      <a:pt x="0" y="0"/>
                    </a:moveTo>
                    <a:lnTo>
                      <a:pt x="0" y="759"/>
                    </a:lnTo>
                    <a:lnTo>
                      <a:pt x="299" y="759"/>
                    </a:lnTo>
                  </a:path>
                </a:pathLst>
              </a:custGeom>
              <a:noFill/>
              <a:ln w="12700" cmpd="sng">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b="0">
                  <a:latin typeface="+mn-lt"/>
                </a:endParaRPr>
              </a:p>
            </p:txBody>
          </p:sp>
          <p:sp>
            <p:nvSpPr>
              <p:cNvPr id="26682" name="Rectangle 186"/>
              <p:cNvSpPr>
                <a:spLocks noChangeArrowheads="1"/>
              </p:cNvSpPr>
              <p:nvPr/>
            </p:nvSpPr>
            <p:spPr bwMode="auto">
              <a:xfrm>
                <a:off x="6037" y="9680"/>
                <a:ext cx="138" cy="246"/>
              </a:xfrm>
              <a:prstGeom prst="rect">
                <a:avLst/>
              </a:prstGeom>
              <a:solidFill>
                <a:srgbClr val="FFFF00"/>
              </a:solidFill>
              <a:ln w="12700">
                <a:solidFill>
                  <a:srgbClr val="000080"/>
                </a:solidFill>
                <a:miter lim="800000"/>
                <a:headEnd/>
                <a:tailEnd/>
              </a:ln>
            </p:spPr>
            <p:txBody>
              <a:bodyPr/>
              <a:lstStyle/>
              <a:p>
                <a:pPr algn="ctr"/>
                <a:endParaRPr lang="zh-CN" altLang="en-US" sz="1800" b="0">
                  <a:latin typeface="+mn-lt"/>
                  <a:ea typeface="黑体" pitchFamily="2" charset="-122"/>
                </a:endParaRPr>
              </a:p>
            </p:txBody>
          </p:sp>
          <p:sp>
            <p:nvSpPr>
              <p:cNvPr id="26683" name="Oval 187"/>
              <p:cNvSpPr>
                <a:spLocks noChangeArrowheads="1"/>
              </p:cNvSpPr>
              <p:nvPr/>
            </p:nvSpPr>
            <p:spPr bwMode="auto">
              <a:xfrm>
                <a:off x="6290" y="9985"/>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84" name="Oval 188"/>
              <p:cNvSpPr>
                <a:spLocks noChangeArrowheads="1"/>
              </p:cNvSpPr>
              <p:nvPr/>
            </p:nvSpPr>
            <p:spPr bwMode="auto">
              <a:xfrm>
                <a:off x="6290" y="10362"/>
                <a:ext cx="69" cy="43"/>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85" name="Oval 189"/>
              <p:cNvSpPr>
                <a:spLocks noChangeArrowheads="1"/>
              </p:cNvSpPr>
              <p:nvPr/>
            </p:nvSpPr>
            <p:spPr bwMode="auto">
              <a:xfrm>
                <a:off x="6060" y="9520"/>
                <a:ext cx="69" cy="44"/>
              </a:xfrm>
              <a:prstGeom prst="ellipse">
                <a:avLst/>
              </a:prstGeom>
              <a:solidFill>
                <a:srgbClr val="000080"/>
              </a:solidFill>
              <a:ln w="12700">
                <a:solidFill>
                  <a:srgbClr val="000080"/>
                </a:solidFill>
                <a:round/>
                <a:headEnd/>
                <a:tailEnd/>
              </a:ln>
            </p:spPr>
            <p:txBody>
              <a:bodyPr/>
              <a:lstStyle/>
              <a:p>
                <a:pPr algn="ctr"/>
                <a:endParaRPr lang="zh-CN" altLang="en-US" sz="1800" b="0">
                  <a:latin typeface="+mn-lt"/>
                  <a:ea typeface="黑体" pitchFamily="2" charset="-122"/>
                </a:endParaRPr>
              </a:p>
            </p:txBody>
          </p:sp>
          <p:sp>
            <p:nvSpPr>
              <p:cNvPr id="26686" name="Text Box 190"/>
              <p:cNvSpPr txBox="1">
                <a:spLocks noChangeArrowheads="1"/>
              </p:cNvSpPr>
              <p:nvPr/>
            </p:nvSpPr>
            <p:spPr bwMode="auto">
              <a:xfrm>
                <a:off x="5845" y="10014"/>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K</a:t>
                </a:r>
                <a:r>
                  <a:rPr lang="en-US" altLang="zh-CN" sz="1800" b="0" baseline="-25000" dirty="0">
                    <a:solidFill>
                      <a:srgbClr val="000080"/>
                    </a:solidFill>
                    <a:latin typeface="+mn-lt"/>
                    <a:ea typeface="黑体" pitchFamily="2" charset="-122"/>
                  </a:rPr>
                  <a:t>7</a:t>
                </a:r>
                <a:endParaRPr lang="en-US" altLang="zh-CN" sz="1800" b="0" dirty="0">
                  <a:solidFill>
                    <a:schemeClr val="tx1"/>
                  </a:solidFill>
                  <a:latin typeface="+mn-lt"/>
                  <a:ea typeface="黑体" pitchFamily="2" charset="-122"/>
                </a:endParaRPr>
              </a:p>
            </p:txBody>
          </p:sp>
          <p:sp>
            <p:nvSpPr>
              <p:cNvPr id="26687" name="Text Box 191"/>
              <p:cNvSpPr txBox="1">
                <a:spLocks noChangeArrowheads="1"/>
              </p:cNvSpPr>
              <p:nvPr/>
            </p:nvSpPr>
            <p:spPr bwMode="auto">
              <a:xfrm>
                <a:off x="5853" y="9039"/>
                <a:ext cx="57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b="0" dirty="0">
                    <a:solidFill>
                      <a:srgbClr val="000080"/>
                    </a:solidFill>
                    <a:latin typeface="+mn-lt"/>
                    <a:ea typeface="黑体" pitchFamily="2" charset="-122"/>
                  </a:rPr>
                  <a:t>I</a:t>
                </a:r>
                <a:r>
                  <a:rPr lang="en-US" altLang="zh-CN" sz="1800" b="0" baseline="-25000" dirty="0">
                    <a:solidFill>
                      <a:srgbClr val="000080"/>
                    </a:solidFill>
                    <a:latin typeface="+mn-lt"/>
                    <a:ea typeface="黑体" pitchFamily="2" charset="-122"/>
                  </a:rPr>
                  <a:t>7</a:t>
                </a:r>
                <a:endParaRPr lang="en-US" altLang="zh-CN" sz="1800" b="0" dirty="0">
                  <a:solidFill>
                    <a:schemeClr val="tx1"/>
                  </a:solidFill>
                  <a:latin typeface="+mn-lt"/>
                  <a:ea typeface="黑体" pitchFamily="2" charset="-122"/>
                </a:endParaRPr>
              </a:p>
            </p:txBody>
          </p:sp>
        </p:grpSp>
        <p:sp>
          <p:nvSpPr>
            <p:cNvPr id="26653" name="AutoShape 192"/>
            <p:cNvSpPr>
              <a:spLocks noChangeArrowheads="1"/>
            </p:cNvSpPr>
            <p:nvPr/>
          </p:nvSpPr>
          <p:spPr bwMode="auto">
            <a:xfrm>
              <a:off x="6735" y="3780"/>
              <a:ext cx="2326" cy="1035"/>
            </a:xfrm>
            <a:prstGeom prst="wedgeRoundRectCallout">
              <a:avLst>
                <a:gd name="adj1" fmla="val -70380"/>
                <a:gd name="adj2" fmla="val 11741"/>
                <a:gd name="adj3" fmla="val 16667"/>
              </a:avLst>
            </a:prstGeom>
            <a:noFill/>
            <a:ln w="9525">
              <a:solidFill>
                <a:srgbClr val="008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1800" b="0">
                <a:solidFill>
                  <a:schemeClr val="tx1"/>
                </a:solidFill>
                <a:latin typeface="+mn-lt"/>
                <a:ea typeface="黑体" pitchFamily="2" charset="-122"/>
              </a:endParaRPr>
            </a:p>
          </p:txBody>
        </p:sp>
      </p:grpSp>
      <p:sp>
        <p:nvSpPr>
          <p:cNvPr id="26630" name="Line 193"/>
          <p:cNvSpPr>
            <a:spLocks noChangeShapeType="1"/>
          </p:cNvSpPr>
          <p:nvPr/>
        </p:nvSpPr>
        <p:spPr bwMode="auto">
          <a:xfrm>
            <a:off x="0" y="3644900"/>
            <a:ext cx="9144000" cy="9525"/>
          </a:xfrm>
          <a:prstGeom prst="line">
            <a:avLst/>
          </a:prstGeom>
          <a:noFill/>
          <a:ln w="28575">
            <a:solidFill>
              <a:srgbClr val="0099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6" name="Rectangle 106"/>
          <p:cNvSpPr>
            <a:spLocks noChangeArrowheads="1"/>
          </p:cNvSpPr>
          <p:nvPr/>
        </p:nvSpPr>
        <p:spPr bwMode="auto">
          <a:xfrm>
            <a:off x="323850" y="437716"/>
            <a:ext cx="8820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en-US" altLang="zh-CN" sz="2400" dirty="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例</a:t>
            </a:r>
            <a:r>
              <a:rPr lang="en-US" altLang="zh-CN" sz="2400" dirty="0" smtClean="0">
                <a:solidFill>
                  <a:srgbClr val="99000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从开关寄存器</a:t>
            </a:r>
            <a:r>
              <a:rPr lang="en-US" altLang="zh-CN" sz="2400" dirty="0">
                <a:solidFill>
                  <a:srgbClr val="000080"/>
                </a:solidFill>
                <a:latin typeface="黑体" pitchFamily="2" charset="-122"/>
                <a:ea typeface="黑体" pitchFamily="2" charset="-122"/>
              </a:rPr>
              <a:t>(8</a:t>
            </a:r>
            <a:r>
              <a:rPr lang="zh-CN" altLang="en-US" sz="2400" dirty="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输入数据，输入端口地址</a:t>
            </a:r>
            <a:r>
              <a:rPr lang="zh-CN" altLang="en-US" sz="2400" dirty="0" smtClean="0">
                <a:solidFill>
                  <a:srgbClr val="000080"/>
                </a:solidFill>
                <a:latin typeface="黑体" pitchFamily="2" charset="-122"/>
                <a:ea typeface="黑体" pitchFamily="2" charset="-122"/>
              </a:rPr>
              <a:t>为</a:t>
            </a:r>
            <a:r>
              <a:rPr lang="en-US" altLang="zh-CN" sz="2400" dirty="0" smtClean="0">
                <a:solidFill>
                  <a:srgbClr val="000080"/>
                </a:solidFill>
                <a:latin typeface="黑体" pitchFamily="2" charset="-122"/>
                <a:ea typeface="黑体" pitchFamily="2" charset="-122"/>
              </a:rPr>
              <a:t>A5H</a:t>
            </a:r>
            <a:r>
              <a:rPr lang="en-US" altLang="zh-CN" sz="2400" dirty="0">
                <a:solidFill>
                  <a:srgbClr val="000080"/>
                </a:solidFill>
                <a:latin typeface="黑体" pitchFamily="2" charset="-122"/>
                <a:ea typeface="黑体" pitchFamily="2" charset="-122"/>
              </a:rPr>
              <a:t>.</a:t>
            </a: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1" name="Group 9"/>
          <p:cNvGrpSpPr>
            <a:grpSpLocks/>
          </p:cNvGrpSpPr>
          <p:nvPr/>
        </p:nvGrpSpPr>
        <p:grpSpPr bwMode="auto">
          <a:xfrm>
            <a:off x="468313" y="1268413"/>
            <a:ext cx="7488237" cy="4776787"/>
            <a:chOff x="2138" y="1886"/>
            <a:chExt cx="6616" cy="4212"/>
          </a:xfrm>
        </p:grpSpPr>
        <p:sp>
          <p:nvSpPr>
            <p:cNvPr id="27656" name="Rectangle 13"/>
            <p:cNvSpPr>
              <a:spLocks noChangeArrowheads="1"/>
            </p:cNvSpPr>
            <p:nvPr/>
          </p:nvSpPr>
          <p:spPr bwMode="auto">
            <a:xfrm>
              <a:off x="5018" y="4070"/>
              <a:ext cx="2375" cy="1575"/>
            </a:xfrm>
            <a:prstGeom prst="rect">
              <a:avLst/>
            </a:prstGeom>
            <a:solidFill>
              <a:srgbClr val="FFCCCC"/>
            </a:solidFill>
            <a:ln w="28575">
              <a:solidFill>
                <a:srgbClr val="FF0000"/>
              </a:solidFill>
              <a:prstDash val="dash"/>
              <a:miter lim="800000"/>
              <a:headEnd/>
              <a:tailEnd/>
            </a:ln>
            <a:extLst/>
          </p:spPr>
          <p:txBody>
            <a:bodyPr/>
            <a:lstStyle/>
            <a:p>
              <a:pPr algn="ctr"/>
              <a:endParaRPr lang="zh-CN" altLang="en-US">
                <a:latin typeface="黑体" pitchFamily="2" charset="-122"/>
                <a:ea typeface="黑体" pitchFamily="2" charset="-122"/>
              </a:endParaRPr>
            </a:p>
          </p:txBody>
        </p:sp>
        <p:sp>
          <p:nvSpPr>
            <p:cNvPr id="27654" name="Rectangle 11"/>
            <p:cNvSpPr>
              <a:spLocks noChangeArrowheads="1"/>
            </p:cNvSpPr>
            <p:nvPr/>
          </p:nvSpPr>
          <p:spPr bwMode="auto">
            <a:xfrm>
              <a:off x="5018" y="2183"/>
              <a:ext cx="2375" cy="1575"/>
            </a:xfrm>
            <a:prstGeom prst="rect">
              <a:avLst/>
            </a:prstGeom>
            <a:solidFill>
              <a:srgbClr val="CCECFF"/>
            </a:solidFill>
            <a:ln w="28575">
              <a:solidFill>
                <a:schemeClr val="folHlink"/>
              </a:solidFill>
              <a:prstDash val="dash"/>
              <a:miter lim="800000"/>
              <a:headEnd/>
              <a:tailEnd/>
            </a:ln>
            <a:extLst/>
          </p:spPr>
          <p:txBody>
            <a:bodyPr/>
            <a:lstStyle/>
            <a:p>
              <a:pPr algn="ctr"/>
              <a:endParaRPr lang="zh-CN" altLang="en-US">
                <a:latin typeface="黑体" pitchFamily="2" charset="-122"/>
                <a:ea typeface="黑体" pitchFamily="2" charset="-122"/>
              </a:endParaRPr>
            </a:p>
          </p:txBody>
        </p:sp>
        <p:sp>
          <p:nvSpPr>
            <p:cNvPr id="27655" name="Text Box 12"/>
            <p:cNvSpPr txBox="1">
              <a:spLocks noChangeArrowheads="1"/>
            </p:cNvSpPr>
            <p:nvPr/>
          </p:nvSpPr>
          <p:spPr bwMode="auto">
            <a:xfrm>
              <a:off x="5765" y="1886"/>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09600" indent="-609600"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90000"/>
                </a:lnSpc>
                <a:spcBef>
                  <a:spcPct val="20000"/>
                </a:spcBef>
                <a:buClr>
                  <a:schemeClr val="bg1"/>
                </a:buClr>
                <a:buFont typeface="Wingdings" pitchFamily="2" charset="2"/>
                <a:buNone/>
              </a:pPr>
              <a:r>
                <a:rPr lang="zh-CN" altLang="en-US" sz="1800" dirty="0">
                  <a:solidFill>
                    <a:srgbClr val="0000FF"/>
                  </a:solidFill>
                  <a:latin typeface="黑体" pitchFamily="2" charset="-122"/>
                  <a:ea typeface="黑体" pitchFamily="2" charset="-122"/>
                </a:rPr>
                <a:t>数据缓冲器</a:t>
              </a:r>
              <a:endParaRPr lang="zh-CN" altLang="en-US" sz="1800" dirty="0">
                <a:latin typeface="黑体" pitchFamily="2" charset="-122"/>
                <a:ea typeface="黑体" pitchFamily="2" charset="-122"/>
              </a:endParaRPr>
            </a:p>
          </p:txBody>
        </p:sp>
        <p:sp>
          <p:nvSpPr>
            <p:cNvPr id="27657" name="Text Box 14"/>
            <p:cNvSpPr txBox="1">
              <a:spLocks noChangeArrowheads="1"/>
            </p:cNvSpPr>
            <p:nvPr/>
          </p:nvSpPr>
          <p:spPr bwMode="auto">
            <a:xfrm>
              <a:off x="5892" y="5786"/>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09600" indent="-609600"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90000"/>
                </a:lnSpc>
                <a:spcBef>
                  <a:spcPct val="20000"/>
                </a:spcBef>
                <a:buClr>
                  <a:schemeClr val="bg1"/>
                </a:buClr>
                <a:buFont typeface="Wingdings" pitchFamily="2" charset="2"/>
                <a:buNone/>
              </a:pPr>
              <a:r>
                <a:rPr lang="zh-CN" altLang="en-US" sz="1800" dirty="0">
                  <a:solidFill>
                    <a:schemeClr val="hlink"/>
                  </a:solidFill>
                  <a:latin typeface="黑体" pitchFamily="2" charset="-122"/>
                  <a:ea typeface="黑体" pitchFamily="2" charset="-122"/>
                </a:rPr>
                <a:t>状态寄存器</a:t>
              </a:r>
            </a:p>
          </p:txBody>
        </p:sp>
        <p:graphicFrame>
          <p:nvGraphicFramePr>
            <p:cNvPr id="27653" name="Object 10"/>
            <p:cNvGraphicFramePr>
              <a:graphicFrameLocks noChangeAspect="1"/>
            </p:cNvGraphicFramePr>
            <p:nvPr>
              <p:extLst>
                <p:ext uri="{D42A27DB-BD31-4B8C-83A1-F6EECF244321}">
                  <p14:modId xmlns:p14="http://schemas.microsoft.com/office/powerpoint/2010/main" val="959032573"/>
                </p:ext>
              </p:extLst>
            </p:nvPr>
          </p:nvGraphicFramePr>
          <p:xfrm>
            <a:off x="2138" y="2354"/>
            <a:ext cx="6616" cy="3644"/>
          </p:xfrm>
          <a:graphic>
            <a:graphicData uri="http://schemas.openxmlformats.org/presentationml/2006/ole">
              <mc:AlternateContent xmlns:mc="http://schemas.openxmlformats.org/markup-compatibility/2006">
                <mc:Choice xmlns:v="urn:schemas-microsoft-com:vml" Requires="v">
                  <p:oleObj spid="_x0000_s27723" name="Visio" r:id="rId3" imgW="4959746" imgH="2732207" progId="">
                    <p:embed/>
                  </p:oleObj>
                </mc:Choice>
                <mc:Fallback>
                  <p:oleObj name="Visio" r:id="rId3" imgW="4959746" imgH="2732207" progId="">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8" y="2354"/>
                          <a:ext cx="6616" cy="3644"/>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6350">
                              <a:solidFill>
                                <a:srgbClr val="00FFFF"/>
                              </a:solidFill>
                              <a:miter lim="800000"/>
                              <a:headEnd/>
                              <a:tailEnd/>
                            </a14:hiddenLine>
                          </a:ext>
                          <a:ext uri="{AF507438-7753-43E0-B8FC-AC1667EBCBE1}">
                            <a14:hiddenEffects xmlns:a14="http://schemas.microsoft.com/office/drawing/2010/main">
                              <a:effectLst>
                                <a:outerShdw dist="107763" dir="18900000" algn="ctr" rotWithShape="0">
                                  <a:srgbClr val="808080"/>
                                </a:outerShdw>
                              </a:effectLst>
                            </a14:hiddenEffects>
                          </a:ext>
                        </a:extLst>
                      </p:spPr>
                    </p:pic>
                  </p:oleObj>
                </mc:Fallback>
              </mc:AlternateContent>
            </a:graphicData>
          </a:graphic>
        </p:graphicFrame>
      </p:grpSp>
      <p:sp>
        <p:nvSpPr>
          <p:cNvPr id="27650" name="Rectangle 3"/>
          <p:cNvSpPr>
            <a:spLocks noChangeArrowheads="1"/>
          </p:cNvSpPr>
          <p:nvPr/>
        </p:nvSpPr>
        <p:spPr bwMode="auto">
          <a:xfrm>
            <a:off x="827088" y="966788"/>
            <a:ext cx="5545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spcBef>
                <a:spcPct val="25000"/>
              </a:spcBef>
            </a:pPr>
            <a:r>
              <a:rPr lang="en-US" altLang="zh-CN" sz="2400" dirty="0">
                <a:solidFill>
                  <a:srgbClr val="990000"/>
                </a:solidFill>
                <a:latin typeface="黑体" pitchFamily="2" charset="-122"/>
                <a:ea typeface="黑体" pitchFamily="2" charset="-122"/>
              </a:rPr>
              <a:t>1. </a:t>
            </a:r>
            <a:r>
              <a:rPr lang="zh-CN" altLang="en-US" sz="2400">
                <a:solidFill>
                  <a:srgbClr val="990000"/>
                </a:solidFill>
                <a:latin typeface="黑体" pitchFamily="2" charset="-122"/>
                <a:ea typeface="黑体" pitchFamily="2" charset="-122"/>
              </a:rPr>
              <a:t>输入接口</a:t>
            </a:r>
          </a:p>
        </p:txBody>
      </p:sp>
      <p:sp>
        <p:nvSpPr>
          <p:cNvPr id="27652" name="Rectangle 16"/>
          <p:cNvSpPr>
            <a:spLocks noChangeArrowheads="1"/>
          </p:cNvSpPr>
          <p:nvPr/>
        </p:nvSpPr>
        <p:spPr bwMode="auto">
          <a:xfrm>
            <a:off x="684213" y="388938"/>
            <a:ext cx="43195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827088" y="966788"/>
            <a:ext cx="5545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spcBef>
                <a:spcPct val="25000"/>
              </a:spcBef>
            </a:pPr>
            <a:r>
              <a:rPr lang="en-US" altLang="zh-CN" sz="2400" dirty="0">
                <a:solidFill>
                  <a:srgbClr val="990000"/>
                </a:solidFill>
                <a:latin typeface="黑体" pitchFamily="2" charset="-122"/>
                <a:ea typeface="黑体" pitchFamily="2" charset="-122"/>
              </a:rPr>
              <a:t>1. </a:t>
            </a:r>
            <a:r>
              <a:rPr lang="zh-CN" altLang="en-US" sz="2400">
                <a:solidFill>
                  <a:srgbClr val="990000"/>
                </a:solidFill>
                <a:latin typeface="黑体" pitchFamily="2" charset="-122"/>
                <a:ea typeface="黑体" pitchFamily="2" charset="-122"/>
              </a:rPr>
              <a:t>输入接口</a:t>
            </a:r>
          </a:p>
        </p:txBody>
      </p:sp>
      <p:sp>
        <p:nvSpPr>
          <p:cNvPr id="28675" name="Rectangle 16"/>
          <p:cNvSpPr>
            <a:spLocks noChangeArrowheads="1"/>
          </p:cNvSpPr>
          <p:nvPr/>
        </p:nvSpPr>
        <p:spPr bwMode="auto">
          <a:xfrm>
            <a:off x="684213" y="388938"/>
            <a:ext cx="43195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grpSp>
        <p:nvGrpSpPr>
          <p:cNvPr id="28676" name="Group 10"/>
          <p:cNvGrpSpPr>
            <a:grpSpLocks/>
          </p:cNvGrpSpPr>
          <p:nvPr/>
        </p:nvGrpSpPr>
        <p:grpSpPr bwMode="auto">
          <a:xfrm>
            <a:off x="1692275" y="1773238"/>
            <a:ext cx="5041900" cy="2808287"/>
            <a:chOff x="5579" y="2499"/>
            <a:chExt cx="3680" cy="2474"/>
          </a:xfrm>
        </p:grpSpPr>
        <p:sp>
          <p:nvSpPr>
            <p:cNvPr id="28678" name="Text Box 11"/>
            <p:cNvSpPr txBox="1">
              <a:spLocks noChangeArrowheads="1"/>
            </p:cNvSpPr>
            <p:nvPr/>
          </p:nvSpPr>
          <p:spPr bwMode="auto">
            <a:xfrm>
              <a:off x="7251" y="4464"/>
              <a:ext cx="2008" cy="509"/>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108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输入设备</a:t>
              </a:r>
              <a:endParaRPr lang="zh-CN" altLang="en-US" sz="4200" b="0">
                <a:latin typeface="+mn-lt"/>
                <a:ea typeface="黑体" pitchFamily="2" charset="-122"/>
              </a:endParaRPr>
            </a:p>
          </p:txBody>
        </p:sp>
        <p:grpSp>
          <p:nvGrpSpPr>
            <p:cNvPr id="28679" name="Group 12"/>
            <p:cNvGrpSpPr>
              <a:grpSpLocks/>
            </p:cNvGrpSpPr>
            <p:nvPr/>
          </p:nvGrpSpPr>
          <p:grpSpPr bwMode="auto">
            <a:xfrm>
              <a:off x="6132" y="2861"/>
              <a:ext cx="578" cy="473"/>
              <a:chOff x="8655" y="4590"/>
              <a:chExt cx="765" cy="600"/>
            </a:xfrm>
          </p:grpSpPr>
          <p:sp>
            <p:nvSpPr>
              <p:cNvPr id="28714" name="Text Box 13"/>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RD</a:t>
                </a:r>
                <a:endParaRPr lang="en-US" altLang="zh-CN" sz="4200" b="0" dirty="0">
                  <a:latin typeface="+mn-lt"/>
                  <a:ea typeface="黑体" pitchFamily="2" charset="-122"/>
                </a:endParaRPr>
              </a:p>
            </p:txBody>
          </p:sp>
          <p:sp>
            <p:nvSpPr>
              <p:cNvPr id="28715" name="Line 14"/>
              <p:cNvSpPr>
                <a:spLocks noChangeShapeType="1"/>
              </p:cNvSpPr>
              <p:nvPr/>
            </p:nvSpPr>
            <p:spPr bwMode="auto">
              <a:xfrm>
                <a:off x="8910" y="4680"/>
                <a:ext cx="27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8680" name="Text Box 15"/>
            <p:cNvSpPr txBox="1">
              <a:spLocks noChangeArrowheads="1"/>
            </p:cNvSpPr>
            <p:nvPr/>
          </p:nvSpPr>
          <p:spPr bwMode="auto">
            <a:xfrm>
              <a:off x="7802" y="2499"/>
              <a:ext cx="1392"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80000"/>
                </a:lnSpc>
              </a:pPr>
              <a:r>
                <a:rPr lang="zh-CN" altLang="en-US" sz="1800" b="0">
                  <a:solidFill>
                    <a:srgbClr val="000080"/>
                  </a:solidFill>
                  <a:latin typeface="+mn-lt"/>
                  <a:ea typeface="黑体" pitchFamily="2" charset="-122"/>
                </a:rPr>
                <a:t>数据总线</a:t>
              </a:r>
              <a:r>
                <a:rPr lang="en-US" altLang="zh-CN" sz="1800" b="0" dirty="0">
                  <a:solidFill>
                    <a:srgbClr val="000080"/>
                  </a:solidFill>
                  <a:latin typeface="+mn-lt"/>
                  <a:ea typeface="黑体" pitchFamily="2" charset="-122"/>
                </a:rPr>
                <a:t>D</a:t>
              </a:r>
              <a:r>
                <a:rPr lang="en-US" altLang="zh-CN" sz="1800" b="0" baseline="-25000" dirty="0">
                  <a:solidFill>
                    <a:srgbClr val="000080"/>
                  </a:solidFill>
                  <a:latin typeface="+mn-lt"/>
                  <a:ea typeface="黑体" pitchFamily="2" charset="-122"/>
                </a:rPr>
                <a:t>7-0</a:t>
              </a:r>
              <a:endParaRPr lang="en-US" altLang="zh-CN" sz="4200" b="0" dirty="0">
                <a:latin typeface="+mn-lt"/>
                <a:ea typeface="黑体" pitchFamily="2" charset="-122"/>
              </a:endParaRPr>
            </a:p>
          </p:txBody>
        </p:sp>
        <p:sp>
          <p:nvSpPr>
            <p:cNvPr id="28681" name="Line 16"/>
            <p:cNvSpPr>
              <a:spLocks noChangeShapeType="1"/>
            </p:cNvSpPr>
            <p:nvPr/>
          </p:nvSpPr>
          <p:spPr bwMode="auto">
            <a:xfrm>
              <a:off x="6660" y="2556"/>
              <a:ext cx="0" cy="688"/>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682" name="Line 17"/>
            <p:cNvSpPr>
              <a:spLocks noChangeShapeType="1"/>
            </p:cNvSpPr>
            <p:nvPr/>
          </p:nvSpPr>
          <p:spPr bwMode="auto">
            <a:xfrm>
              <a:off x="6122" y="2556"/>
              <a:ext cx="0" cy="712"/>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8683" name="Group 18"/>
            <p:cNvGrpSpPr>
              <a:grpSpLocks/>
            </p:cNvGrpSpPr>
            <p:nvPr/>
          </p:nvGrpSpPr>
          <p:grpSpPr bwMode="auto">
            <a:xfrm>
              <a:off x="5579" y="2869"/>
              <a:ext cx="578" cy="476"/>
              <a:chOff x="8910" y="4740"/>
              <a:chExt cx="765" cy="600"/>
            </a:xfrm>
          </p:grpSpPr>
          <p:sp>
            <p:nvSpPr>
              <p:cNvPr id="28712" name="Text Box 19"/>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1800" b="0" dirty="0">
                    <a:solidFill>
                      <a:srgbClr val="000080"/>
                    </a:solidFill>
                    <a:latin typeface="+mn-lt"/>
                    <a:ea typeface="黑体" pitchFamily="2" charset="-122"/>
                  </a:rPr>
                  <a:t>IO/M</a:t>
                </a:r>
                <a:endParaRPr lang="en-US" altLang="zh-CN" sz="4200" b="0" dirty="0">
                  <a:latin typeface="+mn-lt"/>
                  <a:ea typeface="黑体" pitchFamily="2" charset="-122"/>
                </a:endParaRPr>
              </a:p>
            </p:txBody>
          </p:sp>
          <p:sp>
            <p:nvSpPr>
              <p:cNvPr id="28713" name="Line 20"/>
              <p:cNvSpPr>
                <a:spLocks noChangeShapeType="1"/>
              </p:cNvSpPr>
              <p:nvPr/>
            </p:nvSpPr>
            <p:spPr bwMode="auto">
              <a:xfrm>
                <a:off x="9330" y="4830"/>
                <a:ext cx="16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28684" name="Line 21"/>
            <p:cNvSpPr>
              <a:spLocks noChangeShapeType="1"/>
            </p:cNvSpPr>
            <p:nvPr/>
          </p:nvSpPr>
          <p:spPr bwMode="auto">
            <a:xfrm>
              <a:off x="8752" y="4125"/>
              <a:ext cx="0" cy="335"/>
            </a:xfrm>
            <a:prstGeom prst="line">
              <a:avLst/>
            </a:prstGeom>
            <a:noFill/>
            <a:ln w="28575">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685" name="Line 22"/>
            <p:cNvSpPr>
              <a:spLocks noChangeShapeType="1"/>
            </p:cNvSpPr>
            <p:nvPr/>
          </p:nvSpPr>
          <p:spPr bwMode="auto">
            <a:xfrm>
              <a:off x="7631" y="2529"/>
              <a:ext cx="0" cy="1149"/>
            </a:xfrm>
            <a:prstGeom prst="line">
              <a:avLst/>
            </a:prstGeom>
            <a:noFill/>
            <a:ln w="28575">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28686" name="Freeform 23"/>
            <p:cNvSpPr>
              <a:spLocks/>
            </p:cNvSpPr>
            <p:nvPr/>
          </p:nvSpPr>
          <p:spPr bwMode="auto">
            <a:xfrm>
              <a:off x="7628" y="2912"/>
              <a:ext cx="1125" cy="762"/>
            </a:xfrm>
            <a:custGeom>
              <a:avLst/>
              <a:gdLst>
                <a:gd name="T0" fmla="*/ 160 w 1491"/>
                <a:gd name="T1" fmla="*/ 413147 h 310"/>
                <a:gd name="T2" fmla="*/ 160 w 1491"/>
                <a:gd name="T3" fmla="*/ 0 h 310"/>
                <a:gd name="T4" fmla="*/ 0 w 1491"/>
                <a:gd name="T5" fmla="*/ 0 h 310"/>
                <a:gd name="T6" fmla="*/ 0 60000 65536"/>
                <a:gd name="T7" fmla="*/ 0 60000 65536"/>
                <a:gd name="T8" fmla="*/ 0 60000 65536"/>
                <a:gd name="T9" fmla="*/ 0 w 1491"/>
                <a:gd name="T10" fmla="*/ 0 h 310"/>
                <a:gd name="T11" fmla="*/ 1491 w 1491"/>
                <a:gd name="T12" fmla="*/ 310 h 310"/>
              </a:gdLst>
              <a:ahLst/>
              <a:cxnLst>
                <a:cxn ang="T6">
                  <a:pos x="T0" y="T1"/>
                </a:cxn>
                <a:cxn ang="T7">
                  <a:pos x="T2" y="T3"/>
                </a:cxn>
                <a:cxn ang="T8">
                  <a:pos x="T4" y="T5"/>
                </a:cxn>
              </a:cxnLst>
              <a:rect l="T9" t="T10" r="T11" b="T12"/>
              <a:pathLst>
                <a:path w="1491" h="310">
                  <a:moveTo>
                    <a:pt x="1491" y="310"/>
                  </a:moveTo>
                  <a:lnTo>
                    <a:pt x="1491" y="0"/>
                  </a:lnTo>
                  <a:lnTo>
                    <a:pt x="0"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sp>
          <p:nvSpPr>
            <p:cNvPr id="28687" name="Line 24"/>
            <p:cNvSpPr>
              <a:spLocks noChangeShapeType="1"/>
            </p:cNvSpPr>
            <p:nvPr/>
          </p:nvSpPr>
          <p:spPr bwMode="auto">
            <a:xfrm>
              <a:off x="6233" y="2556"/>
              <a:ext cx="0" cy="712"/>
            </a:xfrm>
            <a:prstGeom prst="line">
              <a:avLst/>
            </a:prstGeom>
            <a:noFill/>
            <a:ln w="127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28688" name="Group 25"/>
            <p:cNvGrpSpPr>
              <a:grpSpLocks/>
            </p:cNvGrpSpPr>
            <p:nvPr/>
          </p:nvGrpSpPr>
          <p:grpSpPr bwMode="auto">
            <a:xfrm>
              <a:off x="8548" y="2996"/>
              <a:ext cx="411" cy="356"/>
              <a:chOff x="5665" y="3572"/>
              <a:chExt cx="598" cy="437"/>
            </a:xfrm>
          </p:grpSpPr>
          <p:sp>
            <p:nvSpPr>
              <p:cNvPr id="28708" name="Rectangle 26"/>
              <p:cNvSpPr>
                <a:spLocks noChangeArrowheads="1"/>
              </p:cNvSpPr>
              <p:nvPr/>
            </p:nvSpPr>
            <p:spPr bwMode="auto">
              <a:xfrm>
                <a:off x="5665" y="3572"/>
                <a:ext cx="598" cy="437"/>
              </a:xfrm>
              <a:prstGeom prst="rect">
                <a:avLst/>
              </a:prstGeom>
              <a:solidFill>
                <a:srgbClr val="00FFFF">
                  <a:alpha val="50195"/>
                </a:srgbClr>
              </a:solidFill>
              <a:ln w="12700">
                <a:solidFill>
                  <a:srgbClr val="000080"/>
                </a:solidFill>
                <a:miter lim="800000"/>
                <a:headEnd/>
                <a:tailEnd/>
              </a:ln>
            </p:spPr>
            <p:txBody>
              <a:bodyPr/>
              <a:lstStyle/>
              <a:p>
                <a:endParaRPr lang="zh-CN" altLang="en-US" b="0">
                  <a:latin typeface="+mn-lt"/>
                </a:endParaRPr>
              </a:p>
            </p:txBody>
          </p:sp>
          <p:grpSp>
            <p:nvGrpSpPr>
              <p:cNvPr id="28709" name="Group 27"/>
              <p:cNvGrpSpPr>
                <a:grpSpLocks/>
              </p:cNvGrpSpPr>
              <p:nvPr/>
            </p:nvGrpSpPr>
            <p:grpSpPr bwMode="auto">
              <a:xfrm flipH="1">
                <a:off x="5757" y="3610"/>
                <a:ext cx="414" cy="323"/>
                <a:chOff x="7413" y="1847"/>
                <a:chExt cx="414" cy="391"/>
              </a:xfrm>
            </p:grpSpPr>
            <p:sp>
              <p:nvSpPr>
                <p:cNvPr id="28710" name="AutoShape 28"/>
                <p:cNvSpPr>
                  <a:spLocks noChangeArrowheads="1"/>
                </p:cNvSpPr>
                <p:nvPr/>
              </p:nvSpPr>
              <p:spPr bwMode="auto">
                <a:xfrm>
                  <a:off x="7413" y="1847"/>
                  <a:ext cx="414" cy="391"/>
                </a:xfrm>
                <a:prstGeom prst="triangle">
                  <a:avLst>
                    <a:gd name="adj" fmla="val 50000"/>
                  </a:avLst>
                </a:prstGeom>
                <a:solidFill>
                  <a:srgbClr val="FFFFFF"/>
                </a:solidFill>
                <a:ln w="12700">
                  <a:solidFill>
                    <a:srgbClr val="000080"/>
                  </a:solidFill>
                  <a:miter lim="800000"/>
                  <a:headEnd/>
                  <a:tailEnd/>
                </a:ln>
              </p:spPr>
              <p:txBody>
                <a:bodyPr/>
                <a:lstStyle/>
                <a:p>
                  <a:endParaRPr lang="zh-CN" altLang="en-US" b="0">
                    <a:latin typeface="+mn-lt"/>
                  </a:endParaRPr>
                </a:p>
              </p:txBody>
            </p:sp>
            <p:sp>
              <p:nvSpPr>
                <p:cNvPr id="28711" name="Oval 29"/>
                <p:cNvSpPr>
                  <a:spLocks noChangeArrowheads="1"/>
                </p:cNvSpPr>
                <p:nvPr/>
              </p:nvSpPr>
              <p:spPr bwMode="auto">
                <a:xfrm>
                  <a:off x="7735" y="1985"/>
                  <a:ext cx="69" cy="69"/>
                </a:xfrm>
                <a:prstGeom prst="ellipse">
                  <a:avLst/>
                </a:prstGeom>
                <a:solidFill>
                  <a:srgbClr val="FFFFFF"/>
                </a:solidFill>
                <a:ln w="12700">
                  <a:solidFill>
                    <a:srgbClr val="000080"/>
                  </a:solidFill>
                  <a:round/>
                  <a:headEnd/>
                  <a:tailEnd/>
                </a:ln>
              </p:spPr>
              <p:txBody>
                <a:bodyPr/>
                <a:lstStyle/>
                <a:p>
                  <a:endParaRPr lang="zh-CN" altLang="en-US" b="0">
                    <a:latin typeface="+mn-lt"/>
                  </a:endParaRPr>
                </a:p>
              </p:txBody>
            </p:sp>
          </p:grpSp>
        </p:grpSp>
        <p:sp>
          <p:nvSpPr>
            <p:cNvPr id="28689" name="Text Box 30"/>
            <p:cNvSpPr txBox="1">
              <a:spLocks noChangeArrowheads="1"/>
            </p:cNvSpPr>
            <p:nvPr/>
          </p:nvSpPr>
          <p:spPr bwMode="auto">
            <a:xfrm>
              <a:off x="7188" y="3701"/>
              <a:ext cx="902" cy="421"/>
            </a:xfrm>
            <a:prstGeom prst="rect">
              <a:avLst/>
            </a:prstGeom>
            <a:solidFill>
              <a:srgbClr val="FFCCCC">
                <a:alpha val="50195"/>
              </a:srgbClr>
            </a:solidFill>
            <a:ln w="28575">
              <a:solidFill>
                <a:srgbClr val="000080"/>
              </a:solidFill>
              <a:miter lim="800000"/>
              <a:headEnd/>
              <a:tailEnd/>
            </a:ln>
          </p:spPr>
          <p:txBody>
            <a:bodyPr lIns="0" tIns="36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状态</a:t>
              </a:r>
            </a:p>
            <a:p>
              <a:pPr algn="ctr" eaLnBrk="1" hangingPunct="1">
                <a:lnSpc>
                  <a:spcPct val="80000"/>
                </a:lnSpc>
              </a:pPr>
              <a:r>
                <a:rPr lang="zh-CN" altLang="en-US" sz="1800" b="0">
                  <a:solidFill>
                    <a:srgbClr val="000080"/>
                  </a:solidFill>
                  <a:latin typeface="+mn-lt"/>
                  <a:ea typeface="黑体" pitchFamily="2" charset="-122"/>
                </a:rPr>
                <a:t>寄存器</a:t>
              </a:r>
              <a:endParaRPr lang="zh-CN" altLang="en-US" sz="4200" b="0">
                <a:latin typeface="+mn-lt"/>
                <a:ea typeface="黑体" pitchFamily="2" charset="-122"/>
              </a:endParaRPr>
            </a:p>
          </p:txBody>
        </p:sp>
        <p:sp>
          <p:nvSpPr>
            <p:cNvPr id="28690" name="Text Box 31"/>
            <p:cNvSpPr txBox="1">
              <a:spLocks noChangeArrowheads="1"/>
            </p:cNvSpPr>
            <p:nvPr/>
          </p:nvSpPr>
          <p:spPr bwMode="auto">
            <a:xfrm>
              <a:off x="8311" y="3701"/>
              <a:ext cx="900" cy="421"/>
            </a:xfrm>
            <a:prstGeom prst="rect">
              <a:avLst/>
            </a:prstGeom>
            <a:solidFill>
              <a:srgbClr val="CCECFF">
                <a:alpha val="50195"/>
              </a:srgbClr>
            </a:solidFill>
            <a:ln w="28575">
              <a:solidFill>
                <a:srgbClr val="000080"/>
              </a:solidFill>
              <a:miter lim="800000"/>
              <a:headEnd/>
              <a:tailEnd/>
            </a:ln>
          </p:spPr>
          <p:txBody>
            <a:bodyPr lIns="0" tIns="36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数据缓存</a:t>
              </a:r>
            </a:p>
            <a:p>
              <a:pPr algn="ctr" eaLnBrk="1" hangingPunct="1">
                <a:lnSpc>
                  <a:spcPct val="80000"/>
                </a:lnSpc>
              </a:pPr>
              <a:r>
                <a:rPr lang="zh-CN" altLang="en-US" sz="1800" b="0">
                  <a:solidFill>
                    <a:srgbClr val="000080"/>
                  </a:solidFill>
                  <a:latin typeface="+mn-lt"/>
                  <a:ea typeface="黑体" pitchFamily="2" charset="-122"/>
                </a:rPr>
                <a:t>寄存器</a:t>
              </a:r>
              <a:endParaRPr lang="zh-CN" altLang="en-US" sz="4200" b="0">
                <a:latin typeface="+mn-lt"/>
                <a:ea typeface="黑体" pitchFamily="2" charset="-122"/>
              </a:endParaRPr>
            </a:p>
          </p:txBody>
        </p:sp>
        <p:grpSp>
          <p:nvGrpSpPr>
            <p:cNvPr id="28691" name="Group 32"/>
            <p:cNvGrpSpPr>
              <a:grpSpLocks/>
            </p:cNvGrpSpPr>
            <p:nvPr/>
          </p:nvGrpSpPr>
          <p:grpSpPr bwMode="auto">
            <a:xfrm>
              <a:off x="7419" y="3236"/>
              <a:ext cx="411" cy="356"/>
              <a:chOff x="5665" y="3572"/>
              <a:chExt cx="598" cy="437"/>
            </a:xfrm>
          </p:grpSpPr>
          <p:sp>
            <p:nvSpPr>
              <p:cNvPr id="28704" name="Rectangle 33"/>
              <p:cNvSpPr>
                <a:spLocks noChangeArrowheads="1"/>
              </p:cNvSpPr>
              <p:nvPr/>
            </p:nvSpPr>
            <p:spPr bwMode="auto">
              <a:xfrm>
                <a:off x="5665" y="3572"/>
                <a:ext cx="598" cy="437"/>
              </a:xfrm>
              <a:prstGeom prst="rect">
                <a:avLst/>
              </a:prstGeom>
              <a:solidFill>
                <a:srgbClr val="00FFFF">
                  <a:alpha val="50195"/>
                </a:srgbClr>
              </a:solidFill>
              <a:ln w="12700">
                <a:solidFill>
                  <a:srgbClr val="000080"/>
                </a:solidFill>
                <a:miter lim="800000"/>
                <a:headEnd/>
                <a:tailEnd/>
              </a:ln>
            </p:spPr>
            <p:txBody>
              <a:bodyPr/>
              <a:lstStyle/>
              <a:p>
                <a:endParaRPr lang="zh-CN" altLang="en-US" b="0">
                  <a:latin typeface="+mn-lt"/>
                </a:endParaRPr>
              </a:p>
            </p:txBody>
          </p:sp>
          <p:grpSp>
            <p:nvGrpSpPr>
              <p:cNvPr id="28705" name="Group 34"/>
              <p:cNvGrpSpPr>
                <a:grpSpLocks/>
              </p:cNvGrpSpPr>
              <p:nvPr/>
            </p:nvGrpSpPr>
            <p:grpSpPr bwMode="auto">
              <a:xfrm flipH="1">
                <a:off x="5757" y="3610"/>
                <a:ext cx="414" cy="323"/>
                <a:chOff x="7413" y="1847"/>
                <a:chExt cx="414" cy="391"/>
              </a:xfrm>
            </p:grpSpPr>
            <p:sp>
              <p:nvSpPr>
                <p:cNvPr id="28706" name="AutoShape 35"/>
                <p:cNvSpPr>
                  <a:spLocks noChangeArrowheads="1"/>
                </p:cNvSpPr>
                <p:nvPr/>
              </p:nvSpPr>
              <p:spPr bwMode="auto">
                <a:xfrm>
                  <a:off x="7413" y="1847"/>
                  <a:ext cx="414" cy="391"/>
                </a:xfrm>
                <a:prstGeom prst="triangle">
                  <a:avLst>
                    <a:gd name="adj" fmla="val 50000"/>
                  </a:avLst>
                </a:prstGeom>
                <a:solidFill>
                  <a:srgbClr val="FFFFFF"/>
                </a:solidFill>
                <a:ln w="12700">
                  <a:solidFill>
                    <a:srgbClr val="000080"/>
                  </a:solidFill>
                  <a:miter lim="800000"/>
                  <a:headEnd/>
                  <a:tailEnd/>
                </a:ln>
              </p:spPr>
              <p:txBody>
                <a:bodyPr/>
                <a:lstStyle/>
                <a:p>
                  <a:endParaRPr lang="zh-CN" altLang="en-US" b="0">
                    <a:latin typeface="+mn-lt"/>
                  </a:endParaRPr>
                </a:p>
              </p:txBody>
            </p:sp>
            <p:sp>
              <p:nvSpPr>
                <p:cNvPr id="28707" name="Oval 36"/>
                <p:cNvSpPr>
                  <a:spLocks noChangeArrowheads="1"/>
                </p:cNvSpPr>
                <p:nvPr/>
              </p:nvSpPr>
              <p:spPr bwMode="auto">
                <a:xfrm>
                  <a:off x="7735" y="1985"/>
                  <a:ext cx="69" cy="69"/>
                </a:xfrm>
                <a:prstGeom prst="ellipse">
                  <a:avLst/>
                </a:prstGeom>
                <a:solidFill>
                  <a:srgbClr val="FFFFFF"/>
                </a:solidFill>
                <a:ln w="12700">
                  <a:solidFill>
                    <a:srgbClr val="000080"/>
                  </a:solidFill>
                  <a:round/>
                  <a:headEnd/>
                  <a:tailEnd/>
                </a:ln>
              </p:spPr>
              <p:txBody>
                <a:bodyPr/>
                <a:lstStyle/>
                <a:p>
                  <a:endParaRPr lang="zh-CN" altLang="en-US" b="0">
                    <a:latin typeface="+mn-lt"/>
                  </a:endParaRPr>
                </a:p>
              </p:txBody>
            </p:sp>
          </p:grpSp>
        </p:grpSp>
        <p:grpSp>
          <p:nvGrpSpPr>
            <p:cNvPr id="28692" name="Group 37"/>
            <p:cNvGrpSpPr>
              <a:grpSpLocks/>
            </p:cNvGrpSpPr>
            <p:nvPr/>
          </p:nvGrpSpPr>
          <p:grpSpPr bwMode="auto">
            <a:xfrm>
              <a:off x="7878" y="4107"/>
              <a:ext cx="673" cy="344"/>
              <a:chOff x="6377" y="6699"/>
              <a:chExt cx="722" cy="356"/>
            </a:xfrm>
          </p:grpSpPr>
          <p:sp>
            <p:nvSpPr>
              <p:cNvPr id="28702" name="Line 38"/>
              <p:cNvSpPr>
                <a:spLocks noChangeShapeType="1"/>
              </p:cNvSpPr>
              <p:nvPr/>
            </p:nvSpPr>
            <p:spPr bwMode="auto">
              <a:xfrm flipV="1">
                <a:off x="7099" y="6699"/>
                <a:ext cx="0" cy="356"/>
              </a:xfrm>
              <a:prstGeom prst="line">
                <a:avLst/>
              </a:prstGeom>
              <a:noFill/>
              <a:ln w="6350">
                <a:solidFill>
                  <a:srgbClr val="00008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b="0">
                  <a:latin typeface="+mn-lt"/>
                </a:endParaRPr>
              </a:p>
            </p:txBody>
          </p:sp>
          <p:sp>
            <p:nvSpPr>
              <p:cNvPr id="28703" name="Freeform 39"/>
              <p:cNvSpPr>
                <a:spLocks/>
              </p:cNvSpPr>
              <p:nvPr/>
            </p:nvSpPr>
            <p:spPr bwMode="auto">
              <a:xfrm flipH="1">
                <a:off x="6377" y="6723"/>
                <a:ext cx="718" cy="198"/>
              </a:xfrm>
              <a:custGeom>
                <a:avLst/>
                <a:gdLst>
                  <a:gd name="T0" fmla="*/ 0 w 626"/>
                  <a:gd name="T1" fmla="*/ 433 h 177"/>
                  <a:gd name="T2" fmla="*/ 1876 w 626"/>
                  <a:gd name="T3" fmla="*/ 433 h 177"/>
                  <a:gd name="T4" fmla="*/ 1876 w 626"/>
                  <a:gd name="T5" fmla="*/ 0 h 177"/>
                  <a:gd name="T6" fmla="*/ 0 60000 65536"/>
                  <a:gd name="T7" fmla="*/ 0 60000 65536"/>
                  <a:gd name="T8" fmla="*/ 0 60000 65536"/>
                  <a:gd name="T9" fmla="*/ 0 w 626"/>
                  <a:gd name="T10" fmla="*/ 0 h 177"/>
                  <a:gd name="T11" fmla="*/ 626 w 626"/>
                  <a:gd name="T12" fmla="*/ 177 h 177"/>
                </a:gdLst>
                <a:ahLst/>
                <a:cxnLst>
                  <a:cxn ang="T6">
                    <a:pos x="T0" y="T1"/>
                  </a:cxn>
                  <a:cxn ang="T7">
                    <a:pos x="T2" y="T3"/>
                  </a:cxn>
                  <a:cxn ang="T8">
                    <a:pos x="T4" y="T5"/>
                  </a:cxn>
                </a:cxnLst>
                <a:rect l="T9" t="T10" r="T11" b="T12"/>
                <a:pathLst>
                  <a:path w="626" h="177">
                    <a:moveTo>
                      <a:pt x="0" y="177"/>
                    </a:moveTo>
                    <a:lnTo>
                      <a:pt x="626" y="177"/>
                    </a:lnTo>
                    <a:lnTo>
                      <a:pt x="626" y="0"/>
                    </a:lnTo>
                  </a:path>
                </a:pathLst>
              </a:custGeom>
              <a:noFill/>
              <a:ln w="952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grpSp>
        <p:sp>
          <p:nvSpPr>
            <p:cNvPr id="28693" name="Text Box 40"/>
            <p:cNvSpPr txBox="1">
              <a:spLocks noChangeArrowheads="1"/>
            </p:cNvSpPr>
            <p:nvPr/>
          </p:nvSpPr>
          <p:spPr bwMode="auto">
            <a:xfrm>
              <a:off x="5751" y="3268"/>
              <a:ext cx="1017" cy="271"/>
            </a:xfrm>
            <a:prstGeom prst="rect">
              <a:avLst/>
            </a:prstGeom>
            <a:solidFill>
              <a:srgbClr val="FFFFFF"/>
            </a:solidFill>
            <a:ln w="19050">
              <a:solidFill>
                <a:srgbClr val="000080"/>
              </a:solidFill>
              <a:miter lim="800000"/>
              <a:headEnd/>
              <a:tailEnd/>
            </a:ln>
          </p:spPr>
          <p:txBody>
            <a:bodyPr lIns="0" tIns="72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1800" b="0">
                  <a:solidFill>
                    <a:srgbClr val="000080"/>
                  </a:solidFill>
                  <a:latin typeface="+mn-lt"/>
                  <a:ea typeface="黑体" pitchFamily="2" charset="-122"/>
                </a:rPr>
                <a:t>地址译码</a:t>
              </a:r>
              <a:endParaRPr lang="zh-CN" altLang="en-US" sz="4200" b="0">
                <a:latin typeface="+mn-lt"/>
                <a:ea typeface="黑体" pitchFamily="2" charset="-122"/>
              </a:endParaRPr>
            </a:p>
          </p:txBody>
        </p:sp>
        <p:sp>
          <p:nvSpPr>
            <p:cNvPr id="28694" name="Freeform 41"/>
            <p:cNvSpPr>
              <a:spLocks/>
            </p:cNvSpPr>
            <p:nvPr/>
          </p:nvSpPr>
          <p:spPr bwMode="auto">
            <a:xfrm>
              <a:off x="6527" y="3140"/>
              <a:ext cx="2113" cy="504"/>
            </a:xfrm>
            <a:custGeom>
              <a:avLst/>
              <a:gdLst>
                <a:gd name="T0" fmla="*/ 0 w 2268"/>
                <a:gd name="T1" fmla="*/ 51 h 678"/>
                <a:gd name="T2" fmla="*/ 0 w 2268"/>
                <a:gd name="T3" fmla="*/ 63 h 678"/>
                <a:gd name="T4" fmla="*/ 219 w 2268"/>
                <a:gd name="T5" fmla="*/ 63 h 678"/>
                <a:gd name="T6" fmla="*/ 219 w 2268"/>
                <a:gd name="T7" fmla="*/ 0 h 678"/>
                <a:gd name="T8" fmla="*/ 1288 w 2268"/>
                <a:gd name="T9" fmla="*/ 0 h 678"/>
                <a:gd name="T10" fmla="*/ 0 60000 65536"/>
                <a:gd name="T11" fmla="*/ 0 60000 65536"/>
                <a:gd name="T12" fmla="*/ 0 60000 65536"/>
                <a:gd name="T13" fmla="*/ 0 60000 65536"/>
                <a:gd name="T14" fmla="*/ 0 60000 65536"/>
                <a:gd name="T15" fmla="*/ 0 w 2268"/>
                <a:gd name="T16" fmla="*/ 0 h 678"/>
                <a:gd name="T17" fmla="*/ 2268 w 2268"/>
                <a:gd name="T18" fmla="*/ 678 h 678"/>
              </a:gdLst>
              <a:ahLst/>
              <a:cxnLst>
                <a:cxn ang="T10">
                  <a:pos x="T0" y="T1"/>
                </a:cxn>
                <a:cxn ang="T11">
                  <a:pos x="T2" y="T3"/>
                </a:cxn>
                <a:cxn ang="T12">
                  <a:pos x="T4" y="T5"/>
                </a:cxn>
                <a:cxn ang="T13">
                  <a:pos x="T6" y="T7"/>
                </a:cxn>
                <a:cxn ang="T14">
                  <a:pos x="T8" y="T9"/>
                </a:cxn>
              </a:cxnLst>
              <a:rect l="T15" t="T16" r="T17" b="T18"/>
              <a:pathLst>
                <a:path w="2268" h="678">
                  <a:moveTo>
                    <a:pt x="0" y="549"/>
                  </a:moveTo>
                  <a:lnTo>
                    <a:pt x="0" y="678"/>
                  </a:lnTo>
                  <a:lnTo>
                    <a:pt x="386" y="678"/>
                  </a:lnTo>
                  <a:lnTo>
                    <a:pt x="386" y="0"/>
                  </a:lnTo>
                  <a:lnTo>
                    <a:pt x="2268" y="0"/>
                  </a:lnTo>
                </a:path>
              </a:pathLst>
            </a:custGeom>
            <a:noFill/>
            <a:ln w="19050" cap="flat" cmpd="sng">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28695" name="Freeform 42"/>
            <p:cNvSpPr>
              <a:spLocks/>
            </p:cNvSpPr>
            <p:nvPr/>
          </p:nvSpPr>
          <p:spPr bwMode="auto">
            <a:xfrm>
              <a:off x="6257" y="3374"/>
              <a:ext cx="1271" cy="348"/>
            </a:xfrm>
            <a:custGeom>
              <a:avLst/>
              <a:gdLst>
                <a:gd name="T0" fmla="*/ 0 w 1364"/>
                <a:gd name="T1" fmla="*/ 150 h 357"/>
                <a:gd name="T2" fmla="*/ 0 w 1364"/>
                <a:gd name="T3" fmla="*/ 290 h 357"/>
                <a:gd name="T4" fmla="*/ 421 w 1364"/>
                <a:gd name="T5" fmla="*/ 290 h 357"/>
                <a:gd name="T6" fmla="*/ 421 w 1364"/>
                <a:gd name="T7" fmla="*/ 0 h 357"/>
                <a:gd name="T8" fmla="*/ 775 w 1364"/>
                <a:gd name="T9" fmla="*/ 0 h 357"/>
                <a:gd name="T10" fmla="*/ 0 60000 65536"/>
                <a:gd name="T11" fmla="*/ 0 60000 65536"/>
                <a:gd name="T12" fmla="*/ 0 60000 65536"/>
                <a:gd name="T13" fmla="*/ 0 60000 65536"/>
                <a:gd name="T14" fmla="*/ 0 60000 65536"/>
                <a:gd name="T15" fmla="*/ 0 w 1364"/>
                <a:gd name="T16" fmla="*/ 0 h 357"/>
                <a:gd name="T17" fmla="*/ 1364 w 1364"/>
                <a:gd name="T18" fmla="*/ 357 h 357"/>
              </a:gdLst>
              <a:ahLst/>
              <a:cxnLst>
                <a:cxn ang="T10">
                  <a:pos x="T0" y="T1"/>
                </a:cxn>
                <a:cxn ang="T11">
                  <a:pos x="T2" y="T3"/>
                </a:cxn>
                <a:cxn ang="T12">
                  <a:pos x="T4" y="T5"/>
                </a:cxn>
                <a:cxn ang="T13">
                  <a:pos x="T6" y="T7"/>
                </a:cxn>
                <a:cxn ang="T14">
                  <a:pos x="T8" y="T9"/>
                </a:cxn>
              </a:cxnLst>
              <a:rect l="T15" t="T16" r="T17" b="T18"/>
              <a:pathLst>
                <a:path w="1364" h="357">
                  <a:moveTo>
                    <a:pt x="0" y="183"/>
                  </a:moveTo>
                  <a:lnTo>
                    <a:pt x="0" y="357"/>
                  </a:lnTo>
                  <a:lnTo>
                    <a:pt x="742" y="357"/>
                  </a:lnTo>
                  <a:lnTo>
                    <a:pt x="742" y="0"/>
                  </a:lnTo>
                  <a:lnTo>
                    <a:pt x="1364" y="0"/>
                  </a:lnTo>
                </a:path>
              </a:pathLst>
            </a:custGeom>
            <a:noFill/>
            <a:ln w="19050"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28696" name="Freeform 43"/>
            <p:cNvSpPr>
              <a:spLocks/>
            </p:cNvSpPr>
            <p:nvPr/>
          </p:nvSpPr>
          <p:spPr bwMode="auto">
            <a:xfrm>
              <a:off x="7047" y="3594"/>
              <a:ext cx="252" cy="1116"/>
            </a:xfrm>
            <a:custGeom>
              <a:avLst/>
              <a:gdLst>
                <a:gd name="T0" fmla="*/ 742 w 216"/>
                <a:gd name="T1" fmla="*/ 96 h 1116"/>
                <a:gd name="T2" fmla="*/ 742 w 216"/>
                <a:gd name="T3" fmla="*/ 0 h 1116"/>
                <a:gd name="T4" fmla="*/ 0 w 216"/>
                <a:gd name="T5" fmla="*/ 0 h 1116"/>
                <a:gd name="T6" fmla="*/ 0 w 216"/>
                <a:gd name="T7" fmla="*/ 1116 h 1116"/>
                <a:gd name="T8" fmla="*/ 515 w 216"/>
                <a:gd name="T9" fmla="*/ 1116 h 1116"/>
                <a:gd name="T10" fmla="*/ 0 60000 65536"/>
                <a:gd name="T11" fmla="*/ 0 60000 65536"/>
                <a:gd name="T12" fmla="*/ 0 60000 65536"/>
                <a:gd name="T13" fmla="*/ 0 60000 65536"/>
                <a:gd name="T14" fmla="*/ 0 60000 65536"/>
                <a:gd name="T15" fmla="*/ 0 w 216"/>
                <a:gd name="T16" fmla="*/ 0 h 1116"/>
                <a:gd name="T17" fmla="*/ 216 w 216"/>
                <a:gd name="T18" fmla="*/ 1116 h 1116"/>
              </a:gdLst>
              <a:ahLst/>
              <a:cxnLst>
                <a:cxn ang="T10">
                  <a:pos x="T0" y="T1"/>
                </a:cxn>
                <a:cxn ang="T11">
                  <a:pos x="T2" y="T3"/>
                </a:cxn>
                <a:cxn ang="T12">
                  <a:pos x="T4" y="T5"/>
                </a:cxn>
                <a:cxn ang="T13">
                  <a:pos x="T6" y="T7"/>
                </a:cxn>
                <a:cxn ang="T14">
                  <a:pos x="T8" y="T9"/>
                </a:cxn>
              </a:cxnLst>
              <a:rect l="T15" t="T16" r="T17" b="T18"/>
              <a:pathLst>
                <a:path w="216" h="1116">
                  <a:moveTo>
                    <a:pt x="216" y="96"/>
                  </a:moveTo>
                  <a:lnTo>
                    <a:pt x="216" y="0"/>
                  </a:lnTo>
                  <a:lnTo>
                    <a:pt x="0" y="0"/>
                  </a:lnTo>
                  <a:lnTo>
                    <a:pt x="0" y="1116"/>
                  </a:lnTo>
                  <a:lnTo>
                    <a:pt x="150" y="1116"/>
                  </a:lnTo>
                </a:path>
              </a:pathLst>
            </a:custGeom>
            <a:noFill/>
            <a:ln w="952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28697" name="Oval 44"/>
            <p:cNvSpPr>
              <a:spLocks noChangeArrowheads="1"/>
            </p:cNvSpPr>
            <p:nvPr/>
          </p:nvSpPr>
          <p:spPr bwMode="auto">
            <a:xfrm>
              <a:off x="8097" y="3888"/>
              <a:ext cx="62" cy="62"/>
            </a:xfrm>
            <a:prstGeom prst="ellipse">
              <a:avLst/>
            </a:prstGeom>
            <a:solidFill>
              <a:srgbClr val="FFFFFF"/>
            </a:solidFill>
            <a:ln w="12700" algn="ctr">
              <a:solidFill>
                <a:srgbClr val="000080"/>
              </a:solidFill>
              <a:round/>
              <a:headEnd/>
              <a:tailEnd/>
            </a:ln>
          </p:spPr>
          <p:txBody>
            <a:bodyPr anchor="ctr"/>
            <a:lstStyle/>
            <a:p>
              <a:endParaRPr lang="zh-CN" altLang="en-US" b="0">
                <a:latin typeface="+mn-lt"/>
              </a:endParaRPr>
            </a:p>
          </p:txBody>
        </p:sp>
        <p:sp>
          <p:nvSpPr>
            <p:cNvPr id="28698" name="Freeform 45"/>
            <p:cNvSpPr>
              <a:spLocks/>
            </p:cNvSpPr>
            <p:nvPr/>
          </p:nvSpPr>
          <p:spPr bwMode="auto">
            <a:xfrm>
              <a:off x="8145" y="3131"/>
              <a:ext cx="80" cy="783"/>
            </a:xfrm>
            <a:custGeom>
              <a:avLst/>
              <a:gdLst>
                <a:gd name="T0" fmla="*/ 0 w 80"/>
                <a:gd name="T1" fmla="*/ 783 h 783"/>
                <a:gd name="T2" fmla="*/ 80 w 80"/>
                <a:gd name="T3" fmla="*/ 783 h 783"/>
                <a:gd name="T4" fmla="*/ 80 w 80"/>
                <a:gd name="T5" fmla="*/ 0 h 783"/>
                <a:gd name="T6" fmla="*/ 0 60000 65536"/>
                <a:gd name="T7" fmla="*/ 0 60000 65536"/>
                <a:gd name="T8" fmla="*/ 0 60000 65536"/>
                <a:gd name="T9" fmla="*/ 0 w 80"/>
                <a:gd name="T10" fmla="*/ 0 h 783"/>
                <a:gd name="T11" fmla="*/ 80 w 80"/>
                <a:gd name="T12" fmla="*/ 783 h 783"/>
              </a:gdLst>
              <a:ahLst/>
              <a:cxnLst>
                <a:cxn ang="T6">
                  <a:pos x="T0" y="T1"/>
                </a:cxn>
                <a:cxn ang="T7">
                  <a:pos x="T2" y="T3"/>
                </a:cxn>
                <a:cxn ang="T8">
                  <a:pos x="T4" y="T5"/>
                </a:cxn>
              </a:cxnLst>
              <a:rect l="T9" t="T10" r="T11" b="T12"/>
              <a:pathLst>
                <a:path w="80" h="783">
                  <a:moveTo>
                    <a:pt x="0" y="783"/>
                  </a:moveTo>
                  <a:lnTo>
                    <a:pt x="80" y="783"/>
                  </a:lnTo>
                  <a:lnTo>
                    <a:pt x="80" y="0"/>
                  </a:lnTo>
                </a:path>
              </a:pathLst>
            </a:custGeom>
            <a:noFill/>
            <a:ln w="19050" cap="flat" cmpd="sng">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28699" name="Oval 46"/>
            <p:cNvSpPr>
              <a:spLocks noChangeArrowheads="1"/>
            </p:cNvSpPr>
            <p:nvPr/>
          </p:nvSpPr>
          <p:spPr bwMode="auto">
            <a:xfrm>
              <a:off x="8523" y="4299"/>
              <a:ext cx="51" cy="51"/>
            </a:xfrm>
            <a:prstGeom prst="ellipse">
              <a:avLst/>
            </a:prstGeom>
            <a:solidFill>
              <a:srgbClr val="000080"/>
            </a:solidFill>
            <a:ln w="12700" algn="ctr">
              <a:solidFill>
                <a:srgbClr val="000080"/>
              </a:solidFill>
              <a:round/>
              <a:headEnd/>
              <a:tailEnd/>
            </a:ln>
          </p:spPr>
          <p:txBody>
            <a:bodyPr anchor="ctr"/>
            <a:lstStyle/>
            <a:p>
              <a:endParaRPr lang="zh-CN" altLang="en-US" b="0">
                <a:latin typeface="+mn-lt"/>
              </a:endParaRPr>
            </a:p>
          </p:txBody>
        </p:sp>
        <p:sp>
          <p:nvSpPr>
            <p:cNvPr id="28700" name="Oval 47"/>
            <p:cNvSpPr>
              <a:spLocks noChangeArrowheads="1"/>
            </p:cNvSpPr>
            <p:nvPr/>
          </p:nvSpPr>
          <p:spPr bwMode="auto">
            <a:xfrm>
              <a:off x="8196" y="3116"/>
              <a:ext cx="51" cy="51"/>
            </a:xfrm>
            <a:prstGeom prst="ellipse">
              <a:avLst/>
            </a:prstGeom>
            <a:solidFill>
              <a:srgbClr val="000080"/>
            </a:solidFill>
            <a:ln w="12700" algn="ctr">
              <a:solidFill>
                <a:srgbClr val="000080"/>
              </a:solidFill>
              <a:round/>
              <a:headEnd/>
              <a:tailEnd/>
            </a:ln>
          </p:spPr>
          <p:txBody>
            <a:bodyPr anchor="ctr"/>
            <a:lstStyle/>
            <a:p>
              <a:endParaRPr lang="zh-CN" altLang="en-US" b="0">
                <a:latin typeface="+mn-lt"/>
              </a:endParaRPr>
            </a:p>
          </p:txBody>
        </p:sp>
        <p:sp>
          <p:nvSpPr>
            <p:cNvPr id="28701" name="Text Box 48"/>
            <p:cNvSpPr txBox="1">
              <a:spLocks noChangeArrowheads="1"/>
            </p:cNvSpPr>
            <p:nvPr/>
          </p:nvSpPr>
          <p:spPr bwMode="auto">
            <a:xfrm>
              <a:off x="6727" y="2502"/>
              <a:ext cx="802"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80000"/>
                </a:lnSpc>
              </a:pPr>
              <a:r>
                <a:rPr lang="zh-CN" altLang="en-US" sz="1800" b="0">
                  <a:solidFill>
                    <a:srgbClr val="000080"/>
                  </a:solidFill>
                  <a:latin typeface="+mn-lt"/>
                  <a:ea typeface="黑体" pitchFamily="2" charset="-122"/>
                </a:rPr>
                <a:t>地址总线</a:t>
              </a:r>
            </a:p>
            <a:p>
              <a:pPr algn="just" eaLnBrk="1" hangingPunct="1">
                <a:lnSpc>
                  <a:spcPct val="80000"/>
                </a:lnSpc>
              </a:pPr>
              <a:r>
                <a:rPr lang="en-US" altLang="zh-CN" sz="1800" b="0" dirty="0">
                  <a:solidFill>
                    <a:srgbClr val="000080"/>
                  </a:solidFill>
                  <a:latin typeface="+mn-lt"/>
                  <a:ea typeface="黑体" pitchFamily="2" charset="-122"/>
                </a:rPr>
                <a:t>  A</a:t>
              </a:r>
              <a:r>
                <a:rPr lang="en-US" altLang="zh-CN" sz="1800" b="0" baseline="-25000" dirty="0">
                  <a:solidFill>
                    <a:srgbClr val="000080"/>
                  </a:solidFill>
                  <a:latin typeface="+mn-lt"/>
                  <a:ea typeface="黑体" pitchFamily="2" charset="-122"/>
                </a:rPr>
                <a:t>7-0</a:t>
              </a:r>
              <a:endParaRPr lang="en-US" altLang="zh-CN" sz="4200" b="0" dirty="0">
                <a:latin typeface="+mn-lt"/>
                <a:ea typeface="黑体" pitchFamily="2" charset="-122"/>
              </a:endParaRPr>
            </a:p>
          </p:txBody>
        </p:sp>
      </p:grpSp>
      <p:sp>
        <p:nvSpPr>
          <p:cNvPr id="28677" name="Text Box 49"/>
          <p:cNvSpPr txBox="1">
            <a:spLocks noChangeArrowheads="1"/>
          </p:cNvSpPr>
          <p:nvPr/>
        </p:nvSpPr>
        <p:spPr bwMode="auto">
          <a:xfrm>
            <a:off x="2771775" y="5013325"/>
            <a:ext cx="2952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a:latin typeface="黑体" pitchFamily="2" charset="-122"/>
                <a:ea typeface="黑体" pitchFamily="2" charset="-122"/>
              </a:rPr>
              <a:t>等效的逻辑电路</a:t>
            </a: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ChangeArrowheads="1"/>
          </p:cNvSpPr>
          <p:nvPr/>
        </p:nvSpPr>
        <p:spPr bwMode="auto">
          <a:xfrm>
            <a:off x="5622914" y="3429000"/>
            <a:ext cx="1391875" cy="1872208"/>
          </a:xfrm>
          <a:prstGeom prst="rect">
            <a:avLst/>
          </a:prstGeom>
          <a:solidFill>
            <a:srgbClr val="FFCCCC"/>
          </a:solidFill>
          <a:ln w="28575">
            <a:solidFill>
              <a:srgbClr val="FF0000"/>
            </a:solidFill>
            <a:prstDash val="dash"/>
            <a:miter lim="800000"/>
            <a:headEnd/>
            <a:tailEnd/>
          </a:ln>
          <a:extLst/>
        </p:spPr>
        <p:txBody>
          <a:bodyPr/>
          <a:lstStyle/>
          <a:p>
            <a:pPr algn="ctr"/>
            <a:endParaRPr lang="zh-CN" altLang="en-US">
              <a:latin typeface="黑体" pitchFamily="2" charset="-122"/>
              <a:ea typeface="黑体" pitchFamily="2" charset="-122"/>
            </a:endParaRPr>
          </a:p>
        </p:txBody>
      </p:sp>
      <p:sp>
        <p:nvSpPr>
          <p:cNvPr id="6" name="Rectangle 11"/>
          <p:cNvSpPr>
            <a:spLocks noChangeArrowheads="1"/>
          </p:cNvSpPr>
          <p:nvPr/>
        </p:nvSpPr>
        <p:spPr bwMode="auto">
          <a:xfrm>
            <a:off x="5622915" y="1050925"/>
            <a:ext cx="1366028" cy="1789409"/>
          </a:xfrm>
          <a:prstGeom prst="rect">
            <a:avLst/>
          </a:prstGeom>
          <a:solidFill>
            <a:srgbClr val="CCECFF"/>
          </a:solidFill>
          <a:ln w="28575">
            <a:solidFill>
              <a:schemeClr val="folHlink"/>
            </a:solidFill>
            <a:prstDash val="dash"/>
            <a:miter lim="800000"/>
            <a:headEnd/>
            <a:tailEnd/>
          </a:ln>
          <a:extLst/>
        </p:spPr>
        <p:txBody>
          <a:bodyPr/>
          <a:lstStyle/>
          <a:p>
            <a:pPr algn="ctr"/>
            <a:endParaRPr lang="zh-CN" altLang="en-US">
              <a:latin typeface="黑体" pitchFamily="2" charset="-122"/>
              <a:ea typeface="黑体" pitchFamily="2" charset="-122"/>
            </a:endParaRPr>
          </a:p>
        </p:txBody>
      </p:sp>
      <p:sp>
        <p:nvSpPr>
          <p:cNvPr id="29699" name="Rectangle 3"/>
          <p:cNvSpPr>
            <a:spLocks noChangeArrowheads="1"/>
          </p:cNvSpPr>
          <p:nvPr/>
        </p:nvSpPr>
        <p:spPr bwMode="auto">
          <a:xfrm>
            <a:off x="611188" y="822325"/>
            <a:ext cx="5545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spcBef>
                <a:spcPct val="25000"/>
              </a:spcBef>
            </a:pPr>
            <a:r>
              <a:rPr lang="en-US" altLang="zh-CN" sz="2400" dirty="0">
                <a:solidFill>
                  <a:srgbClr val="990000"/>
                </a:solidFill>
                <a:latin typeface="黑体" pitchFamily="2" charset="-122"/>
                <a:ea typeface="黑体" pitchFamily="2" charset="-122"/>
              </a:rPr>
              <a:t>2. </a:t>
            </a:r>
            <a:r>
              <a:rPr lang="zh-CN" altLang="en-US" sz="2400">
                <a:solidFill>
                  <a:srgbClr val="990000"/>
                </a:solidFill>
                <a:latin typeface="黑体" pitchFamily="2" charset="-122"/>
                <a:ea typeface="黑体" pitchFamily="2" charset="-122"/>
              </a:rPr>
              <a:t>输出接口</a:t>
            </a:r>
          </a:p>
        </p:txBody>
      </p:sp>
      <p:sp>
        <p:nvSpPr>
          <p:cNvPr id="29700" name="Freeform 13"/>
          <p:cNvSpPr>
            <a:spLocks/>
          </p:cNvSpPr>
          <p:nvPr/>
        </p:nvSpPr>
        <p:spPr bwMode="auto">
          <a:xfrm>
            <a:off x="6372225" y="2924175"/>
            <a:ext cx="1008063" cy="649288"/>
          </a:xfrm>
          <a:custGeom>
            <a:avLst/>
            <a:gdLst>
              <a:gd name="T0" fmla="*/ 2147483647 w 635"/>
              <a:gd name="T1" fmla="*/ 0 h 409"/>
              <a:gd name="T2" fmla="*/ 0 w 635"/>
              <a:gd name="T3" fmla="*/ 0 h 409"/>
              <a:gd name="T4" fmla="*/ 0 w 635"/>
              <a:gd name="T5" fmla="*/ 2147483647 h 409"/>
              <a:gd name="T6" fmla="*/ 0 60000 65536"/>
              <a:gd name="T7" fmla="*/ 0 60000 65536"/>
              <a:gd name="T8" fmla="*/ 0 60000 65536"/>
              <a:gd name="T9" fmla="*/ 0 w 635"/>
              <a:gd name="T10" fmla="*/ 0 h 409"/>
              <a:gd name="T11" fmla="*/ 635 w 635"/>
              <a:gd name="T12" fmla="*/ 409 h 409"/>
            </a:gdLst>
            <a:ahLst/>
            <a:cxnLst>
              <a:cxn ang="T6">
                <a:pos x="T0" y="T1"/>
              </a:cxn>
              <a:cxn ang="T7">
                <a:pos x="T2" y="T3"/>
              </a:cxn>
              <a:cxn ang="T8">
                <a:pos x="T4" y="T5"/>
              </a:cxn>
            </a:cxnLst>
            <a:rect l="T9" t="T10" r="T11" b="T12"/>
            <a:pathLst>
              <a:path w="635" h="409">
                <a:moveTo>
                  <a:pt x="635" y="0"/>
                </a:moveTo>
                <a:lnTo>
                  <a:pt x="0" y="0"/>
                </a:lnTo>
                <a:lnTo>
                  <a:pt x="0" y="409"/>
                </a:lnTo>
              </a:path>
            </a:pathLst>
          </a:custGeom>
          <a:noFill/>
          <a:ln w="38100" cap="flat" cmpd="sng">
            <a:solidFill>
              <a:schemeClr val="hlink"/>
            </a:solidFill>
            <a:prstDash val="solid"/>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29701" name="Rectangle 16"/>
          <p:cNvSpPr>
            <a:spLocks noChangeArrowheads="1"/>
          </p:cNvSpPr>
          <p:nvPr/>
        </p:nvSpPr>
        <p:spPr bwMode="auto">
          <a:xfrm>
            <a:off x="684213" y="388938"/>
            <a:ext cx="43195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sp>
        <p:nvSpPr>
          <p:cNvPr id="7" name="Text Box 12"/>
          <p:cNvSpPr txBox="1">
            <a:spLocks noChangeArrowheads="1"/>
          </p:cNvSpPr>
          <p:nvPr/>
        </p:nvSpPr>
        <p:spPr bwMode="auto">
          <a:xfrm>
            <a:off x="5729660" y="725339"/>
            <a:ext cx="1285130" cy="32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09600" indent="-609600"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90000"/>
              </a:lnSpc>
              <a:spcBef>
                <a:spcPct val="20000"/>
              </a:spcBef>
              <a:buClr>
                <a:schemeClr val="bg1"/>
              </a:buClr>
              <a:buFont typeface="Wingdings" pitchFamily="2" charset="2"/>
              <a:buNone/>
            </a:pPr>
            <a:r>
              <a:rPr lang="zh-CN" altLang="en-US" sz="1800" dirty="0">
                <a:solidFill>
                  <a:srgbClr val="0000FF"/>
                </a:solidFill>
                <a:latin typeface="黑体" pitchFamily="2" charset="-122"/>
                <a:ea typeface="黑体" pitchFamily="2" charset="-122"/>
              </a:rPr>
              <a:t>数据缓冲器</a:t>
            </a:r>
            <a:endParaRPr lang="zh-CN" altLang="en-US" sz="1800" dirty="0">
              <a:latin typeface="黑体" pitchFamily="2" charset="-122"/>
              <a:ea typeface="黑体" pitchFamily="2" charset="-122"/>
            </a:endParaRPr>
          </a:p>
        </p:txBody>
      </p:sp>
      <p:sp>
        <p:nvSpPr>
          <p:cNvPr id="9" name="Text Box 14"/>
          <p:cNvSpPr txBox="1">
            <a:spLocks noChangeArrowheads="1"/>
          </p:cNvSpPr>
          <p:nvPr/>
        </p:nvSpPr>
        <p:spPr bwMode="auto">
          <a:xfrm>
            <a:off x="5792405" y="5691364"/>
            <a:ext cx="1222385" cy="35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09600" indent="-609600"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90000"/>
              </a:lnSpc>
              <a:spcBef>
                <a:spcPct val="20000"/>
              </a:spcBef>
              <a:buClr>
                <a:schemeClr val="bg1"/>
              </a:buClr>
              <a:buFont typeface="Wingdings" pitchFamily="2" charset="2"/>
              <a:buNone/>
            </a:pPr>
            <a:r>
              <a:rPr lang="zh-CN" altLang="en-US" sz="1800" dirty="0">
                <a:solidFill>
                  <a:schemeClr val="hlink"/>
                </a:solidFill>
                <a:latin typeface="黑体" pitchFamily="2" charset="-122"/>
                <a:ea typeface="黑体" pitchFamily="2" charset="-122"/>
              </a:rPr>
              <a:t>状态寄存器</a:t>
            </a:r>
          </a:p>
        </p:txBody>
      </p:sp>
      <p:graphicFrame>
        <p:nvGraphicFramePr>
          <p:cNvPr id="29698" name="对象 1"/>
          <p:cNvGraphicFramePr>
            <a:graphicFrameLocks noGrp="1" noChangeAspect="1"/>
          </p:cNvGraphicFramePr>
          <p:nvPr>
            <p:extLst>
              <p:ext uri="{D42A27DB-BD31-4B8C-83A1-F6EECF244321}">
                <p14:modId xmlns:p14="http://schemas.microsoft.com/office/powerpoint/2010/main" val="3151527885"/>
              </p:ext>
            </p:extLst>
          </p:nvPr>
        </p:nvGraphicFramePr>
        <p:xfrm>
          <a:off x="468313" y="1125538"/>
          <a:ext cx="8075612" cy="4716462"/>
        </p:xfrm>
        <a:graphic>
          <a:graphicData uri="http://schemas.openxmlformats.org/presentationml/2006/ole">
            <mc:AlternateContent xmlns:mc="http://schemas.openxmlformats.org/markup-compatibility/2006">
              <mc:Choice xmlns:v="urn:schemas-microsoft-com:vml" Requires="v">
                <p:oleObj spid="_x0000_s29767" name="Visio" r:id="rId3" imgW="5016708" imgH="2732207" progId="">
                  <p:embed/>
                </p:oleObj>
              </mc:Choice>
              <mc:Fallback>
                <p:oleObj name="Visio" r:id="rId3" imgW="5016708" imgH="2732207" progId="">
                  <p:embed/>
                  <p:pic>
                    <p:nvPicPr>
                      <p:cNvPr id="0" name="对象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125538"/>
                        <a:ext cx="8075612" cy="471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611188" y="822325"/>
            <a:ext cx="5545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spcBef>
                <a:spcPct val="25000"/>
              </a:spcBef>
            </a:pPr>
            <a:r>
              <a:rPr lang="en-US" altLang="zh-CN" sz="2400" dirty="0">
                <a:solidFill>
                  <a:srgbClr val="990000"/>
                </a:solidFill>
                <a:latin typeface="黑体" pitchFamily="2" charset="-122"/>
                <a:ea typeface="黑体" pitchFamily="2" charset="-122"/>
              </a:rPr>
              <a:t>2. </a:t>
            </a:r>
            <a:r>
              <a:rPr lang="zh-CN" altLang="en-US" sz="2400">
                <a:solidFill>
                  <a:srgbClr val="990000"/>
                </a:solidFill>
                <a:latin typeface="黑体" pitchFamily="2" charset="-122"/>
                <a:ea typeface="黑体" pitchFamily="2" charset="-122"/>
              </a:rPr>
              <a:t>输出接口</a:t>
            </a:r>
          </a:p>
        </p:txBody>
      </p:sp>
      <p:sp>
        <p:nvSpPr>
          <p:cNvPr id="30744" name="Text Box 37"/>
          <p:cNvSpPr txBox="1">
            <a:spLocks noChangeArrowheads="1"/>
          </p:cNvSpPr>
          <p:nvPr/>
        </p:nvSpPr>
        <p:spPr bwMode="auto">
          <a:xfrm>
            <a:off x="2771775" y="5013325"/>
            <a:ext cx="2952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a:latin typeface="黑体" pitchFamily="2" charset="-122"/>
                <a:ea typeface="黑体" pitchFamily="2" charset="-122"/>
              </a:rPr>
              <a:t>等效的逻辑电路</a:t>
            </a:r>
          </a:p>
        </p:txBody>
      </p:sp>
      <p:grpSp>
        <p:nvGrpSpPr>
          <p:cNvPr id="2" name="组合 1"/>
          <p:cNvGrpSpPr/>
          <p:nvPr/>
        </p:nvGrpSpPr>
        <p:grpSpPr>
          <a:xfrm>
            <a:off x="1636713" y="1557338"/>
            <a:ext cx="5599112" cy="3167806"/>
            <a:chOff x="1636713" y="1557338"/>
            <a:chExt cx="5599112" cy="2735262"/>
          </a:xfrm>
        </p:grpSpPr>
        <p:grpSp>
          <p:nvGrpSpPr>
            <p:cNvPr id="30728" name="Group 13"/>
            <p:cNvGrpSpPr>
              <a:grpSpLocks/>
            </p:cNvGrpSpPr>
            <p:nvPr/>
          </p:nvGrpSpPr>
          <p:grpSpPr bwMode="auto">
            <a:xfrm>
              <a:off x="1636713" y="1844675"/>
              <a:ext cx="847725" cy="525463"/>
              <a:chOff x="8910" y="4740"/>
              <a:chExt cx="765" cy="600"/>
            </a:xfrm>
          </p:grpSpPr>
          <p:sp>
            <p:nvSpPr>
              <p:cNvPr id="30756" name="Text Box 14"/>
              <p:cNvSpPr txBox="1">
                <a:spLocks noChangeArrowheads="1"/>
              </p:cNvSpPr>
              <p:nvPr/>
            </p:nvSpPr>
            <p:spPr bwMode="auto">
              <a:xfrm>
                <a:off x="8910" y="474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2000" b="0" dirty="0">
                    <a:solidFill>
                      <a:srgbClr val="000080"/>
                    </a:solidFill>
                    <a:latin typeface="+mn-lt"/>
                    <a:ea typeface="黑体" pitchFamily="2" charset="-122"/>
                  </a:rPr>
                  <a:t>IO/M</a:t>
                </a:r>
                <a:endParaRPr lang="en-US" altLang="zh-CN" sz="4600" b="0" dirty="0">
                  <a:latin typeface="+mn-lt"/>
                  <a:ea typeface="黑体" pitchFamily="2" charset="-122"/>
                </a:endParaRPr>
              </a:p>
            </p:txBody>
          </p:sp>
          <p:sp>
            <p:nvSpPr>
              <p:cNvPr id="30757" name="Line 15"/>
              <p:cNvSpPr>
                <a:spLocks noChangeShapeType="1"/>
              </p:cNvSpPr>
              <p:nvPr/>
            </p:nvSpPr>
            <p:spPr bwMode="auto">
              <a:xfrm>
                <a:off x="9330" y="4830"/>
                <a:ext cx="16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30723" name="Text Box 6"/>
            <p:cNvSpPr txBox="1">
              <a:spLocks noChangeArrowheads="1"/>
            </p:cNvSpPr>
            <p:nvPr/>
          </p:nvSpPr>
          <p:spPr bwMode="auto">
            <a:xfrm>
              <a:off x="4289425" y="3730625"/>
              <a:ext cx="2946400" cy="561975"/>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10800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2000" b="0">
                  <a:solidFill>
                    <a:srgbClr val="000080"/>
                  </a:solidFill>
                  <a:latin typeface="+mn-lt"/>
                  <a:ea typeface="黑体" pitchFamily="2" charset="-122"/>
                </a:rPr>
                <a:t>输出设备</a:t>
              </a:r>
              <a:endParaRPr lang="zh-CN" altLang="en-US" sz="4600" b="0">
                <a:latin typeface="+mn-lt"/>
                <a:ea typeface="黑体" pitchFamily="2" charset="-122"/>
              </a:endParaRPr>
            </a:p>
          </p:txBody>
        </p:sp>
        <p:grpSp>
          <p:nvGrpSpPr>
            <p:cNvPr id="30724" name="Group 7"/>
            <p:cNvGrpSpPr>
              <a:grpSpLocks/>
            </p:cNvGrpSpPr>
            <p:nvPr/>
          </p:nvGrpSpPr>
          <p:grpSpPr bwMode="auto">
            <a:xfrm>
              <a:off x="2484438" y="1957388"/>
              <a:ext cx="849312" cy="523875"/>
              <a:chOff x="8655" y="4590"/>
              <a:chExt cx="765" cy="600"/>
            </a:xfrm>
          </p:grpSpPr>
          <p:sp>
            <p:nvSpPr>
              <p:cNvPr id="30758" name="Text Box 8"/>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2000" b="0" dirty="0">
                    <a:solidFill>
                      <a:srgbClr val="000080"/>
                    </a:solidFill>
                    <a:latin typeface="+mn-lt"/>
                    <a:ea typeface="黑体" pitchFamily="2" charset="-122"/>
                  </a:rPr>
                  <a:t>WR</a:t>
                </a:r>
                <a:endParaRPr lang="en-US" altLang="zh-CN" sz="4600" b="0" dirty="0">
                  <a:latin typeface="+mn-lt"/>
                  <a:ea typeface="黑体" pitchFamily="2" charset="-122"/>
                </a:endParaRPr>
              </a:p>
            </p:txBody>
          </p:sp>
          <p:sp>
            <p:nvSpPr>
              <p:cNvPr id="30759" name="Line 9"/>
              <p:cNvSpPr>
                <a:spLocks noChangeShapeType="1"/>
              </p:cNvSpPr>
              <p:nvPr/>
            </p:nvSpPr>
            <p:spPr bwMode="auto">
              <a:xfrm>
                <a:off x="8910" y="4680"/>
                <a:ext cx="27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sp>
          <p:nvSpPr>
            <p:cNvPr id="30725" name="Text Box 10"/>
            <p:cNvSpPr txBox="1">
              <a:spLocks noChangeArrowheads="1"/>
            </p:cNvSpPr>
            <p:nvPr/>
          </p:nvSpPr>
          <p:spPr bwMode="auto">
            <a:xfrm>
              <a:off x="5097463" y="1557338"/>
              <a:ext cx="20431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80000"/>
                </a:lnSpc>
              </a:pPr>
              <a:r>
                <a:rPr lang="zh-CN" altLang="en-US" sz="2000" b="0" dirty="0">
                  <a:solidFill>
                    <a:srgbClr val="000080"/>
                  </a:solidFill>
                  <a:latin typeface="+mn-lt"/>
                  <a:ea typeface="黑体" pitchFamily="2" charset="-122"/>
                </a:rPr>
                <a:t>数据总线</a:t>
              </a:r>
              <a:r>
                <a:rPr lang="en-US" altLang="zh-CN" sz="2000" b="0" dirty="0">
                  <a:solidFill>
                    <a:srgbClr val="000080"/>
                  </a:solidFill>
                  <a:latin typeface="+mn-lt"/>
                  <a:ea typeface="黑体" pitchFamily="2" charset="-122"/>
                </a:rPr>
                <a:t>D</a:t>
              </a:r>
              <a:r>
                <a:rPr lang="en-US" altLang="zh-CN" sz="2000" b="0" baseline="-25000" dirty="0">
                  <a:solidFill>
                    <a:srgbClr val="000080"/>
                  </a:solidFill>
                  <a:latin typeface="+mn-lt"/>
                  <a:ea typeface="黑体" pitchFamily="2" charset="-122"/>
                </a:rPr>
                <a:t>7-0</a:t>
              </a:r>
              <a:endParaRPr lang="en-US" altLang="zh-CN" sz="4600" b="0" dirty="0">
                <a:latin typeface="+mn-lt"/>
                <a:ea typeface="黑体" pitchFamily="2" charset="-122"/>
              </a:endParaRPr>
            </a:p>
          </p:txBody>
        </p:sp>
        <p:sp>
          <p:nvSpPr>
            <p:cNvPr id="30726" name="Line 11"/>
            <p:cNvSpPr>
              <a:spLocks noChangeShapeType="1"/>
            </p:cNvSpPr>
            <p:nvPr/>
          </p:nvSpPr>
          <p:spPr bwMode="auto">
            <a:xfrm>
              <a:off x="3421063" y="1620838"/>
              <a:ext cx="0" cy="760412"/>
            </a:xfrm>
            <a:prstGeom prst="line">
              <a:avLst/>
            </a:prstGeom>
            <a:noFill/>
            <a:ln w="571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727" name="Line 12"/>
            <p:cNvSpPr>
              <a:spLocks noChangeShapeType="1"/>
            </p:cNvSpPr>
            <p:nvPr/>
          </p:nvSpPr>
          <p:spPr bwMode="auto">
            <a:xfrm>
              <a:off x="2411413" y="1620838"/>
              <a:ext cx="0" cy="78740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729" name="Line 16"/>
            <p:cNvSpPr>
              <a:spLocks noChangeShapeType="1"/>
            </p:cNvSpPr>
            <p:nvPr/>
          </p:nvSpPr>
          <p:spPr bwMode="auto">
            <a:xfrm>
              <a:off x="6491288" y="3354388"/>
              <a:ext cx="0" cy="371475"/>
            </a:xfrm>
            <a:prstGeom prst="line">
              <a:avLst/>
            </a:prstGeom>
            <a:noFill/>
            <a:ln w="571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730" name="Line 17"/>
            <p:cNvSpPr>
              <a:spLocks noChangeShapeType="1"/>
            </p:cNvSpPr>
            <p:nvPr/>
          </p:nvSpPr>
          <p:spPr bwMode="auto">
            <a:xfrm>
              <a:off x="4846638" y="1590675"/>
              <a:ext cx="0" cy="1270000"/>
            </a:xfrm>
            <a:prstGeom prst="line">
              <a:avLst/>
            </a:prstGeom>
            <a:noFill/>
            <a:ln w="57150">
              <a:solidFill>
                <a:srgbClr val="000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731" name="Freeform 18"/>
            <p:cNvSpPr>
              <a:spLocks/>
            </p:cNvSpPr>
            <p:nvPr/>
          </p:nvSpPr>
          <p:spPr bwMode="auto">
            <a:xfrm>
              <a:off x="4859338" y="1928813"/>
              <a:ext cx="1633537" cy="923925"/>
            </a:xfrm>
            <a:custGeom>
              <a:avLst/>
              <a:gdLst>
                <a:gd name="T0" fmla="*/ 2147483647 w 1491"/>
                <a:gd name="T1" fmla="*/ 2147483647 h 310"/>
                <a:gd name="T2" fmla="*/ 2147483647 w 1491"/>
                <a:gd name="T3" fmla="*/ 0 h 310"/>
                <a:gd name="T4" fmla="*/ 0 w 1491"/>
                <a:gd name="T5" fmla="*/ 0 h 310"/>
                <a:gd name="T6" fmla="*/ 0 60000 65536"/>
                <a:gd name="T7" fmla="*/ 0 60000 65536"/>
                <a:gd name="T8" fmla="*/ 0 60000 65536"/>
                <a:gd name="T9" fmla="*/ 0 w 1491"/>
                <a:gd name="T10" fmla="*/ 0 h 310"/>
                <a:gd name="T11" fmla="*/ 1491 w 1491"/>
                <a:gd name="T12" fmla="*/ 310 h 310"/>
              </a:gdLst>
              <a:ahLst/>
              <a:cxnLst>
                <a:cxn ang="T6">
                  <a:pos x="T0" y="T1"/>
                </a:cxn>
                <a:cxn ang="T7">
                  <a:pos x="T2" y="T3"/>
                </a:cxn>
                <a:cxn ang="T8">
                  <a:pos x="T4" y="T5"/>
                </a:cxn>
              </a:cxnLst>
              <a:rect l="T9" t="T10" r="T11" b="T12"/>
              <a:pathLst>
                <a:path w="1491" h="310">
                  <a:moveTo>
                    <a:pt x="1491" y="310"/>
                  </a:moveTo>
                  <a:lnTo>
                    <a:pt x="1491" y="0"/>
                  </a:lnTo>
                  <a:lnTo>
                    <a:pt x="0" y="0"/>
                  </a:lnTo>
                </a:path>
              </a:pathLst>
            </a:custGeom>
            <a:noFill/>
            <a:ln w="57150" cap="flat" cmpd="sng">
              <a:solidFill>
                <a:srgbClr val="000080"/>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b="0">
                <a:latin typeface="+mn-lt"/>
              </a:endParaRPr>
            </a:p>
          </p:txBody>
        </p:sp>
        <p:sp>
          <p:nvSpPr>
            <p:cNvPr id="30732" name="Line 19"/>
            <p:cNvSpPr>
              <a:spLocks noChangeShapeType="1"/>
            </p:cNvSpPr>
            <p:nvPr/>
          </p:nvSpPr>
          <p:spPr bwMode="auto">
            <a:xfrm>
              <a:off x="2555875" y="1620838"/>
              <a:ext cx="0" cy="78740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sp>
          <p:nvSpPr>
            <p:cNvPr id="30733" name="Text Box 20"/>
            <p:cNvSpPr txBox="1">
              <a:spLocks noChangeArrowheads="1"/>
            </p:cNvSpPr>
            <p:nvPr/>
          </p:nvSpPr>
          <p:spPr bwMode="auto">
            <a:xfrm>
              <a:off x="4195763" y="2886075"/>
              <a:ext cx="1323975" cy="465138"/>
            </a:xfrm>
            <a:prstGeom prst="rect">
              <a:avLst/>
            </a:prstGeom>
            <a:solidFill>
              <a:srgbClr val="FFCCCC">
                <a:alpha val="50195"/>
              </a:srgbClr>
            </a:solidFill>
            <a:ln w="28575">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2000" b="0">
                  <a:solidFill>
                    <a:srgbClr val="000080"/>
                  </a:solidFill>
                  <a:latin typeface="+mn-lt"/>
                  <a:ea typeface="黑体" pitchFamily="2" charset="-122"/>
                </a:rPr>
                <a:t>状态</a:t>
              </a:r>
            </a:p>
            <a:p>
              <a:pPr algn="ctr" eaLnBrk="1" hangingPunct="1">
                <a:lnSpc>
                  <a:spcPct val="80000"/>
                </a:lnSpc>
              </a:pPr>
              <a:r>
                <a:rPr lang="zh-CN" altLang="en-US" sz="2000" b="0">
                  <a:solidFill>
                    <a:srgbClr val="000080"/>
                  </a:solidFill>
                  <a:latin typeface="+mn-lt"/>
                  <a:ea typeface="黑体" pitchFamily="2" charset="-122"/>
                </a:rPr>
                <a:t>寄存器</a:t>
              </a:r>
              <a:endParaRPr lang="zh-CN" altLang="en-US" sz="4600" b="0">
                <a:latin typeface="+mn-lt"/>
                <a:ea typeface="黑体" pitchFamily="2" charset="-122"/>
              </a:endParaRPr>
            </a:p>
          </p:txBody>
        </p:sp>
        <p:sp>
          <p:nvSpPr>
            <p:cNvPr id="30734" name="Text Box 21"/>
            <p:cNvSpPr txBox="1">
              <a:spLocks noChangeArrowheads="1"/>
            </p:cNvSpPr>
            <p:nvPr/>
          </p:nvSpPr>
          <p:spPr bwMode="auto">
            <a:xfrm>
              <a:off x="5845175" y="2878138"/>
              <a:ext cx="1320800" cy="465137"/>
            </a:xfrm>
            <a:prstGeom prst="rect">
              <a:avLst/>
            </a:prstGeom>
            <a:solidFill>
              <a:srgbClr val="CFE7FF">
                <a:alpha val="50195"/>
              </a:srgbClr>
            </a:solidFill>
            <a:ln w="28575">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2000" b="0">
                  <a:solidFill>
                    <a:srgbClr val="000080"/>
                  </a:solidFill>
                  <a:latin typeface="+mn-lt"/>
                  <a:ea typeface="黑体" pitchFamily="2" charset="-122"/>
                </a:rPr>
                <a:t>数据缓存</a:t>
              </a:r>
            </a:p>
            <a:p>
              <a:pPr algn="ctr" eaLnBrk="1" hangingPunct="1">
                <a:lnSpc>
                  <a:spcPct val="80000"/>
                </a:lnSpc>
              </a:pPr>
              <a:r>
                <a:rPr lang="zh-CN" altLang="en-US" sz="2000" b="0">
                  <a:solidFill>
                    <a:srgbClr val="000080"/>
                  </a:solidFill>
                  <a:latin typeface="+mn-lt"/>
                  <a:ea typeface="黑体" pitchFamily="2" charset="-122"/>
                </a:rPr>
                <a:t>寄存器</a:t>
              </a:r>
              <a:endParaRPr lang="zh-CN" altLang="en-US" sz="4600" b="0">
                <a:latin typeface="+mn-lt"/>
                <a:ea typeface="黑体" pitchFamily="2" charset="-122"/>
              </a:endParaRPr>
            </a:p>
          </p:txBody>
        </p:sp>
        <p:grpSp>
          <p:nvGrpSpPr>
            <p:cNvPr id="30735" name="Group 22"/>
            <p:cNvGrpSpPr>
              <a:grpSpLocks/>
            </p:cNvGrpSpPr>
            <p:nvPr/>
          </p:nvGrpSpPr>
          <p:grpSpPr bwMode="auto">
            <a:xfrm>
              <a:off x="4538663" y="2157413"/>
              <a:ext cx="603250" cy="393700"/>
              <a:chOff x="5665" y="3572"/>
              <a:chExt cx="598" cy="437"/>
            </a:xfrm>
          </p:grpSpPr>
          <p:sp>
            <p:nvSpPr>
              <p:cNvPr id="30752" name="Rectangle 23"/>
              <p:cNvSpPr>
                <a:spLocks noChangeArrowheads="1"/>
              </p:cNvSpPr>
              <p:nvPr/>
            </p:nvSpPr>
            <p:spPr bwMode="auto">
              <a:xfrm>
                <a:off x="5665" y="3572"/>
                <a:ext cx="598" cy="437"/>
              </a:xfrm>
              <a:prstGeom prst="rect">
                <a:avLst/>
              </a:prstGeom>
              <a:solidFill>
                <a:srgbClr val="00FFFF">
                  <a:alpha val="50195"/>
                </a:srgbClr>
              </a:solidFill>
              <a:ln w="12700">
                <a:solidFill>
                  <a:srgbClr val="000080"/>
                </a:solidFill>
                <a:miter lim="800000"/>
                <a:headEnd/>
                <a:tailEnd/>
              </a:ln>
            </p:spPr>
            <p:txBody>
              <a:bodyPr/>
              <a:lstStyle/>
              <a:p>
                <a:endParaRPr lang="zh-CN" altLang="en-US" b="0">
                  <a:latin typeface="+mn-lt"/>
                </a:endParaRPr>
              </a:p>
            </p:txBody>
          </p:sp>
          <p:grpSp>
            <p:nvGrpSpPr>
              <p:cNvPr id="30753" name="Group 24"/>
              <p:cNvGrpSpPr>
                <a:grpSpLocks/>
              </p:cNvGrpSpPr>
              <p:nvPr/>
            </p:nvGrpSpPr>
            <p:grpSpPr bwMode="auto">
              <a:xfrm flipH="1">
                <a:off x="5757" y="3610"/>
                <a:ext cx="414" cy="323"/>
                <a:chOff x="7413" y="1847"/>
                <a:chExt cx="414" cy="391"/>
              </a:xfrm>
            </p:grpSpPr>
            <p:sp>
              <p:nvSpPr>
                <p:cNvPr id="30754" name="AutoShape 25"/>
                <p:cNvSpPr>
                  <a:spLocks noChangeArrowheads="1"/>
                </p:cNvSpPr>
                <p:nvPr/>
              </p:nvSpPr>
              <p:spPr bwMode="auto">
                <a:xfrm>
                  <a:off x="7413" y="1847"/>
                  <a:ext cx="414" cy="391"/>
                </a:xfrm>
                <a:prstGeom prst="triangle">
                  <a:avLst>
                    <a:gd name="adj" fmla="val 50000"/>
                  </a:avLst>
                </a:prstGeom>
                <a:solidFill>
                  <a:srgbClr val="FFFFFF"/>
                </a:solidFill>
                <a:ln w="12700">
                  <a:solidFill>
                    <a:srgbClr val="000080"/>
                  </a:solidFill>
                  <a:miter lim="800000"/>
                  <a:headEnd/>
                  <a:tailEnd/>
                </a:ln>
              </p:spPr>
              <p:txBody>
                <a:bodyPr/>
                <a:lstStyle/>
                <a:p>
                  <a:endParaRPr lang="zh-CN" altLang="en-US" b="0">
                    <a:latin typeface="+mn-lt"/>
                  </a:endParaRPr>
                </a:p>
              </p:txBody>
            </p:sp>
            <p:sp>
              <p:nvSpPr>
                <p:cNvPr id="30755" name="Oval 26"/>
                <p:cNvSpPr>
                  <a:spLocks noChangeArrowheads="1"/>
                </p:cNvSpPr>
                <p:nvPr/>
              </p:nvSpPr>
              <p:spPr bwMode="auto">
                <a:xfrm>
                  <a:off x="7735" y="1985"/>
                  <a:ext cx="69" cy="92"/>
                </a:xfrm>
                <a:prstGeom prst="ellipse">
                  <a:avLst/>
                </a:prstGeom>
                <a:solidFill>
                  <a:srgbClr val="FFFFFF"/>
                </a:solidFill>
                <a:ln w="12700">
                  <a:solidFill>
                    <a:srgbClr val="000080"/>
                  </a:solidFill>
                  <a:round/>
                  <a:headEnd/>
                  <a:tailEnd/>
                </a:ln>
              </p:spPr>
              <p:txBody>
                <a:bodyPr/>
                <a:lstStyle/>
                <a:p>
                  <a:endParaRPr lang="zh-CN" altLang="en-US" b="0">
                    <a:latin typeface="+mn-lt"/>
                  </a:endParaRPr>
                </a:p>
              </p:txBody>
            </p:sp>
          </p:grpSp>
        </p:grpSp>
        <p:sp>
          <p:nvSpPr>
            <p:cNvPr id="30736" name="Line 27"/>
            <p:cNvSpPr>
              <a:spLocks noChangeShapeType="1"/>
            </p:cNvSpPr>
            <p:nvPr/>
          </p:nvSpPr>
          <p:spPr bwMode="auto">
            <a:xfrm flipV="1">
              <a:off x="4843463" y="3348038"/>
              <a:ext cx="0" cy="38100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b="0">
                <a:latin typeface="+mn-lt"/>
              </a:endParaRPr>
            </a:p>
          </p:txBody>
        </p:sp>
        <p:sp>
          <p:nvSpPr>
            <p:cNvPr id="30737" name="Freeform 28"/>
            <p:cNvSpPr>
              <a:spLocks/>
            </p:cNvSpPr>
            <p:nvPr/>
          </p:nvSpPr>
          <p:spPr bwMode="auto">
            <a:xfrm>
              <a:off x="2830513" y="2316163"/>
              <a:ext cx="1800958" cy="511175"/>
            </a:xfrm>
            <a:custGeom>
              <a:avLst/>
              <a:gdLst>
                <a:gd name="T0" fmla="*/ 0 w 1364"/>
                <a:gd name="T1" fmla="*/ 2147483647 h 357"/>
                <a:gd name="T2" fmla="*/ 0 w 1364"/>
                <a:gd name="T3" fmla="*/ 2147483647 h 357"/>
                <a:gd name="T4" fmla="*/ 2147483647 w 1364"/>
                <a:gd name="T5" fmla="*/ 2147483647 h 357"/>
                <a:gd name="T6" fmla="*/ 2147483647 w 1364"/>
                <a:gd name="T7" fmla="*/ 0 h 357"/>
                <a:gd name="T8" fmla="*/ 2147483647 w 1364"/>
                <a:gd name="T9" fmla="*/ 0 h 357"/>
                <a:gd name="T10" fmla="*/ 0 60000 65536"/>
                <a:gd name="T11" fmla="*/ 0 60000 65536"/>
                <a:gd name="T12" fmla="*/ 0 60000 65536"/>
                <a:gd name="T13" fmla="*/ 0 60000 65536"/>
                <a:gd name="T14" fmla="*/ 0 60000 65536"/>
                <a:gd name="T15" fmla="*/ 0 w 1364"/>
                <a:gd name="T16" fmla="*/ 0 h 357"/>
                <a:gd name="T17" fmla="*/ 1364 w 1364"/>
                <a:gd name="T18" fmla="*/ 357 h 357"/>
              </a:gdLst>
              <a:ahLst/>
              <a:cxnLst>
                <a:cxn ang="T10">
                  <a:pos x="T0" y="T1"/>
                </a:cxn>
                <a:cxn ang="T11">
                  <a:pos x="T2" y="T3"/>
                </a:cxn>
                <a:cxn ang="T12">
                  <a:pos x="T4" y="T5"/>
                </a:cxn>
                <a:cxn ang="T13">
                  <a:pos x="T6" y="T7"/>
                </a:cxn>
                <a:cxn ang="T14">
                  <a:pos x="T8" y="T9"/>
                </a:cxn>
              </a:cxnLst>
              <a:rect l="T15" t="T16" r="T17" b="T18"/>
              <a:pathLst>
                <a:path w="1364" h="357">
                  <a:moveTo>
                    <a:pt x="0" y="183"/>
                  </a:moveTo>
                  <a:lnTo>
                    <a:pt x="0" y="357"/>
                  </a:lnTo>
                  <a:lnTo>
                    <a:pt x="742" y="357"/>
                  </a:lnTo>
                  <a:lnTo>
                    <a:pt x="742" y="0"/>
                  </a:lnTo>
                  <a:lnTo>
                    <a:pt x="1364" y="0"/>
                  </a:lnTo>
                </a:path>
              </a:pathLst>
            </a:custGeom>
            <a:noFill/>
            <a:ln w="28575" cap="flat" cmpd="sng">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30738" name="Oval 29"/>
            <p:cNvSpPr>
              <a:spLocks noChangeArrowheads="1"/>
            </p:cNvSpPr>
            <p:nvPr/>
          </p:nvSpPr>
          <p:spPr bwMode="auto">
            <a:xfrm>
              <a:off x="4086225" y="3116263"/>
              <a:ext cx="90488" cy="68262"/>
            </a:xfrm>
            <a:prstGeom prst="ellipse">
              <a:avLst/>
            </a:prstGeom>
            <a:solidFill>
              <a:srgbClr val="FFFFFF"/>
            </a:solidFill>
            <a:ln w="12700" algn="ctr">
              <a:solidFill>
                <a:srgbClr val="000080"/>
              </a:solidFill>
              <a:round/>
              <a:headEnd/>
              <a:tailEnd/>
            </a:ln>
          </p:spPr>
          <p:txBody>
            <a:bodyPr anchor="ctr"/>
            <a:lstStyle/>
            <a:p>
              <a:endParaRPr lang="zh-CN" altLang="en-US" b="0">
                <a:latin typeface="+mn-lt"/>
              </a:endParaRPr>
            </a:p>
          </p:txBody>
        </p:sp>
        <p:sp>
          <p:nvSpPr>
            <p:cNvPr id="30739" name="Oval 30"/>
            <p:cNvSpPr>
              <a:spLocks noChangeArrowheads="1"/>
            </p:cNvSpPr>
            <p:nvPr/>
          </p:nvSpPr>
          <p:spPr bwMode="auto">
            <a:xfrm>
              <a:off x="2563813" y="3132138"/>
              <a:ext cx="74612" cy="57150"/>
            </a:xfrm>
            <a:prstGeom prst="ellipse">
              <a:avLst/>
            </a:prstGeom>
            <a:solidFill>
              <a:srgbClr val="000080"/>
            </a:solidFill>
            <a:ln w="12700" algn="ctr">
              <a:solidFill>
                <a:srgbClr val="000080"/>
              </a:solidFill>
              <a:round/>
              <a:headEnd/>
              <a:tailEnd/>
            </a:ln>
          </p:spPr>
          <p:txBody>
            <a:bodyPr anchor="ctr"/>
            <a:lstStyle/>
            <a:p>
              <a:endParaRPr lang="zh-CN" altLang="en-US" b="0">
                <a:latin typeface="+mn-lt"/>
              </a:endParaRPr>
            </a:p>
          </p:txBody>
        </p:sp>
        <p:sp>
          <p:nvSpPr>
            <p:cNvPr id="30740" name="Text Box 31"/>
            <p:cNvSpPr txBox="1">
              <a:spLocks noChangeArrowheads="1"/>
            </p:cNvSpPr>
            <p:nvPr/>
          </p:nvSpPr>
          <p:spPr bwMode="auto">
            <a:xfrm>
              <a:off x="3519488" y="1560513"/>
              <a:ext cx="1177925"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lnSpc>
                  <a:spcPct val="80000"/>
                </a:lnSpc>
              </a:pPr>
              <a:r>
                <a:rPr lang="zh-CN" altLang="en-US" sz="2000" b="0">
                  <a:solidFill>
                    <a:srgbClr val="000080"/>
                  </a:solidFill>
                  <a:latin typeface="+mn-lt"/>
                  <a:ea typeface="黑体" pitchFamily="2" charset="-122"/>
                </a:rPr>
                <a:t>地址总线</a:t>
              </a:r>
            </a:p>
            <a:p>
              <a:pPr algn="just" eaLnBrk="1" hangingPunct="1">
                <a:lnSpc>
                  <a:spcPct val="80000"/>
                </a:lnSpc>
              </a:pPr>
              <a:r>
                <a:rPr lang="en-US" altLang="zh-CN" sz="2000" b="0" dirty="0">
                  <a:solidFill>
                    <a:srgbClr val="000080"/>
                  </a:solidFill>
                  <a:latin typeface="+mn-lt"/>
                  <a:ea typeface="黑体" pitchFamily="2" charset="-122"/>
                </a:rPr>
                <a:t>  A</a:t>
              </a:r>
              <a:r>
                <a:rPr lang="en-US" altLang="zh-CN" sz="2000" b="0" baseline="-25000" dirty="0">
                  <a:solidFill>
                    <a:srgbClr val="000080"/>
                  </a:solidFill>
                  <a:latin typeface="+mn-lt"/>
                  <a:ea typeface="黑体" pitchFamily="2" charset="-122"/>
                </a:rPr>
                <a:t>7-0</a:t>
              </a:r>
              <a:endParaRPr lang="en-US" altLang="zh-CN" sz="4600" b="0" dirty="0">
                <a:latin typeface="+mn-lt"/>
                <a:ea typeface="黑体" pitchFamily="2" charset="-122"/>
              </a:endParaRPr>
            </a:p>
          </p:txBody>
        </p:sp>
        <p:sp>
          <p:nvSpPr>
            <p:cNvPr id="30741" name="Freeform 32"/>
            <p:cNvSpPr>
              <a:spLocks/>
            </p:cNvSpPr>
            <p:nvPr/>
          </p:nvSpPr>
          <p:spPr bwMode="auto">
            <a:xfrm>
              <a:off x="5127625" y="2720975"/>
              <a:ext cx="549275" cy="1012825"/>
            </a:xfrm>
            <a:custGeom>
              <a:avLst/>
              <a:gdLst>
                <a:gd name="T0" fmla="*/ 0 w 374"/>
                <a:gd name="T1" fmla="*/ 2147483647 h 888"/>
                <a:gd name="T2" fmla="*/ 0 w 374"/>
                <a:gd name="T3" fmla="*/ 0 h 888"/>
                <a:gd name="T4" fmla="*/ 2147483647 w 374"/>
                <a:gd name="T5" fmla="*/ 0 h 888"/>
                <a:gd name="T6" fmla="*/ 2147483647 w 374"/>
                <a:gd name="T7" fmla="*/ 2147483647 h 888"/>
                <a:gd name="T8" fmla="*/ 0 60000 65536"/>
                <a:gd name="T9" fmla="*/ 0 60000 65536"/>
                <a:gd name="T10" fmla="*/ 0 60000 65536"/>
                <a:gd name="T11" fmla="*/ 0 60000 65536"/>
                <a:gd name="T12" fmla="*/ 0 w 374"/>
                <a:gd name="T13" fmla="*/ 0 h 888"/>
                <a:gd name="T14" fmla="*/ 374 w 374"/>
                <a:gd name="T15" fmla="*/ 888 h 888"/>
              </a:gdLst>
              <a:ahLst/>
              <a:cxnLst>
                <a:cxn ang="T8">
                  <a:pos x="T0" y="T1"/>
                </a:cxn>
                <a:cxn ang="T9">
                  <a:pos x="T2" y="T3"/>
                </a:cxn>
                <a:cxn ang="T10">
                  <a:pos x="T4" y="T5"/>
                </a:cxn>
                <a:cxn ang="T11">
                  <a:pos x="T6" y="T7"/>
                </a:cxn>
              </a:cxnLst>
              <a:rect l="T12" t="T13" r="T14" b="T15"/>
              <a:pathLst>
                <a:path w="374" h="888">
                  <a:moveTo>
                    <a:pt x="0" y="111"/>
                  </a:moveTo>
                  <a:lnTo>
                    <a:pt x="0" y="0"/>
                  </a:lnTo>
                  <a:lnTo>
                    <a:pt x="374" y="0"/>
                  </a:lnTo>
                  <a:lnTo>
                    <a:pt x="374" y="888"/>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30742" name="Text Box 33"/>
            <p:cNvSpPr txBox="1">
              <a:spLocks noChangeArrowheads="1"/>
            </p:cNvSpPr>
            <p:nvPr/>
          </p:nvSpPr>
          <p:spPr bwMode="auto">
            <a:xfrm>
              <a:off x="2087563" y="2408238"/>
              <a:ext cx="1492250" cy="298450"/>
            </a:xfrm>
            <a:prstGeom prst="rect">
              <a:avLst/>
            </a:prstGeom>
            <a:solidFill>
              <a:srgbClr val="FFFFFF"/>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80000"/>
                </a:lnSpc>
              </a:pPr>
              <a:r>
                <a:rPr lang="zh-CN" altLang="en-US" sz="2000" b="0">
                  <a:solidFill>
                    <a:srgbClr val="000080"/>
                  </a:solidFill>
                  <a:latin typeface="+mn-lt"/>
                  <a:ea typeface="黑体" pitchFamily="2" charset="-122"/>
                </a:rPr>
                <a:t>地址译码</a:t>
              </a:r>
              <a:endParaRPr lang="zh-CN" altLang="en-US" sz="4600" b="0">
                <a:latin typeface="+mn-lt"/>
                <a:ea typeface="黑体" pitchFamily="2" charset="-122"/>
              </a:endParaRPr>
            </a:p>
          </p:txBody>
        </p:sp>
        <p:grpSp>
          <p:nvGrpSpPr>
            <p:cNvPr id="30743" name="Group 34"/>
            <p:cNvGrpSpPr>
              <a:grpSpLocks/>
            </p:cNvGrpSpPr>
            <p:nvPr/>
          </p:nvGrpSpPr>
          <p:grpSpPr bwMode="auto">
            <a:xfrm>
              <a:off x="2592388" y="2720975"/>
              <a:ext cx="3619500" cy="830263"/>
              <a:chOff x="6211" y="7938"/>
              <a:chExt cx="2466" cy="750"/>
            </a:xfrm>
          </p:grpSpPr>
          <p:sp>
            <p:nvSpPr>
              <p:cNvPr id="30750" name="Freeform 35"/>
              <p:cNvSpPr>
                <a:spLocks/>
              </p:cNvSpPr>
              <p:nvPr/>
            </p:nvSpPr>
            <p:spPr bwMode="auto">
              <a:xfrm>
                <a:off x="6223" y="7938"/>
                <a:ext cx="2454" cy="750"/>
              </a:xfrm>
              <a:custGeom>
                <a:avLst/>
                <a:gdLst>
                  <a:gd name="T0" fmla="*/ 0 w 2454"/>
                  <a:gd name="T1" fmla="*/ 0 h 702"/>
                  <a:gd name="T2" fmla="*/ 0 w 2454"/>
                  <a:gd name="T3" fmla="*/ 1192 h 702"/>
                  <a:gd name="T4" fmla="*/ 2454 w 2454"/>
                  <a:gd name="T5" fmla="*/ 1192 h 702"/>
                  <a:gd name="T6" fmla="*/ 2454 w 2454"/>
                  <a:gd name="T7" fmla="*/ 871 h 702"/>
                  <a:gd name="T8" fmla="*/ 0 60000 65536"/>
                  <a:gd name="T9" fmla="*/ 0 60000 65536"/>
                  <a:gd name="T10" fmla="*/ 0 60000 65536"/>
                  <a:gd name="T11" fmla="*/ 0 60000 65536"/>
                  <a:gd name="T12" fmla="*/ 0 w 2454"/>
                  <a:gd name="T13" fmla="*/ 0 h 702"/>
                  <a:gd name="T14" fmla="*/ 2454 w 2454"/>
                  <a:gd name="T15" fmla="*/ 702 h 702"/>
                </a:gdLst>
                <a:ahLst/>
                <a:cxnLst>
                  <a:cxn ang="T8">
                    <a:pos x="T0" y="T1"/>
                  </a:cxn>
                  <a:cxn ang="T9">
                    <a:pos x="T2" y="T3"/>
                  </a:cxn>
                  <a:cxn ang="T10">
                    <a:pos x="T4" y="T5"/>
                  </a:cxn>
                  <a:cxn ang="T11">
                    <a:pos x="T6" y="T7"/>
                  </a:cxn>
                </a:cxnLst>
                <a:rect l="T12" t="T13" r="T14" b="T15"/>
                <a:pathLst>
                  <a:path w="2454" h="702">
                    <a:moveTo>
                      <a:pt x="0" y="0"/>
                    </a:moveTo>
                    <a:lnTo>
                      <a:pt x="0" y="702"/>
                    </a:lnTo>
                    <a:lnTo>
                      <a:pt x="2454" y="702"/>
                    </a:lnTo>
                    <a:lnTo>
                      <a:pt x="2454" y="513"/>
                    </a:lnTo>
                  </a:path>
                </a:pathLst>
              </a:custGeom>
              <a:noFill/>
              <a:ln w="28575" cap="flat" cmpd="sng">
                <a:solidFill>
                  <a:srgbClr val="0000FF"/>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b="0">
                  <a:latin typeface="+mn-lt"/>
                </a:endParaRPr>
              </a:p>
            </p:txBody>
          </p:sp>
          <p:sp>
            <p:nvSpPr>
              <p:cNvPr id="30751" name="Line 36"/>
              <p:cNvSpPr>
                <a:spLocks noChangeShapeType="1"/>
              </p:cNvSpPr>
              <p:nvPr/>
            </p:nvSpPr>
            <p:spPr bwMode="auto">
              <a:xfrm>
                <a:off x="6211" y="8328"/>
                <a:ext cx="1026" cy="0"/>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nchor="ctr"/>
              <a:lstStyle/>
              <a:p>
                <a:endParaRPr lang="zh-CN" altLang="en-US" b="0">
                  <a:latin typeface="+mn-lt"/>
                </a:endParaRPr>
              </a:p>
            </p:txBody>
          </p:sp>
        </p:grpSp>
        <p:sp>
          <p:nvSpPr>
            <p:cNvPr id="30745" name="Line 19"/>
            <p:cNvSpPr>
              <a:spLocks noChangeShapeType="1"/>
            </p:cNvSpPr>
            <p:nvPr/>
          </p:nvSpPr>
          <p:spPr bwMode="auto">
            <a:xfrm>
              <a:off x="2700338" y="1989138"/>
              <a:ext cx="0" cy="427037"/>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nvGrpSpPr>
            <p:cNvPr id="30746" name="Group 7"/>
            <p:cNvGrpSpPr>
              <a:grpSpLocks/>
            </p:cNvGrpSpPr>
            <p:nvPr/>
          </p:nvGrpSpPr>
          <p:grpSpPr bwMode="auto">
            <a:xfrm>
              <a:off x="2339975" y="1557338"/>
              <a:ext cx="849313" cy="523875"/>
              <a:chOff x="8655" y="4590"/>
              <a:chExt cx="765" cy="600"/>
            </a:xfrm>
          </p:grpSpPr>
          <p:sp>
            <p:nvSpPr>
              <p:cNvPr id="30748" name="Text Box 8"/>
              <p:cNvSpPr txBox="1">
                <a:spLocks noChangeArrowheads="1"/>
              </p:cNvSpPr>
              <p:nvPr/>
            </p:nvSpPr>
            <p:spPr bwMode="auto">
              <a:xfrm>
                <a:off x="8655" y="4590"/>
                <a:ext cx="76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r>
                  <a:rPr lang="en-US" altLang="zh-CN" sz="2000" b="0" dirty="0">
                    <a:solidFill>
                      <a:srgbClr val="000080"/>
                    </a:solidFill>
                    <a:latin typeface="+mn-lt"/>
                    <a:ea typeface="黑体" pitchFamily="2" charset="-122"/>
                  </a:rPr>
                  <a:t>RD</a:t>
                </a:r>
                <a:endParaRPr lang="en-US" altLang="zh-CN" sz="4600" b="0" dirty="0">
                  <a:latin typeface="+mn-lt"/>
                  <a:ea typeface="黑体" pitchFamily="2" charset="-122"/>
                </a:endParaRPr>
              </a:p>
            </p:txBody>
          </p:sp>
          <p:sp>
            <p:nvSpPr>
              <p:cNvPr id="30749" name="Line 9"/>
              <p:cNvSpPr>
                <a:spLocks noChangeShapeType="1"/>
              </p:cNvSpPr>
              <p:nvPr/>
            </p:nvSpPr>
            <p:spPr bwMode="auto">
              <a:xfrm>
                <a:off x="8910" y="4680"/>
                <a:ext cx="27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b="0">
                  <a:latin typeface="+mn-lt"/>
                </a:endParaRPr>
              </a:p>
            </p:txBody>
          </p:sp>
        </p:grpSp>
      </p:grpSp>
      <p:sp>
        <p:nvSpPr>
          <p:cNvPr id="30747" name="Rectangle 16"/>
          <p:cNvSpPr>
            <a:spLocks noChangeArrowheads="1"/>
          </p:cNvSpPr>
          <p:nvPr/>
        </p:nvSpPr>
        <p:spPr bwMode="auto">
          <a:xfrm>
            <a:off x="684213" y="388938"/>
            <a:ext cx="43195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5"/>
          <p:cNvSpPr>
            <a:spLocks noChangeArrowheads="1"/>
          </p:cNvSpPr>
          <p:nvPr/>
        </p:nvSpPr>
        <p:spPr bwMode="auto">
          <a:xfrm>
            <a:off x="900113" y="1125538"/>
            <a:ext cx="401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altLang="zh-CN" sz="2400" dirty="0">
                <a:solidFill>
                  <a:srgbClr val="990000"/>
                </a:solidFill>
                <a:latin typeface="黑体" pitchFamily="2" charset="-122"/>
                <a:ea typeface="黑体" pitchFamily="2" charset="-122"/>
              </a:rPr>
              <a:t>3.</a:t>
            </a:r>
            <a:r>
              <a:rPr lang="zh-CN" altLang="en-US" sz="2400">
                <a:solidFill>
                  <a:srgbClr val="990000"/>
                </a:solidFill>
                <a:latin typeface="黑体" pitchFamily="2" charset="-122"/>
                <a:ea typeface="黑体" pitchFamily="2" charset="-122"/>
              </a:rPr>
              <a:t>程序查询方式的工作流程</a:t>
            </a:r>
            <a:r>
              <a:rPr lang="zh-CN" altLang="en-US" sz="2400">
                <a:latin typeface="黑体" pitchFamily="2" charset="-122"/>
                <a:ea typeface="黑体" pitchFamily="2" charset="-122"/>
              </a:rPr>
              <a:t> </a:t>
            </a:r>
          </a:p>
        </p:txBody>
      </p:sp>
      <p:sp>
        <p:nvSpPr>
          <p:cNvPr id="31747" name="Rectangle 76"/>
          <p:cNvSpPr>
            <a:spLocks noChangeArrowheads="1"/>
          </p:cNvSpPr>
          <p:nvPr/>
        </p:nvSpPr>
        <p:spPr bwMode="auto">
          <a:xfrm>
            <a:off x="539750" y="1763713"/>
            <a:ext cx="403225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需要根据外设的工作状态来决定是否进行数据传送，随时对接口状态进行查询。 </a:t>
            </a:r>
          </a:p>
        </p:txBody>
      </p:sp>
      <p:graphicFrame>
        <p:nvGraphicFramePr>
          <p:cNvPr id="31748" name="Object 77"/>
          <p:cNvGraphicFramePr>
            <a:graphicFrameLocks noGrp="1" noChangeAspect="1"/>
          </p:cNvGraphicFramePr>
          <p:nvPr>
            <p:ph idx="4294967295"/>
          </p:nvPr>
        </p:nvGraphicFramePr>
        <p:xfrm>
          <a:off x="5100638" y="836613"/>
          <a:ext cx="4043362" cy="5697537"/>
        </p:xfrm>
        <a:graphic>
          <a:graphicData uri="http://schemas.openxmlformats.org/presentationml/2006/ole">
            <mc:AlternateContent xmlns:mc="http://schemas.openxmlformats.org/markup-compatibility/2006">
              <mc:Choice xmlns:v="urn:schemas-microsoft-com:vml" Requires="v">
                <p:oleObj spid="_x0000_s31816" name="Visio" r:id="rId3" imgW="1709014" imgH="3241243" progId="">
                  <p:embed/>
                </p:oleObj>
              </mc:Choice>
              <mc:Fallback>
                <p:oleObj name="Visio" r:id="rId3" imgW="1709014" imgH="3241243" progId="">
                  <p:embed/>
                  <p:pic>
                    <p:nvPicPr>
                      <p:cNvPr id="0" name="Object 7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638" y="836613"/>
                        <a:ext cx="4043362" cy="5697537"/>
                      </a:xfrm>
                      <a:prstGeom prst="rect">
                        <a:avLst/>
                      </a:prstGeom>
                      <a:solidFill>
                        <a:srgbClr val="CFE7FF">
                          <a:alpha val="6588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5023" name="Rectangle 79"/>
          <p:cNvSpPr>
            <a:spLocks noChangeArrowheads="1"/>
          </p:cNvSpPr>
          <p:nvPr/>
        </p:nvSpPr>
        <p:spPr bwMode="auto">
          <a:xfrm>
            <a:off x="611188" y="3703638"/>
            <a:ext cx="39608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latin typeface="黑体" pitchFamily="2" charset="-122"/>
                <a:ea typeface="黑体" pitchFamily="2" charset="-122"/>
              </a:rPr>
              <a:t>    </a:t>
            </a:r>
            <a:r>
              <a:rPr lang="zh-CN" altLang="en-US" sz="2400">
                <a:solidFill>
                  <a:schemeClr val="hlink"/>
                </a:solidFill>
                <a:latin typeface="黑体" pitchFamily="2" charset="-122"/>
                <a:ea typeface="黑体" pitchFamily="2" charset="-122"/>
              </a:rPr>
              <a:t>特点：</a:t>
            </a:r>
            <a:r>
              <a:rPr lang="zh-CN" altLang="en-US" sz="2400">
                <a:solidFill>
                  <a:srgbClr val="000080"/>
                </a:solidFill>
                <a:latin typeface="黑体" pitchFamily="2" charset="-122"/>
                <a:ea typeface="黑体" pitchFamily="2" charset="-122"/>
              </a:rPr>
              <a:t>简单，不需要复杂的硬件接口。但</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完全被外设占有，不能做其他任何事情，效率低，浪费了许多</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时间。</a:t>
            </a:r>
            <a:r>
              <a:rPr lang="zh-CN" altLang="en-US" sz="2400">
                <a:latin typeface="黑体" pitchFamily="2" charset="-122"/>
                <a:ea typeface="黑体" pitchFamily="2" charset="-122"/>
              </a:rPr>
              <a:t> </a:t>
            </a:r>
          </a:p>
        </p:txBody>
      </p:sp>
      <p:sp>
        <p:nvSpPr>
          <p:cNvPr id="31750" name="Rectangle 81"/>
          <p:cNvSpPr>
            <a:spLocks noChangeArrowheads="1"/>
          </p:cNvSpPr>
          <p:nvPr/>
        </p:nvSpPr>
        <p:spPr bwMode="auto">
          <a:xfrm>
            <a:off x="611188" y="533400"/>
            <a:ext cx="3816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95023"/>
                                        </p:tgtEl>
                                        <p:attrNameLst>
                                          <p:attrName>style.visibility</p:attrName>
                                        </p:attrNameLst>
                                      </p:cBhvr>
                                      <p:to>
                                        <p:strVal val="visible"/>
                                      </p:to>
                                    </p:set>
                                    <p:animEffect transition="in" filter="wipe(up)">
                                      <p:cBhvr>
                                        <p:cTn id="7" dur="500"/>
                                        <p:tgtEl>
                                          <p:spTgt spid="595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0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5"/>
          <p:cNvSpPr>
            <a:spLocks noChangeArrowheads="1"/>
          </p:cNvSpPr>
          <p:nvPr/>
        </p:nvSpPr>
        <p:spPr bwMode="auto">
          <a:xfrm>
            <a:off x="900113" y="1125538"/>
            <a:ext cx="4016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altLang="zh-CN" sz="2400" dirty="0">
                <a:solidFill>
                  <a:srgbClr val="990000"/>
                </a:solidFill>
                <a:latin typeface="黑体" pitchFamily="2" charset="-122"/>
                <a:ea typeface="黑体" pitchFamily="2" charset="-122"/>
              </a:rPr>
              <a:t>3.</a:t>
            </a:r>
            <a:r>
              <a:rPr lang="zh-CN" altLang="en-US" sz="2400">
                <a:solidFill>
                  <a:srgbClr val="990000"/>
                </a:solidFill>
                <a:latin typeface="黑体" pitchFamily="2" charset="-122"/>
                <a:ea typeface="黑体" pitchFamily="2" charset="-122"/>
              </a:rPr>
              <a:t>程序查询方式的工作流程</a:t>
            </a:r>
            <a:r>
              <a:rPr lang="zh-CN" altLang="en-US" sz="2400">
                <a:latin typeface="黑体" pitchFamily="2" charset="-122"/>
                <a:ea typeface="黑体" pitchFamily="2" charset="-122"/>
              </a:rPr>
              <a:t> </a:t>
            </a:r>
          </a:p>
        </p:txBody>
      </p:sp>
      <p:sp>
        <p:nvSpPr>
          <p:cNvPr id="32771" name="Rectangle 76"/>
          <p:cNvSpPr>
            <a:spLocks noChangeArrowheads="1"/>
          </p:cNvSpPr>
          <p:nvPr/>
        </p:nvSpPr>
        <p:spPr bwMode="auto">
          <a:xfrm>
            <a:off x="539750" y="1984375"/>
            <a:ext cx="4032250" cy="136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en-US" altLang="zh-CN" sz="2400" dirty="0">
                <a:latin typeface="黑体" pitchFamily="2" charset="-122"/>
                <a:ea typeface="黑体" pitchFamily="2" charset="-122"/>
              </a:rPr>
              <a:t>    </a:t>
            </a:r>
            <a:r>
              <a:rPr lang="zh-CN" altLang="en-US" sz="2400">
                <a:latin typeface="黑体" pitchFamily="2" charset="-122"/>
                <a:ea typeface="黑体" pitchFamily="2" charset="-122"/>
              </a:rPr>
              <a:t>多个外设的查询方式工作时，可采取巡回检测的处理方式。</a:t>
            </a:r>
            <a:endParaRPr lang="en-US" altLang="zh-CN" sz="2400" dirty="0">
              <a:latin typeface="黑体" pitchFamily="2" charset="-122"/>
              <a:ea typeface="黑体" pitchFamily="2" charset="-122"/>
            </a:endParaRPr>
          </a:p>
        </p:txBody>
      </p:sp>
      <p:sp>
        <p:nvSpPr>
          <p:cNvPr id="32772" name="Rectangle 81"/>
          <p:cNvSpPr>
            <a:spLocks noChangeArrowheads="1"/>
          </p:cNvSpPr>
          <p:nvPr/>
        </p:nvSpPr>
        <p:spPr bwMode="auto">
          <a:xfrm>
            <a:off x="611188" y="533400"/>
            <a:ext cx="3816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7.3.2 </a:t>
            </a:r>
            <a:r>
              <a:rPr lang="zh-CN" altLang="en-US" sz="2400">
                <a:solidFill>
                  <a:srgbClr val="990000"/>
                </a:solidFill>
                <a:latin typeface="黑体" pitchFamily="2" charset="-122"/>
                <a:ea typeface="黑体" pitchFamily="2" charset="-122"/>
              </a:rPr>
              <a:t>程序查询方式接口</a:t>
            </a:r>
            <a:endParaRPr lang="zh-CN" altLang="en-US" sz="2400" b="0">
              <a:solidFill>
                <a:srgbClr val="990000"/>
              </a:solidFill>
              <a:latin typeface="黑体" pitchFamily="2" charset="-122"/>
              <a:ea typeface="黑体" pitchFamily="2" charset="-122"/>
            </a:endParaRPr>
          </a:p>
        </p:txBody>
      </p:sp>
      <p:sp>
        <p:nvSpPr>
          <p:cNvPr id="32773" name="Rectangle 76"/>
          <p:cNvSpPr>
            <a:spLocks noChangeArrowheads="1"/>
          </p:cNvSpPr>
          <p:nvPr/>
        </p:nvSpPr>
        <p:spPr bwMode="auto">
          <a:xfrm>
            <a:off x="611188" y="3500438"/>
            <a:ext cx="40322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但对于实时性要求较高的外设，可能会丢失数据。</a:t>
            </a:r>
            <a:endParaRPr lang="en-US" altLang="zh-CN" sz="2400" dirty="0">
              <a:latin typeface="黑体" pitchFamily="2" charset="-122"/>
              <a:ea typeface="黑体" pitchFamily="2" charset="-122"/>
            </a:endParaRPr>
          </a:p>
        </p:txBody>
      </p:sp>
      <p:pic>
        <p:nvPicPr>
          <p:cNvPr id="32774" name="图片 2"/>
          <p:cNvPicPr>
            <a:picLocks noChangeAspect="1"/>
          </p:cNvPicPr>
          <p:nvPr/>
        </p:nvPicPr>
        <p:blipFill>
          <a:blip r:embed="rId2">
            <a:extLst>
              <a:ext uri="{28A0092B-C50C-407E-A947-70E740481C1C}">
                <a14:useLocalDpi xmlns:a14="http://schemas.microsoft.com/office/drawing/2010/main" val="0"/>
              </a:ext>
            </a:extLst>
          </a:blip>
          <a:srcRect l="10916" t="2991" r="10225" b="9035"/>
          <a:stretch>
            <a:fillRect/>
          </a:stretch>
        </p:blipFill>
        <p:spPr bwMode="auto">
          <a:xfrm>
            <a:off x="4768850" y="1081088"/>
            <a:ext cx="4195763" cy="538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900113" y="822325"/>
            <a:ext cx="6192837" cy="55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t" anchorCtr="0">
            <a:spAutoFit/>
          </a:bodyPr>
          <a:lstStyle/>
          <a:p>
            <a:pPr>
              <a:lnSpc>
                <a:spcPct val="150000"/>
              </a:lnSpc>
            </a:pPr>
            <a:r>
              <a:rPr lang="zh-CN" altLang="en-US" sz="2400" dirty="0">
                <a:solidFill>
                  <a:srgbClr val="990000"/>
                </a:solidFill>
                <a:latin typeface="黑体" pitchFamily="2" charset="-122"/>
                <a:ea typeface="黑体" pitchFamily="2" charset="-122"/>
              </a:rPr>
              <a:t>思考题：</a:t>
            </a:r>
            <a:r>
              <a:rPr lang="en-US" altLang="zh-CN" sz="2400" dirty="0" smtClean="0">
                <a:solidFill>
                  <a:srgbClr val="000080"/>
                </a:solidFill>
                <a:latin typeface="黑体" pitchFamily="2" charset="-122"/>
                <a:ea typeface="黑体" pitchFamily="2" charset="-122"/>
              </a:rPr>
              <a:t>P320 9-1</a:t>
            </a:r>
            <a:r>
              <a:rPr lang="zh-CN" altLang="en-US" sz="2400" dirty="0" smtClean="0">
                <a:solidFill>
                  <a:srgbClr val="00008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9-2</a:t>
            </a:r>
            <a:r>
              <a:rPr lang="zh-CN" altLang="en-US" sz="2400" dirty="0" smtClean="0">
                <a:solidFill>
                  <a:srgbClr val="00008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9-3</a:t>
            </a:r>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0" y="4603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gn="ctr"/>
            <a:r>
              <a:rPr lang="en-US" altLang="zh-CN" sz="2600" dirty="0">
                <a:solidFill>
                  <a:srgbClr val="990000"/>
                </a:solidFill>
                <a:latin typeface="黑体" pitchFamily="2" charset="-122"/>
                <a:ea typeface="黑体" pitchFamily="2" charset="-122"/>
              </a:rPr>
              <a:t>§ 7.4 </a:t>
            </a:r>
            <a:r>
              <a:rPr lang="zh-CN" altLang="en-US" sz="2600">
                <a:solidFill>
                  <a:srgbClr val="990000"/>
                </a:solidFill>
                <a:latin typeface="黑体" pitchFamily="2" charset="-122"/>
                <a:ea typeface="黑体" pitchFamily="2" charset="-122"/>
              </a:rPr>
              <a:t>中断系统和程序中断方式</a:t>
            </a:r>
          </a:p>
        </p:txBody>
      </p:sp>
      <p:sp>
        <p:nvSpPr>
          <p:cNvPr id="34819" name="Rectangle 5"/>
          <p:cNvSpPr>
            <a:spLocks noChangeArrowheads="1"/>
          </p:cNvSpPr>
          <p:nvPr/>
        </p:nvSpPr>
        <p:spPr bwMode="auto">
          <a:xfrm>
            <a:off x="611188" y="965200"/>
            <a:ext cx="5256212"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7.4.1 </a:t>
            </a:r>
            <a:r>
              <a:rPr lang="zh-CN" altLang="en-US" sz="2400">
                <a:solidFill>
                  <a:srgbClr val="990000"/>
                </a:solidFill>
                <a:latin typeface="黑体" pitchFamily="2" charset="-122"/>
                <a:ea typeface="黑体" pitchFamily="2" charset="-122"/>
              </a:rPr>
              <a:t>中断的基本概念</a:t>
            </a:r>
          </a:p>
        </p:txBody>
      </p:sp>
      <p:sp>
        <p:nvSpPr>
          <p:cNvPr id="34820" name="Rectangle 6"/>
          <p:cNvSpPr>
            <a:spLocks noChangeArrowheads="1"/>
          </p:cNvSpPr>
          <p:nvPr/>
        </p:nvSpPr>
        <p:spPr bwMode="auto">
          <a:xfrm>
            <a:off x="684213" y="1322388"/>
            <a:ext cx="7991475"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30000"/>
              </a:lnSpc>
            </a:pPr>
            <a:r>
              <a:rPr lang="en-US" altLang="zh-CN" sz="2400" dirty="0">
                <a:solidFill>
                  <a:srgbClr val="990000"/>
                </a:solidFill>
                <a:latin typeface="黑体" pitchFamily="2" charset="-122"/>
                <a:ea typeface="黑体" pitchFamily="2" charset="-122"/>
              </a:rPr>
              <a:t>  1</a:t>
            </a:r>
            <a:r>
              <a:rPr lang="zh-CN" altLang="en-US" sz="2400">
                <a:solidFill>
                  <a:srgbClr val="990000"/>
                </a:solidFill>
                <a:latin typeface="黑体" pitchFamily="2" charset="-122"/>
                <a:ea typeface="黑体" pitchFamily="2" charset="-122"/>
              </a:rPr>
              <a:t>．中断的提出</a:t>
            </a:r>
          </a:p>
          <a:p>
            <a:pPr indent="266700">
              <a:lnSpc>
                <a:spcPct val="130000"/>
              </a:lnSpc>
            </a:pPr>
            <a:r>
              <a:rPr lang="zh-CN" altLang="en-US" sz="2400">
                <a:solidFill>
                  <a:schemeClr val="hlink"/>
                </a:solidFill>
                <a:latin typeface="黑体" pitchFamily="2" charset="-122"/>
                <a:ea typeface="黑体" pitchFamily="2" charset="-122"/>
              </a:rPr>
              <a:t>  基本思想：</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启动外设后，不再查询等待</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接口，而是继续执行程序处理其他事务， </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接口在必要的时候主动向</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发信息（中断请求）。</a:t>
            </a:r>
          </a:p>
        </p:txBody>
      </p:sp>
      <p:sp>
        <p:nvSpPr>
          <p:cNvPr id="681991" name="Rectangle 7"/>
          <p:cNvSpPr>
            <a:spLocks noChangeArrowheads="1"/>
          </p:cNvSpPr>
          <p:nvPr/>
        </p:nvSpPr>
        <p:spPr bwMode="auto">
          <a:xfrm>
            <a:off x="684213" y="3348038"/>
            <a:ext cx="7920037"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latin typeface="黑体" pitchFamily="2" charset="-122"/>
                <a:ea typeface="黑体" pitchFamily="2" charset="-122"/>
              </a:rPr>
              <a:t>    </a:t>
            </a:r>
            <a:r>
              <a:rPr lang="zh-CN" altLang="en-US" sz="2400">
                <a:solidFill>
                  <a:schemeClr val="hlink"/>
                </a:solidFill>
                <a:latin typeface="黑体" pitchFamily="2" charset="-122"/>
                <a:ea typeface="黑体" pitchFamily="2" charset="-122"/>
              </a:rPr>
              <a:t>中断</a:t>
            </a:r>
            <a:r>
              <a:rPr lang="en-US" altLang="zh-CN" sz="2400" dirty="0">
                <a:solidFill>
                  <a:schemeClr val="hlink"/>
                </a:solidFill>
                <a:latin typeface="黑体" pitchFamily="2" charset="-122"/>
                <a:ea typeface="黑体" pitchFamily="2" charset="-122"/>
              </a:rPr>
              <a:t>(</a:t>
            </a:r>
            <a:r>
              <a:rPr lang="zh-CN" altLang="en-US" sz="2400">
                <a:solidFill>
                  <a:schemeClr val="hlink"/>
                </a:solidFill>
                <a:latin typeface="黑体" pitchFamily="2" charset="-122"/>
                <a:ea typeface="黑体" pitchFamily="2" charset="-122"/>
              </a:rPr>
              <a:t>程序中断</a:t>
            </a:r>
            <a:r>
              <a:rPr lang="en-US" altLang="zh-CN" sz="2400" dirty="0">
                <a:solidFill>
                  <a:schemeClr val="hlink"/>
                </a:solidFill>
                <a:latin typeface="黑体" pitchFamily="2" charset="-122"/>
                <a:ea typeface="黑体" pitchFamily="2" charset="-122"/>
              </a:rPr>
              <a:t>)</a:t>
            </a:r>
            <a:r>
              <a:rPr lang="zh-CN" altLang="en-US" sz="2400">
                <a:solidFill>
                  <a:schemeClr val="hlink"/>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指</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在执行现行程序的过程中</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出现了某些突发事件急待处理</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必须暂停正在执行的程序</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转去处理突发事件</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处理结束后又返回到原程序被中断的位置继续执行。</a:t>
            </a:r>
          </a:p>
        </p:txBody>
      </p:sp>
      <p:sp>
        <p:nvSpPr>
          <p:cNvPr id="681992" name="Rectangle 8"/>
          <p:cNvSpPr>
            <a:spLocks noChangeArrowheads="1"/>
          </p:cNvSpPr>
          <p:nvPr/>
        </p:nvSpPr>
        <p:spPr bwMode="auto">
          <a:xfrm>
            <a:off x="684213" y="5324475"/>
            <a:ext cx="80645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中断的引入，使</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能与多台外设并行工作，并具有了处理突发事件的能力。</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1991"/>
                                        </p:tgtEl>
                                        <p:attrNameLst>
                                          <p:attrName>style.visibility</p:attrName>
                                        </p:attrNameLst>
                                      </p:cBhvr>
                                      <p:to>
                                        <p:strVal val="visible"/>
                                      </p:to>
                                    </p:set>
                                    <p:animEffect transition="in" filter="wipe(up)">
                                      <p:cBhvr>
                                        <p:cTn id="7" dur="500"/>
                                        <p:tgtEl>
                                          <p:spTgt spid="6819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81992"/>
                                        </p:tgtEl>
                                        <p:attrNameLst>
                                          <p:attrName>style.visibility</p:attrName>
                                        </p:attrNameLst>
                                      </p:cBhvr>
                                      <p:to>
                                        <p:strVal val="visible"/>
                                      </p:to>
                                    </p:set>
                                    <p:animEffect transition="in" filter="wipe(up)">
                                      <p:cBhvr>
                                        <p:cTn id="12" dur="500"/>
                                        <p:tgtEl>
                                          <p:spTgt spid="681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91" grpId="0"/>
      <p:bldP spid="68199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539750" y="460375"/>
            <a:ext cx="39147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r>
              <a:rPr lang="en-US" altLang="zh-CN" sz="2400" dirty="0">
                <a:solidFill>
                  <a:srgbClr val="990000"/>
                </a:solidFill>
                <a:latin typeface="黑体" pitchFamily="2" charset="-122"/>
                <a:ea typeface="黑体" pitchFamily="2" charset="-122"/>
              </a:rPr>
              <a:t>2</a:t>
            </a:r>
            <a:r>
              <a:rPr lang="zh-CN" altLang="en-US" sz="2400">
                <a:solidFill>
                  <a:srgbClr val="990000"/>
                </a:solidFill>
                <a:latin typeface="黑体" pitchFamily="2" charset="-122"/>
                <a:ea typeface="黑体" pitchFamily="2" charset="-122"/>
              </a:rPr>
              <a:t>．中断的特征</a:t>
            </a:r>
            <a:endParaRPr lang="zh-CN" altLang="en-US" sz="2400" b="0">
              <a:solidFill>
                <a:srgbClr val="990000"/>
              </a:solidFill>
              <a:latin typeface="黑体" pitchFamily="2" charset="-122"/>
              <a:ea typeface="黑体" pitchFamily="2" charset="-122"/>
            </a:endParaRPr>
          </a:p>
        </p:txBody>
      </p:sp>
      <p:sp>
        <p:nvSpPr>
          <p:cNvPr id="35843" name="Rectangle 5"/>
          <p:cNvSpPr>
            <a:spLocks noChangeArrowheads="1"/>
          </p:cNvSpPr>
          <p:nvPr/>
        </p:nvSpPr>
        <p:spPr bwMode="auto">
          <a:xfrm>
            <a:off x="539750" y="939800"/>
            <a:ext cx="82804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indent="266700">
              <a:lnSpc>
                <a:spcPct val="120000"/>
              </a:lnSpc>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 </a:t>
            </a:r>
            <a:r>
              <a:rPr lang="zh-CN" altLang="en-US" sz="2400">
                <a:solidFill>
                  <a:srgbClr val="000080"/>
                </a:solidFill>
                <a:latin typeface="黑体" pitchFamily="2" charset="-122"/>
                <a:ea typeface="黑体" pitchFamily="2" charset="-122"/>
              </a:rPr>
              <a:t>程序切换； 现行程序→中断服务程序→现行程序</a:t>
            </a:r>
          </a:p>
          <a:p>
            <a:pPr indent="266700">
              <a:lnSpc>
                <a:spcPct val="120000"/>
              </a:lnSpc>
            </a:pPr>
            <a:r>
              <a:rPr lang="en-US" altLang="zh-CN" sz="2400" dirty="0">
                <a:solidFill>
                  <a:srgbClr val="000080"/>
                </a:solidFill>
                <a:latin typeface="黑体" pitchFamily="2" charset="-122"/>
                <a:ea typeface="黑体" pitchFamily="2" charset="-122"/>
              </a:rPr>
              <a:t>   (2) </a:t>
            </a:r>
            <a:r>
              <a:rPr lang="zh-CN" altLang="en-US" sz="2400">
                <a:solidFill>
                  <a:srgbClr val="000080"/>
                </a:solidFill>
                <a:latin typeface="黑体" pitchFamily="2" charset="-122"/>
                <a:ea typeface="黑体" pitchFamily="2" charset="-122"/>
              </a:rPr>
              <a:t>随机性。</a:t>
            </a:r>
          </a:p>
        </p:txBody>
      </p:sp>
      <p:sp>
        <p:nvSpPr>
          <p:cNvPr id="684038" name="Rectangle 6"/>
          <p:cNvSpPr>
            <a:spLocks noChangeArrowheads="1"/>
          </p:cNvSpPr>
          <p:nvPr/>
        </p:nvSpPr>
        <p:spPr bwMode="auto">
          <a:xfrm>
            <a:off x="684213" y="1989138"/>
            <a:ext cx="8205787"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dirty="0">
                <a:latin typeface="黑体" pitchFamily="2" charset="-122"/>
                <a:ea typeface="黑体" pitchFamily="2" charset="-122"/>
              </a:rPr>
              <a:t>    </a:t>
            </a:r>
            <a:r>
              <a:rPr lang="zh-CN" altLang="en-US" sz="2400" dirty="0">
                <a:solidFill>
                  <a:srgbClr val="FF0000"/>
                </a:solidFill>
                <a:latin typeface="黑体" pitchFamily="2" charset="-122"/>
                <a:ea typeface="黑体" pitchFamily="2" charset="-122"/>
              </a:rPr>
              <a:t>中断系统</a:t>
            </a:r>
            <a:r>
              <a:rPr lang="zh-CN" altLang="en-US" sz="2400" dirty="0">
                <a:solidFill>
                  <a:srgbClr val="000080"/>
                </a:solidFill>
                <a:latin typeface="黑体" pitchFamily="2" charset="-122"/>
                <a:ea typeface="黑体" pitchFamily="2" charset="-122"/>
              </a:rPr>
              <a:t>是计算机实现中断功能的软、硬件总称。一般在</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中配置</a:t>
            </a:r>
            <a:r>
              <a:rPr lang="zh-CN" altLang="en-US" sz="2400" u="sng" dirty="0">
                <a:solidFill>
                  <a:srgbClr val="000080"/>
                </a:solidFill>
                <a:latin typeface="黑体" pitchFamily="2" charset="-122"/>
                <a:ea typeface="黑体" pitchFamily="2" charset="-122"/>
              </a:rPr>
              <a:t>中断机构</a:t>
            </a:r>
            <a:r>
              <a:rPr lang="zh-CN" altLang="en-US" sz="2400" dirty="0">
                <a:solidFill>
                  <a:srgbClr val="000080"/>
                </a:solidFill>
                <a:latin typeface="黑体" pitchFamily="2" charset="-122"/>
                <a:ea typeface="黑体" pitchFamily="2" charset="-122"/>
              </a:rPr>
              <a:t>，在外设接口中配置</a:t>
            </a:r>
            <a:r>
              <a:rPr lang="zh-CN" altLang="en-US" sz="2400" u="sng" dirty="0">
                <a:solidFill>
                  <a:srgbClr val="000080"/>
                </a:solidFill>
                <a:latin typeface="黑体" pitchFamily="2" charset="-122"/>
                <a:ea typeface="黑体" pitchFamily="2" charset="-122"/>
              </a:rPr>
              <a:t>中断控制器</a:t>
            </a:r>
            <a:r>
              <a:rPr lang="zh-CN" altLang="en-US" sz="2400" dirty="0">
                <a:solidFill>
                  <a:srgbClr val="000080"/>
                </a:solidFill>
                <a:latin typeface="黑体" pitchFamily="2" charset="-122"/>
                <a:ea typeface="黑体" pitchFamily="2" charset="-122"/>
              </a:rPr>
              <a:t>，在软件上设计相应的</a:t>
            </a:r>
            <a:r>
              <a:rPr lang="zh-CN" altLang="en-US" sz="2400" u="sng" dirty="0">
                <a:solidFill>
                  <a:srgbClr val="000080"/>
                </a:solidFill>
                <a:latin typeface="黑体" pitchFamily="2" charset="-122"/>
                <a:ea typeface="黑体" pitchFamily="2" charset="-122"/>
              </a:rPr>
              <a:t>中断服务程序</a:t>
            </a:r>
            <a:r>
              <a:rPr lang="zh-CN" altLang="en-US" sz="2400" dirty="0">
                <a:solidFill>
                  <a:srgbClr val="000080"/>
                </a:solidFill>
                <a:latin typeface="黑体" pitchFamily="2" charset="-122"/>
                <a:ea typeface="黑体" pitchFamily="2" charset="-122"/>
              </a:rPr>
              <a:t>。</a:t>
            </a:r>
          </a:p>
        </p:txBody>
      </p:sp>
      <p:grpSp>
        <p:nvGrpSpPr>
          <p:cNvPr id="6" name="组合 5"/>
          <p:cNvGrpSpPr/>
          <p:nvPr/>
        </p:nvGrpSpPr>
        <p:grpSpPr>
          <a:xfrm>
            <a:off x="754845" y="3597427"/>
            <a:ext cx="7788275" cy="2827338"/>
            <a:chOff x="2749938" y="1764363"/>
            <a:chExt cx="7788275" cy="2827338"/>
          </a:xfrm>
        </p:grpSpPr>
        <p:sp>
          <p:nvSpPr>
            <p:cNvPr id="7" name="Rectangle 7"/>
            <p:cNvSpPr>
              <a:spLocks noChangeArrowheads="1"/>
            </p:cNvSpPr>
            <p:nvPr/>
          </p:nvSpPr>
          <p:spPr bwMode="auto">
            <a:xfrm>
              <a:off x="3166374" y="1831038"/>
              <a:ext cx="4929869"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solidFill>
                    <a:srgbClr val="000080"/>
                  </a:solidFill>
                  <a:latin typeface="黑体" pitchFamily="2" charset="-122"/>
                  <a:ea typeface="黑体" pitchFamily="2" charset="-122"/>
                </a:rPr>
                <a:t>  硬件接口──线路的连接逻辑</a:t>
              </a:r>
            </a:p>
            <a:p>
              <a:pPr>
                <a:lnSpc>
                  <a:spcPct val="120000"/>
                </a:lnSpc>
              </a:pPr>
              <a:r>
                <a:rPr lang="zh-CN" altLang="en-US" sz="2400">
                  <a:solidFill>
                    <a:srgbClr val="000080"/>
                  </a:solidFill>
                  <a:latin typeface="黑体" pitchFamily="2" charset="-122"/>
                  <a:ea typeface="黑体" pitchFamily="2" charset="-122"/>
                </a:rPr>
                <a:t>  软件接口──信号传递协议</a:t>
              </a:r>
            </a:p>
          </p:txBody>
        </p:sp>
        <p:sp>
          <p:nvSpPr>
            <p:cNvPr id="8" name="AutoShape 9"/>
            <p:cNvSpPr>
              <a:spLocks noChangeArrowheads="1"/>
            </p:cNvSpPr>
            <p:nvPr/>
          </p:nvSpPr>
          <p:spPr bwMode="auto">
            <a:xfrm>
              <a:off x="2749938" y="1764363"/>
              <a:ext cx="7788275" cy="2827338"/>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zh-CN" altLang="en-US">
                <a:solidFill>
                  <a:srgbClr val="000080"/>
                </a:solidFill>
                <a:latin typeface="黑体" pitchFamily="2" charset="-122"/>
                <a:ea typeface="黑体" pitchFamily="2" charset="-122"/>
              </a:endParaRPr>
            </a:p>
          </p:txBody>
        </p:sp>
        <p:sp>
          <p:nvSpPr>
            <p:cNvPr id="9" name="Line 10"/>
            <p:cNvSpPr>
              <a:spLocks noChangeShapeType="1"/>
            </p:cNvSpPr>
            <p:nvPr/>
          </p:nvSpPr>
          <p:spPr bwMode="auto">
            <a:xfrm>
              <a:off x="3276607" y="2027888"/>
              <a:ext cx="6845170"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 name="Rectangle 11"/>
            <p:cNvSpPr>
              <a:spLocks noChangeArrowheads="1"/>
            </p:cNvSpPr>
            <p:nvPr/>
          </p:nvSpPr>
          <p:spPr bwMode="auto">
            <a:xfrm>
              <a:off x="3500136" y="2342213"/>
              <a:ext cx="2235282" cy="1954213"/>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1" name="Rectangle 12"/>
            <p:cNvSpPr>
              <a:spLocks noChangeArrowheads="1"/>
            </p:cNvSpPr>
            <p:nvPr/>
          </p:nvSpPr>
          <p:spPr bwMode="auto">
            <a:xfrm>
              <a:off x="6490208" y="2356501"/>
              <a:ext cx="1114579" cy="1898650"/>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2" name="Rectangle 13"/>
            <p:cNvSpPr>
              <a:spLocks noChangeArrowheads="1"/>
            </p:cNvSpPr>
            <p:nvPr/>
          </p:nvSpPr>
          <p:spPr bwMode="auto">
            <a:xfrm>
              <a:off x="8403978" y="2369201"/>
              <a:ext cx="1131420" cy="725488"/>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3" name="Rectangle 14"/>
            <p:cNvSpPr>
              <a:spLocks noChangeArrowheads="1"/>
            </p:cNvSpPr>
            <p:nvPr/>
          </p:nvSpPr>
          <p:spPr bwMode="auto">
            <a:xfrm>
              <a:off x="8417757" y="3394726"/>
              <a:ext cx="1145199" cy="833438"/>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4" name="Text Box 15"/>
            <p:cNvSpPr txBox="1">
              <a:spLocks noChangeArrowheads="1"/>
            </p:cNvSpPr>
            <p:nvPr/>
          </p:nvSpPr>
          <p:spPr bwMode="auto">
            <a:xfrm>
              <a:off x="4313914" y="3994801"/>
              <a:ext cx="741011"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15" name="Rectangle 16" descr="50%"/>
            <p:cNvSpPr>
              <a:spLocks noChangeArrowheads="1"/>
            </p:cNvSpPr>
            <p:nvPr/>
          </p:nvSpPr>
          <p:spPr bwMode="auto">
            <a:xfrm>
              <a:off x="4855084" y="2493026"/>
              <a:ext cx="711922" cy="177800"/>
            </a:xfrm>
            <a:prstGeom prst="rect">
              <a:avLst/>
            </a:prstGeom>
            <a:pattFill prst="pct50">
              <a:fgClr>
                <a:schemeClr val="hlink"/>
              </a:fgClr>
              <a:bgClr>
                <a:srgbClr val="FFFFFF"/>
              </a:bgClr>
            </a:patt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6" name="Rectangle 17"/>
            <p:cNvSpPr>
              <a:spLocks noChangeArrowheads="1"/>
            </p:cNvSpPr>
            <p:nvPr/>
          </p:nvSpPr>
          <p:spPr bwMode="auto">
            <a:xfrm>
              <a:off x="4855084" y="2724801"/>
              <a:ext cx="711922" cy="1778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7" name="Rectangle 18"/>
            <p:cNvSpPr>
              <a:spLocks noChangeArrowheads="1"/>
            </p:cNvSpPr>
            <p:nvPr/>
          </p:nvSpPr>
          <p:spPr bwMode="auto">
            <a:xfrm>
              <a:off x="4855084" y="3121676"/>
              <a:ext cx="711922" cy="176213"/>
            </a:xfrm>
            <a:prstGeom prst="rect">
              <a:avLst/>
            </a:prstGeom>
            <a:solidFill>
              <a:srgbClr val="FFFFFF"/>
            </a:solidFill>
            <a:ln w="9525">
              <a:solidFill>
                <a:srgbClr val="00000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8" name="Rectangle 19"/>
            <p:cNvSpPr>
              <a:spLocks noChangeArrowheads="1"/>
            </p:cNvSpPr>
            <p:nvPr/>
          </p:nvSpPr>
          <p:spPr bwMode="auto">
            <a:xfrm>
              <a:off x="4855084" y="3121676"/>
              <a:ext cx="711922" cy="900113"/>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19" name="Rectangle 20"/>
            <p:cNvSpPr>
              <a:spLocks noChangeArrowheads="1"/>
            </p:cNvSpPr>
            <p:nvPr/>
          </p:nvSpPr>
          <p:spPr bwMode="auto">
            <a:xfrm>
              <a:off x="4855084" y="3297888"/>
              <a:ext cx="711922" cy="1778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20" name="Rectangle 21"/>
            <p:cNvSpPr>
              <a:spLocks noChangeArrowheads="1"/>
            </p:cNvSpPr>
            <p:nvPr/>
          </p:nvSpPr>
          <p:spPr bwMode="auto">
            <a:xfrm>
              <a:off x="4855084" y="3845576"/>
              <a:ext cx="711922" cy="176213"/>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21" name="Text Box 22"/>
            <p:cNvSpPr txBox="1">
              <a:spLocks noChangeArrowheads="1"/>
            </p:cNvSpPr>
            <p:nvPr/>
          </p:nvSpPr>
          <p:spPr bwMode="auto">
            <a:xfrm>
              <a:off x="4296263" y="2478738"/>
              <a:ext cx="5312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IR</a:t>
              </a:r>
            </a:p>
          </p:txBody>
        </p:sp>
        <p:sp>
          <p:nvSpPr>
            <p:cNvPr id="22" name="Text Box 23"/>
            <p:cNvSpPr txBox="1">
              <a:spLocks noChangeArrowheads="1"/>
            </p:cNvSpPr>
            <p:nvPr/>
          </p:nvSpPr>
          <p:spPr bwMode="auto">
            <a:xfrm>
              <a:off x="4323822" y="2685113"/>
              <a:ext cx="53126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PC</a:t>
              </a:r>
            </a:p>
          </p:txBody>
        </p:sp>
        <p:sp>
          <p:nvSpPr>
            <p:cNvPr id="23" name="Text Box 24"/>
            <p:cNvSpPr txBox="1">
              <a:spLocks noChangeArrowheads="1"/>
            </p:cNvSpPr>
            <p:nvPr/>
          </p:nvSpPr>
          <p:spPr bwMode="auto">
            <a:xfrm>
              <a:off x="4313105" y="3080401"/>
              <a:ext cx="5312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R0</a:t>
              </a:r>
            </a:p>
          </p:txBody>
        </p:sp>
        <p:sp>
          <p:nvSpPr>
            <p:cNvPr id="24" name="Text Box 25"/>
            <p:cNvSpPr txBox="1">
              <a:spLocks noChangeArrowheads="1"/>
            </p:cNvSpPr>
            <p:nvPr/>
          </p:nvSpPr>
          <p:spPr bwMode="auto">
            <a:xfrm>
              <a:off x="4323822" y="3256613"/>
              <a:ext cx="5312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R1</a:t>
              </a:r>
            </a:p>
          </p:txBody>
        </p:sp>
        <p:sp>
          <p:nvSpPr>
            <p:cNvPr id="25" name="Text Box 26"/>
            <p:cNvSpPr txBox="1">
              <a:spLocks noChangeArrowheads="1"/>
            </p:cNvSpPr>
            <p:nvPr/>
          </p:nvSpPr>
          <p:spPr bwMode="auto">
            <a:xfrm>
              <a:off x="4855084" y="3545538"/>
              <a:ext cx="71192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26" name="Rectangle 27"/>
            <p:cNvSpPr>
              <a:spLocks noChangeArrowheads="1"/>
            </p:cNvSpPr>
            <p:nvPr/>
          </p:nvSpPr>
          <p:spPr bwMode="auto">
            <a:xfrm>
              <a:off x="6490208" y="2559701"/>
              <a:ext cx="1102331" cy="1920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27" name="Rectangle 28"/>
            <p:cNvSpPr>
              <a:spLocks noChangeArrowheads="1"/>
            </p:cNvSpPr>
            <p:nvPr/>
          </p:nvSpPr>
          <p:spPr bwMode="auto">
            <a:xfrm>
              <a:off x="6490208" y="2929588"/>
              <a:ext cx="1102331" cy="1920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28" name="Text Box 29"/>
            <p:cNvSpPr txBox="1">
              <a:spLocks noChangeArrowheads="1"/>
            </p:cNvSpPr>
            <p:nvPr/>
          </p:nvSpPr>
          <p:spPr bwMode="auto">
            <a:xfrm>
              <a:off x="6643310" y="3105801"/>
              <a:ext cx="8236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29" name="Rectangle 30"/>
            <p:cNvSpPr>
              <a:spLocks noChangeArrowheads="1"/>
            </p:cNvSpPr>
            <p:nvPr/>
          </p:nvSpPr>
          <p:spPr bwMode="auto">
            <a:xfrm>
              <a:off x="6490208" y="3409013"/>
              <a:ext cx="1102331" cy="1905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30" name="Text Box 31"/>
            <p:cNvSpPr txBox="1">
              <a:spLocks noChangeArrowheads="1"/>
            </p:cNvSpPr>
            <p:nvPr/>
          </p:nvSpPr>
          <p:spPr bwMode="auto">
            <a:xfrm>
              <a:off x="6643310" y="3721751"/>
              <a:ext cx="823686"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31" name="Text Box 32"/>
            <p:cNvSpPr txBox="1">
              <a:spLocks noChangeArrowheads="1"/>
            </p:cNvSpPr>
            <p:nvPr/>
          </p:nvSpPr>
          <p:spPr bwMode="auto">
            <a:xfrm>
              <a:off x="6545325" y="3955113"/>
              <a:ext cx="100587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MM</a:t>
              </a:r>
            </a:p>
          </p:txBody>
        </p:sp>
        <p:sp>
          <p:nvSpPr>
            <p:cNvPr id="32" name="Text Box 33"/>
            <p:cNvSpPr txBox="1">
              <a:spLocks noChangeArrowheads="1"/>
            </p:cNvSpPr>
            <p:nvPr/>
          </p:nvSpPr>
          <p:spPr bwMode="auto">
            <a:xfrm>
              <a:off x="8515742" y="3901138"/>
              <a:ext cx="101965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33" name="Rectangle 34"/>
            <p:cNvSpPr>
              <a:spLocks noChangeArrowheads="1"/>
            </p:cNvSpPr>
            <p:nvPr/>
          </p:nvSpPr>
          <p:spPr bwMode="auto">
            <a:xfrm>
              <a:off x="8655064" y="2450163"/>
              <a:ext cx="713453" cy="1793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34" name="Text Box 35"/>
            <p:cNvSpPr txBox="1">
              <a:spLocks noChangeArrowheads="1"/>
            </p:cNvSpPr>
            <p:nvPr/>
          </p:nvSpPr>
          <p:spPr bwMode="auto">
            <a:xfrm>
              <a:off x="8472873" y="2805763"/>
              <a:ext cx="102118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35" name="Line 36"/>
            <p:cNvSpPr>
              <a:spLocks noChangeShapeType="1"/>
            </p:cNvSpPr>
            <p:nvPr/>
          </p:nvSpPr>
          <p:spPr bwMode="auto">
            <a:xfrm>
              <a:off x="4674424" y="2027888"/>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6" name="Line 37"/>
            <p:cNvSpPr>
              <a:spLocks noChangeShapeType="1"/>
            </p:cNvSpPr>
            <p:nvPr/>
          </p:nvSpPr>
          <p:spPr bwMode="auto">
            <a:xfrm>
              <a:off x="7035250" y="2054876"/>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7" name="Line 38"/>
            <p:cNvSpPr>
              <a:spLocks noChangeShapeType="1"/>
            </p:cNvSpPr>
            <p:nvPr/>
          </p:nvSpPr>
          <p:spPr bwMode="auto">
            <a:xfrm>
              <a:off x="8976577" y="2042176"/>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8" name="Line 39"/>
            <p:cNvSpPr>
              <a:spLocks noChangeShapeType="1"/>
            </p:cNvSpPr>
            <p:nvPr/>
          </p:nvSpPr>
          <p:spPr bwMode="auto">
            <a:xfrm>
              <a:off x="9004136" y="3094688"/>
              <a:ext cx="0" cy="314325"/>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9" name="Freeform 40"/>
            <p:cNvSpPr>
              <a:spLocks/>
            </p:cNvSpPr>
            <p:nvPr/>
          </p:nvSpPr>
          <p:spPr bwMode="auto">
            <a:xfrm>
              <a:off x="3588934" y="2712101"/>
              <a:ext cx="774694" cy="395288"/>
            </a:xfrm>
            <a:custGeom>
              <a:avLst/>
              <a:gdLst>
                <a:gd name="T0" fmla="*/ 0 w 990"/>
                <a:gd name="T1" fmla="*/ 2 h 352"/>
                <a:gd name="T2" fmla="*/ 1 w 990"/>
                <a:gd name="T3" fmla="*/ 0 h 352"/>
                <a:gd name="T4" fmla="*/ 1 w 990"/>
                <a:gd name="T5" fmla="*/ 0 h 352"/>
                <a:gd name="T6" fmla="*/ 1 w 990"/>
                <a:gd name="T7" fmla="*/ 2 h 352"/>
                <a:gd name="T8" fmla="*/ 1 w 990"/>
                <a:gd name="T9" fmla="*/ 2 h 352"/>
                <a:gd name="T10" fmla="*/ 1 w 990"/>
                <a:gd name="T11" fmla="*/ 1 h 352"/>
                <a:gd name="T12" fmla="*/ 1 w 990"/>
                <a:gd name="T13" fmla="*/ 2 h 352"/>
                <a:gd name="T14" fmla="*/ 0 w 990"/>
                <a:gd name="T15" fmla="*/ 2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p>
          </p:txBody>
        </p:sp>
        <p:sp>
          <p:nvSpPr>
            <p:cNvPr id="40" name="Text Box 41"/>
            <p:cNvSpPr txBox="1">
              <a:spLocks noChangeArrowheads="1"/>
            </p:cNvSpPr>
            <p:nvPr/>
          </p:nvSpPr>
          <p:spPr bwMode="auto">
            <a:xfrm>
              <a:off x="3662423" y="2759726"/>
              <a:ext cx="661399"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ALU</a:t>
              </a:r>
            </a:p>
          </p:txBody>
        </p:sp>
        <p:sp>
          <p:nvSpPr>
            <p:cNvPr id="41" name="Rectangle 42"/>
            <p:cNvSpPr>
              <a:spLocks noChangeArrowheads="1"/>
            </p:cNvSpPr>
            <p:nvPr/>
          </p:nvSpPr>
          <p:spPr bwMode="auto">
            <a:xfrm>
              <a:off x="8422350" y="2378726"/>
              <a:ext cx="1113048" cy="715963"/>
            </a:xfrm>
            <a:prstGeom prst="rect">
              <a:avLst/>
            </a:prstGeo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solidFill>
                  <a:srgbClr val="000080"/>
                </a:solidFill>
                <a:latin typeface="黑体" pitchFamily="2" charset="-122"/>
                <a:ea typeface="黑体" pitchFamily="2" charset="-122"/>
              </a:endParaRPr>
            </a:p>
          </p:txBody>
        </p:sp>
        <p:sp>
          <p:nvSpPr>
            <p:cNvPr id="42" name="Text Box 10" descr="75%"/>
            <p:cNvSpPr txBox="1">
              <a:spLocks noChangeArrowheads="1"/>
            </p:cNvSpPr>
            <p:nvPr/>
          </p:nvSpPr>
          <p:spPr bwMode="auto">
            <a:xfrm>
              <a:off x="3621820" y="3266926"/>
              <a:ext cx="708921" cy="881062"/>
            </a:xfrm>
            <a:prstGeom prst="rect">
              <a:avLst/>
            </a:prstGeom>
            <a:pattFill prst="pct75">
              <a:fgClr>
                <a:srgbClr val="FF0000"/>
              </a:fgClr>
              <a:bgClr>
                <a:srgbClr val="FFFFFF"/>
              </a:bgClr>
            </a:pattFill>
            <a:ln w="28575">
              <a:solidFill>
                <a:srgbClr val="000080"/>
              </a:solidFill>
              <a:miter lim="800000"/>
              <a:headEnd/>
              <a:tailEnd/>
            </a:ln>
          </p:spPr>
          <p:txBody>
            <a:bodyPr/>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dirty="0" smtClean="0">
                  <a:solidFill>
                    <a:schemeClr val="accent3"/>
                  </a:solidFill>
                  <a:latin typeface="黑体" pitchFamily="2" charset="-122"/>
                  <a:ea typeface="黑体" pitchFamily="2" charset="-122"/>
                </a:rPr>
                <a:t>中断响应逻辑</a:t>
              </a:r>
              <a:endParaRPr lang="zh-CN" altLang="en-US" sz="1800" dirty="0">
                <a:solidFill>
                  <a:schemeClr val="accent3"/>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4038"/>
                                        </p:tgtEl>
                                        <p:attrNameLst>
                                          <p:attrName>style.visibility</p:attrName>
                                        </p:attrNameLst>
                                      </p:cBhvr>
                                      <p:to>
                                        <p:strVal val="visible"/>
                                      </p:to>
                                    </p:set>
                                    <p:animEffect transition="in" filter="wipe(up)">
                                      <p:cBhvr>
                                        <p:cTn id="7" dur="500"/>
                                        <p:tgtEl>
                                          <p:spTgt spid="68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539750" y="460375"/>
            <a:ext cx="39147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r>
              <a:rPr lang="en-US" altLang="zh-CN" sz="2400" dirty="0">
                <a:solidFill>
                  <a:srgbClr val="990000"/>
                </a:solidFill>
                <a:latin typeface="黑体" pitchFamily="2" charset="-122"/>
                <a:ea typeface="黑体" pitchFamily="2" charset="-122"/>
              </a:rPr>
              <a:t>2</a:t>
            </a:r>
            <a:r>
              <a:rPr lang="zh-CN" altLang="en-US" sz="2400">
                <a:solidFill>
                  <a:srgbClr val="990000"/>
                </a:solidFill>
                <a:latin typeface="黑体" pitchFamily="2" charset="-122"/>
                <a:ea typeface="黑体" pitchFamily="2" charset="-122"/>
              </a:rPr>
              <a:t>．中断的特征</a:t>
            </a:r>
            <a:endParaRPr lang="zh-CN" altLang="en-US" sz="2400" b="0">
              <a:solidFill>
                <a:srgbClr val="990000"/>
              </a:solidFill>
              <a:latin typeface="黑体" pitchFamily="2" charset="-122"/>
              <a:ea typeface="黑体" pitchFamily="2" charset="-122"/>
            </a:endParaRPr>
          </a:p>
        </p:txBody>
      </p:sp>
      <p:sp>
        <p:nvSpPr>
          <p:cNvPr id="35843" name="Rectangle 5"/>
          <p:cNvSpPr>
            <a:spLocks noChangeArrowheads="1"/>
          </p:cNvSpPr>
          <p:nvPr/>
        </p:nvSpPr>
        <p:spPr bwMode="auto">
          <a:xfrm>
            <a:off x="539750" y="939800"/>
            <a:ext cx="82804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indent="266700">
              <a:lnSpc>
                <a:spcPct val="120000"/>
              </a:lnSpc>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 </a:t>
            </a:r>
            <a:r>
              <a:rPr lang="zh-CN" altLang="en-US" sz="2400">
                <a:solidFill>
                  <a:srgbClr val="000080"/>
                </a:solidFill>
                <a:latin typeface="黑体" pitchFamily="2" charset="-122"/>
                <a:ea typeface="黑体" pitchFamily="2" charset="-122"/>
              </a:rPr>
              <a:t>程序切换； 现行程序→中断服务程序→现行程序</a:t>
            </a:r>
          </a:p>
          <a:p>
            <a:pPr indent="266700">
              <a:lnSpc>
                <a:spcPct val="120000"/>
              </a:lnSpc>
            </a:pPr>
            <a:r>
              <a:rPr lang="en-US" altLang="zh-CN" sz="2400" dirty="0">
                <a:solidFill>
                  <a:srgbClr val="000080"/>
                </a:solidFill>
                <a:latin typeface="黑体" pitchFamily="2" charset="-122"/>
                <a:ea typeface="黑体" pitchFamily="2" charset="-122"/>
              </a:rPr>
              <a:t>   (2) </a:t>
            </a:r>
            <a:r>
              <a:rPr lang="zh-CN" altLang="en-US" sz="2400">
                <a:solidFill>
                  <a:srgbClr val="000080"/>
                </a:solidFill>
                <a:latin typeface="黑体" pitchFamily="2" charset="-122"/>
                <a:ea typeface="黑体" pitchFamily="2" charset="-122"/>
              </a:rPr>
              <a:t>随机性。</a:t>
            </a:r>
          </a:p>
        </p:txBody>
      </p:sp>
      <p:sp>
        <p:nvSpPr>
          <p:cNvPr id="684038" name="Rectangle 6"/>
          <p:cNvSpPr>
            <a:spLocks noChangeArrowheads="1"/>
          </p:cNvSpPr>
          <p:nvPr/>
        </p:nvSpPr>
        <p:spPr bwMode="auto">
          <a:xfrm>
            <a:off x="684213" y="1989138"/>
            <a:ext cx="8205787"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dirty="0">
                <a:latin typeface="黑体" pitchFamily="2" charset="-122"/>
                <a:ea typeface="黑体" pitchFamily="2" charset="-122"/>
              </a:rPr>
              <a:t>    </a:t>
            </a:r>
            <a:r>
              <a:rPr lang="zh-CN" altLang="en-US" sz="2400" dirty="0">
                <a:solidFill>
                  <a:srgbClr val="FF0000"/>
                </a:solidFill>
                <a:latin typeface="黑体" pitchFamily="2" charset="-122"/>
                <a:ea typeface="黑体" pitchFamily="2" charset="-122"/>
              </a:rPr>
              <a:t>中断系统</a:t>
            </a:r>
            <a:r>
              <a:rPr lang="zh-CN" altLang="en-US" sz="2400" dirty="0">
                <a:solidFill>
                  <a:srgbClr val="000080"/>
                </a:solidFill>
                <a:latin typeface="黑体" pitchFamily="2" charset="-122"/>
                <a:ea typeface="黑体" pitchFamily="2" charset="-122"/>
              </a:rPr>
              <a:t>是计算机实现中断功能的软、硬件总称。一般在</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中配置</a:t>
            </a:r>
            <a:r>
              <a:rPr lang="zh-CN" altLang="en-US" sz="2400" u="sng" dirty="0">
                <a:solidFill>
                  <a:srgbClr val="000080"/>
                </a:solidFill>
                <a:latin typeface="黑体" pitchFamily="2" charset="-122"/>
                <a:ea typeface="黑体" pitchFamily="2" charset="-122"/>
              </a:rPr>
              <a:t>中断机构</a:t>
            </a:r>
            <a:r>
              <a:rPr lang="zh-CN" altLang="en-US" sz="2400" dirty="0">
                <a:solidFill>
                  <a:srgbClr val="000080"/>
                </a:solidFill>
                <a:latin typeface="黑体" pitchFamily="2" charset="-122"/>
                <a:ea typeface="黑体" pitchFamily="2" charset="-122"/>
              </a:rPr>
              <a:t>，在外设接口中配置</a:t>
            </a:r>
            <a:r>
              <a:rPr lang="zh-CN" altLang="en-US" sz="2400" u="sng" dirty="0">
                <a:solidFill>
                  <a:srgbClr val="000080"/>
                </a:solidFill>
                <a:latin typeface="黑体" pitchFamily="2" charset="-122"/>
                <a:ea typeface="黑体" pitchFamily="2" charset="-122"/>
              </a:rPr>
              <a:t>中断控制器</a:t>
            </a:r>
            <a:r>
              <a:rPr lang="zh-CN" altLang="en-US" sz="2400" dirty="0">
                <a:solidFill>
                  <a:srgbClr val="000080"/>
                </a:solidFill>
                <a:latin typeface="黑体" pitchFamily="2" charset="-122"/>
                <a:ea typeface="黑体" pitchFamily="2" charset="-122"/>
              </a:rPr>
              <a:t>，在软件上设计相应的</a:t>
            </a:r>
            <a:r>
              <a:rPr lang="zh-CN" altLang="en-US" sz="2400" u="sng" dirty="0">
                <a:solidFill>
                  <a:srgbClr val="000080"/>
                </a:solidFill>
                <a:latin typeface="黑体" pitchFamily="2" charset="-122"/>
                <a:ea typeface="黑体" pitchFamily="2" charset="-122"/>
              </a:rPr>
              <a:t>中断服务程序</a:t>
            </a:r>
            <a:r>
              <a:rPr lang="zh-CN" altLang="en-US" sz="2400" dirty="0">
                <a:solidFill>
                  <a:srgbClr val="000080"/>
                </a:solidFill>
                <a:latin typeface="黑体" pitchFamily="2" charset="-122"/>
                <a:ea typeface="黑体" pitchFamily="2" charset="-122"/>
              </a:rPr>
              <a:t>。</a:t>
            </a:r>
          </a:p>
        </p:txBody>
      </p:sp>
      <p:graphicFrame>
        <p:nvGraphicFramePr>
          <p:cNvPr id="684039" name="Object 7"/>
          <p:cNvGraphicFramePr>
            <a:graphicFrameLocks noChangeAspect="1"/>
          </p:cNvGraphicFramePr>
          <p:nvPr/>
        </p:nvGraphicFramePr>
        <p:xfrm>
          <a:off x="468313" y="3429000"/>
          <a:ext cx="7775575" cy="3079750"/>
        </p:xfrm>
        <a:graphic>
          <a:graphicData uri="http://schemas.openxmlformats.org/presentationml/2006/ole">
            <mc:AlternateContent xmlns:mc="http://schemas.openxmlformats.org/markup-compatibility/2006">
              <mc:Choice xmlns:v="urn:schemas-microsoft-com:vml" Requires="v">
                <p:oleObj spid="_x0000_s70697" r:id="rId3" imgW="4182846" imgH="1689334" progId="">
                  <p:embed/>
                </p:oleObj>
              </mc:Choice>
              <mc:Fallback>
                <p:oleObj r:id="rId3" imgW="4182846" imgH="168933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429000"/>
                        <a:ext cx="7775575"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3342366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4038"/>
                                        </p:tgtEl>
                                        <p:attrNameLst>
                                          <p:attrName>style.visibility</p:attrName>
                                        </p:attrNameLst>
                                      </p:cBhvr>
                                      <p:to>
                                        <p:strVal val="visible"/>
                                      </p:to>
                                    </p:set>
                                    <p:animEffect transition="in" filter="wipe(up)">
                                      <p:cBhvr>
                                        <p:cTn id="7" dur="500"/>
                                        <p:tgtEl>
                                          <p:spTgt spid="6840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84039"/>
                                        </p:tgtEl>
                                        <p:attrNameLst>
                                          <p:attrName>style.visibility</p:attrName>
                                        </p:attrNameLst>
                                      </p:cBhvr>
                                      <p:to>
                                        <p:strVal val="visible"/>
                                      </p:to>
                                    </p:set>
                                    <p:animEffect transition="in" filter="wipe(up)">
                                      <p:cBhvr>
                                        <p:cTn id="12" dur="500"/>
                                        <p:tgtEl>
                                          <p:spTgt spid="68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539750" y="460375"/>
            <a:ext cx="39147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r>
              <a:rPr lang="en-US" altLang="zh-CN" sz="2400" dirty="0">
                <a:solidFill>
                  <a:srgbClr val="990000"/>
                </a:solidFill>
                <a:latin typeface="黑体" pitchFamily="2" charset="-122"/>
                <a:ea typeface="黑体" pitchFamily="2" charset="-122"/>
              </a:rPr>
              <a:t>2</a:t>
            </a:r>
            <a:r>
              <a:rPr lang="zh-CN" altLang="en-US" sz="2400" dirty="0">
                <a:solidFill>
                  <a:srgbClr val="990000"/>
                </a:solidFill>
                <a:latin typeface="黑体" pitchFamily="2" charset="-122"/>
                <a:ea typeface="黑体" pitchFamily="2" charset="-122"/>
              </a:rPr>
              <a:t>．中断的特征</a:t>
            </a:r>
            <a:endParaRPr lang="zh-CN" altLang="en-US" sz="2400" b="0" dirty="0">
              <a:solidFill>
                <a:srgbClr val="990000"/>
              </a:solidFill>
              <a:latin typeface="黑体" pitchFamily="2" charset="-122"/>
              <a:ea typeface="黑体" pitchFamily="2" charset="-122"/>
            </a:endParaRPr>
          </a:p>
        </p:txBody>
      </p:sp>
      <p:sp>
        <p:nvSpPr>
          <p:cNvPr id="35843" name="Rectangle 5"/>
          <p:cNvSpPr>
            <a:spLocks noChangeArrowheads="1"/>
          </p:cNvSpPr>
          <p:nvPr/>
        </p:nvSpPr>
        <p:spPr bwMode="auto">
          <a:xfrm>
            <a:off x="539750" y="939800"/>
            <a:ext cx="82804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indent="266700">
              <a:lnSpc>
                <a:spcPct val="120000"/>
              </a:lnSpc>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 </a:t>
            </a:r>
            <a:r>
              <a:rPr lang="zh-CN" altLang="en-US" sz="2400" dirty="0">
                <a:solidFill>
                  <a:srgbClr val="000080"/>
                </a:solidFill>
                <a:latin typeface="黑体" pitchFamily="2" charset="-122"/>
                <a:ea typeface="黑体" pitchFamily="2" charset="-122"/>
              </a:rPr>
              <a:t>程序切换； 现行程序→中断服务程序→现行程序</a:t>
            </a:r>
          </a:p>
          <a:p>
            <a:pPr indent="266700">
              <a:lnSpc>
                <a:spcPct val="120000"/>
              </a:lnSpc>
            </a:pPr>
            <a:r>
              <a:rPr lang="en-US" altLang="zh-CN" sz="2400" dirty="0">
                <a:solidFill>
                  <a:srgbClr val="000080"/>
                </a:solidFill>
                <a:latin typeface="黑体" pitchFamily="2" charset="-122"/>
                <a:ea typeface="黑体" pitchFamily="2" charset="-122"/>
              </a:rPr>
              <a:t>   (2) </a:t>
            </a:r>
            <a:r>
              <a:rPr lang="zh-CN" altLang="en-US" sz="2400" dirty="0">
                <a:solidFill>
                  <a:srgbClr val="000080"/>
                </a:solidFill>
                <a:latin typeface="黑体" pitchFamily="2" charset="-122"/>
                <a:ea typeface="黑体" pitchFamily="2" charset="-122"/>
              </a:rPr>
              <a:t>随机性。</a:t>
            </a:r>
          </a:p>
        </p:txBody>
      </p:sp>
      <p:sp>
        <p:nvSpPr>
          <p:cNvPr id="6" name="Rectangle 5"/>
          <p:cNvSpPr>
            <a:spLocks noChangeArrowheads="1"/>
          </p:cNvSpPr>
          <p:nvPr/>
        </p:nvSpPr>
        <p:spPr bwMode="auto">
          <a:xfrm>
            <a:off x="539750" y="2178495"/>
            <a:ext cx="8208714"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nchorCtr="0">
            <a:spAutoFit/>
          </a:bodyPr>
          <a:lstStyle/>
          <a:p>
            <a:pPr>
              <a:lnSpc>
                <a:spcPct val="120000"/>
              </a:lnSpc>
            </a:pPr>
            <a:r>
              <a:rPr lang="en-US" altLang="zh-CN" sz="2400" dirty="0" smtClean="0">
                <a:solidFill>
                  <a:srgbClr val="990000"/>
                </a:solidFill>
                <a:latin typeface="黑体" pitchFamily="2" charset="-122"/>
                <a:ea typeface="黑体" pitchFamily="2" charset="-122"/>
              </a:rPr>
              <a:t>3. </a:t>
            </a:r>
            <a:r>
              <a:rPr lang="zh-CN" altLang="en-US" sz="2400" dirty="0" smtClean="0">
                <a:solidFill>
                  <a:srgbClr val="990000"/>
                </a:solidFill>
                <a:latin typeface="黑体" pitchFamily="2" charset="-122"/>
                <a:ea typeface="黑体" pitchFamily="2" charset="-122"/>
              </a:rPr>
              <a:t>程序</a:t>
            </a:r>
            <a:r>
              <a:rPr lang="zh-CN" altLang="en-US" sz="2400" dirty="0">
                <a:solidFill>
                  <a:srgbClr val="990000"/>
                </a:solidFill>
                <a:latin typeface="黑体" pitchFamily="2" charset="-122"/>
                <a:ea typeface="黑体" pitchFamily="2" charset="-122"/>
              </a:rPr>
              <a:t>中断与调用子程序</a:t>
            </a:r>
            <a:r>
              <a:rPr lang="zh-CN" altLang="en-US" sz="2400" dirty="0" smtClean="0">
                <a:solidFill>
                  <a:srgbClr val="990000"/>
                </a:solidFill>
                <a:latin typeface="黑体" pitchFamily="2" charset="-122"/>
                <a:ea typeface="黑体" pitchFamily="2" charset="-122"/>
              </a:rPr>
              <a:t>的相同点和区别</a:t>
            </a:r>
            <a:r>
              <a:rPr lang="zh-CN" altLang="en-US" sz="2400" dirty="0">
                <a:solidFill>
                  <a:srgbClr val="990000"/>
                </a:solidFill>
                <a:latin typeface="黑体" pitchFamily="2" charset="-122"/>
                <a:ea typeface="黑体" pitchFamily="2" charset="-122"/>
              </a:rPr>
              <a:t>：</a:t>
            </a:r>
            <a:endParaRPr lang="en-US" altLang="zh-CN" sz="2400" dirty="0">
              <a:solidFill>
                <a:srgbClr val="990000"/>
              </a:solidFill>
              <a:latin typeface="黑体" pitchFamily="2" charset="-122"/>
              <a:ea typeface="黑体" pitchFamily="2" charset="-122"/>
            </a:endParaRPr>
          </a:p>
          <a:p>
            <a:pPr algn="just">
              <a:lnSpc>
                <a:spcPct val="120000"/>
              </a:lnSpc>
            </a:pPr>
            <a:r>
              <a:rPr lang="en-US" altLang="zh-CN" sz="2400" dirty="0" smtClean="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 </a:t>
            </a:r>
            <a:r>
              <a:rPr lang="zh-CN" altLang="en-US" sz="2400" dirty="0">
                <a:solidFill>
                  <a:srgbClr val="000080"/>
                </a:solidFill>
                <a:latin typeface="黑体" pitchFamily="2" charset="-122"/>
                <a:ea typeface="黑体" pitchFamily="2" charset="-122"/>
              </a:rPr>
              <a:t>相同点：过程类似。</a:t>
            </a:r>
          </a:p>
          <a:p>
            <a:pPr algn="just">
              <a:lnSpc>
                <a:spcPct val="120000"/>
              </a:lnSpc>
            </a:pPr>
            <a:r>
              <a:rPr lang="zh-CN" altLang="en-US" sz="2400" dirty="0">
                <a:solidFill>
                  <a:srgbClr val="000080"/>
                </a:solidFill>
                <a:latin typeface="黑体" pitchFamily="2" charset="-122"/>
                <a:ea typeface="黑体" pitchFamily="2" charset="-122"/>
              </a:rPr>
              <a:t>    发生中断请求后，</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首先完成执行的指令→装入中断服务程序的第一条指令的地址到</a:t>
            </a:r>
            <a:r>
              <a:rPr lang="en-US" altLang="zh-CN" sz="2400" dirty="0">
                <a:solidFill>
                  <a:srgbClr val="000080"/>
                </a:solidFill>
                <a:latin typeface="黑体" pitchFamily="2" charset="-122"/>
                <a:ea typeface="黑体" pitchFamily="2" charset="-122"/>
              </a:rPr>
              <a:t>PC</a:t>
            </a:r>
            <a:r>
              <a:rPr lang="zh-CN" altLang="en-US" sz="2400" dirty="0">
                <a:solidFill>
                  <a:srgbClr val="000080"/>
                </a:solidFill>
                <a:latin typeface="黑体" pitchFamily="2" charset="-122"/>
                <a:ea typeface="黑体" pitchFamily="2" charset="-122"/>
              </a:rPr>
              <a:t>中→执行完毕后，</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回到原程序执行下一条指令。</a:t>
            </a:r>
            <a:endParaRPr lang="en-US" altLang="zh-CN" sz="2400" dirty="0">
              <a:solidFill>
                <a:srgbClr val="000080"/>
              </a:solidFill>
              <a:latin typeface="黑体" pitchFamily="2" charset="-122"/>
              <a:ea typeface="黑体" pitchFamily="2" charset="-122"/>
            </a:endParaRPr>
          </a:p>
          <a:p>
            <a:pPr algn="just">
              <a:lnSpc>
                <a:spcPct val="120000"/>
              </a:lnSpc>
            </a:pPr>
            <a:r>
              <a:rPr lang="en-US" altLang="zh-CN" sz="2400" dirty="0">
                <a:solidFill>
                  <a:srgbClr val="000080"/>
                </a:solidFill>
                <a:latin typeface="黑体" pitchFamily="2" charset="-122"/>
                <a:ea typeface="黑体" pitchFamily="2" charset="-122"/>
              </a:rPr>
              <a:t>    (2) </a:t>
            </a:r>
            <a:r>
              <a:rPr lang="zh-CN" altLang="en-US" sz="2400" dirty="0">
                <a:solidFill>
                  <a:srgbClr val="000080"/>
                </a:solidFill>
                <a:latin typeface="黑体" pitchFamily="2" charset="-122"/>
                <a:ea typeface="黑体" pitchFamily="2" charset="-122"/>
              </a:rPr>
              <a:t>区别：</a:t>
            </a:r>
            <a:endParaRPr lang="en-US" altLang="zh-CN" sz="2400" dirty="0">
              <a:solidFill>
                <a:srgbClr val="000080"/>
              </a:solidFill>
              <a:latin typeface="黑体" pitchFamily="2" charset="-122"/>
              <a:ea typeface="黑体" pitchFamily="2" charset="-122"/>
            </a:endParaRPr>
          </a:p>
          <a:p>
            <a:pPr algn="just">
              <a:lnSpc>
                <a:spcPct val="120000"/>
              </a:lnSpc>
            </a:pPr>
            <a:r>
              <a:rPr lang="en-US" altLang="zh-CN" sz="2400" dirty="0">
                <a:solidFill>
                  <a:srgbClr val="000080"/>
                </a:solidFill>
                <a:latin typeface="黑体" pitchFamily="2" charset="-122"/>
                <a:ea typeface="黑体" pitchFamily="2" charset="-122"/>
              </a:rPr>
              <a:t>        ……</a:t>
            </a:r>
          </a:p>
        </p:txBody>
      </p:sp>
    </p:spTree>
    <p:extLst>
      <p:ext uri="{BB962C8B-B14F-4D97-AF65-F5344CB8AC3E}">
        <p14:creationId xmlns:p14="http://schemas.microsoft.com/office/powerpoint/2010/main" val="3200950893"/>
      </p:ext>
    </p:extLst>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539750" y="476672"/>
            <a:ext cx="8208714" cy="579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nchorCtr="0">
            <a:spAutoFit/>
          </a:bodyPr>
          <a:lstStyle/>
          <a:p>
            <a:pPr>
              <a:lnSpc>
                <a:spcPct val="120000"/>
              </a:lnSpc>
            </a:pPr>
            <a:r>
              <a:rPr lang="en-US" altLang="zh-CN" sz="2400" dirty="0" smtClean="0">
                <a:solidFill>
                  <a:srgbClr val="990000"/>
                </a:solidFill>
                <a:latin typeface="黑体" pitchFamily="2" charset="-122"/>
                <a:ea typeface="黑体" pitchFamily="2" charset="-122"/>
              </a:rPr>
              <a:t>3. </a:t>
            </a:r>
            <a:r>
              <a:rPr lang="zh-CN" altLang="en-US" sz="2400" dirty="0" smtClean="0">
                <a:solidFill>
                  <a:srgbClr val="990000"/>
                </a:solidFill>
                <a:latin typeface="黑体" pitchFamily="2" charset="-122"/>
                <a:ea typeface="黑体" pitchFamily="2" charset="-122"/>
              </a:rPr>
              <a:t>程序</a:t>
            </a:r>
            <a:r>
              <a:rPr lang="zh-CN" altLang="en-US" sz="2400" dirty="0">
                <a:solidFill>
                  <a:srgbClr val="990000"/>
                </a:solidFill>
                <a:latin typeface="黑体" pitchFamily="2" charset="-122"/>
                <a:ea typeface="黑体" pitchFamily="2" charset="-122"/>
              </a:rPr>
              <a:t>中断与调用子程序</a:t>
            </a:r>
            <a:r>
              <a:rPr lang="zh-CN" altLang="en-US" sz="2400" dirty="0" smtClean="0">
                <a:solidFill>
                  <a:srgbClr val="990000"/>
                </a:solidFill>
                <a:latin typeface="黑体" pitchFamily="2" charset="-122"/>
                <a:ea typeface="黑体" pitchFamily="2" charset="-122"/>
              </a:rPr>
              <a:t>的相同点和区别</a:t>
            </a:r>
            <a:r>
              <a:rPr lang="zh-CN" altLang="en-US" sz="2400" dirty="0">
                <a:solidFill>
                  <a:srgbClr val="990000"/>
                </a:solidFill>
                <a:latin typeface="黑体" pitchFamily="2" charset="-122"/>
                <a:ea typeface="黑体" pitchFamily="2" charset="-122"/>
              </a:rPr>
              <a:t>：</a:t>
            </a:r>
            <a:endParaRPr lang="en-US" altLang="zh-CN" sz="2400" dirty="0">
              <a:solidFill>
                <a:srgbClr val="990000"/>
              </a:solidFill>
              <a:latin typeface="黑体" pitchFamily="2" charset="-122"/>
              <a:ea typeface="黑体" pitchFamily="2" charset="-122"/>
            </a:endParaRPr>
          </a:p>
          <a:p>
            <a:pPr algn="just">
              <a:lnSpc>
                <a:spcPct val="120000"/>
              </a:lnSpc>
              <a:spcBef>
                <a:spcPts val="600"/>
              </a:spcBef>
            </a:pPr>
            <a:r>
              <a:rPr lang="en-US" altLang="zh-CN" sz="2400" dirty="0" smtClean="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 </a:t>
            </a:r>
            <a:r>
              <a:rPr lang="zh-CN" altLang="en-US" sz="2400" dirty="0">
                <a:solidFill>
                  <a:srgbClr val="000080"/>
                </a:solidFill>
                <a:latin typeface="黑体" pitchFamily="2" charset="-122"/>
                <a:ea typeface="黑体" pitchFamily="2" charset="-122"/>
              </a:rPr>
              <a:t>区别：</a:t>
            </a:r>
            <a:endParaRPr lang="en-US" altLang="zh-CN" sz="2400" dirty="0">
              <a:solidFill>
                <a:srgbClr val="000080"/>
              </a:solidFill>
              <a:latin typeface="黑体" pitchFamily="2" charset="-122"/>
              <a:ea typeface="黑体" pitchFamily="2" charset="-122"/>
            </a:endParaRPr>
          </a:p>
          <a:p>
            <a:pPr indent="720000" algn="just">
              <a:lnSpc>
                <a:spcPct val="120000"/>
              </a:lnSpc>
              <a:spcBef>
                <a:spcPts val="600"/>
              </a:spcBef>
            </a:pPr>
            <a:r>
              <a:rPr lang="zh-CN" altLang="en-US" sz="2400" dirty="0">
                <a:solidFill>
                  <a:srgbClr val="000080"/>
                </a:solidFill>
                <a:latin typeface="黑体" pitchFamily="2" charset="-122"/>
                <a:ea typeface="黑体" pitchFamily="2" charset="-122"/>
              </a:rPr>
              <a:t>① 中断服务程序与中断时</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正在运行的程序是相互独立的，无逻辑上的关系；子程序调用时转入的子程序与正在执行的程序段是同一个程序的两部分。</a:t>
            </a:r>
          </a:p>
          <a:p>
            <a:pPr indent="720000" algn="just">
              <a:lnSpc>
                <a:spcPct val="120000"/>
              </a:lnSpc>
              <a:spcBef>
                <a:spcPts val="600"/>
              </a:spcBef>
            </a:pPr>
            <a:r>
              <a:rPr lang="zh-CN" altLang="en-US" sz="2400" dirty="0">
                <a:solidFill>
                  <a:srgbClr val="000080"/>
                </a:solidFill>
                <a:latin typeface="黑体" pitchFamily="2" charset="-122"/>
                <a:ea typeface="黑体" pitchFamily="2" charset="-122"/>
              </a:rPr>
              <a:t>② 中断一般是由硬件的信号产生的，而不是由程序指令引起的，除了软中断以外；子程序调用是由转移指令引起的。</a:t>
            </a:r>
          </a:p>
          <a:p>
            <a:pPr indent="720000" algn="just">
              <a:lnSpc>
                <a:spcPct val="120000"/>
              </a:lnSpc>
              <a:spcBef>
                <a:spcPts val="600"/>
              </a:spcBef>
            </a:pPr>
            <a:r>
              <a:rPr lang="zh-CN" altLang="en-US" sz="2400" dirty="0">
                <a:solidFill>
                  <a:srgbClr val="000080"/>
                </a:solidFill>
                <a:latin typeface="黑体" pitchFamily="2" charset="-122"/>
                <a:ea typeface="黑体" pitchFamily="2" charset="-122"/>
              </a:rPr>
              <a:t>③ 中断请求是随机发生的；子程序调用由主程序安排在特定位置上的。 </a:t>
            </a:r>
          </a:p>
          <a:p>
            <a:pPr indent="720000" algn="just">
              <a:lnSpc>
                <a:spcPct val="120000"/>
              </a:lnSpc>
              <a:spcBef>
                <a:spcPts val="600"/>
              </a:spcBef>
            </a:pPr>
            <a:r>
              <a:rPr lang="zh-CN" altLang="en-US" sz="2400" dirty="0">
                <a:solidFill>
                  <a:srgbClr val="000080"/>
                </a:solidFill>
                <a:latin typeface="黑体" pitchFamily="2" charset="-122"/>
                <a:ea typeface="黑体" pitchFamily="2" charset="-122"/>
              </a:rPr>
              <a:t>④ </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获得中断服务程序的起始地址的方法与获得子程序起始地址的方式不同。</a:t>
            </a:r>
            <a:endParaRPr lang="en-US" altLang="zh-CN" sz="2400" dirty="0">
              <a:solidFill>
                <a:srgbClr val="000080"/>
              </a:solidFill>
              <a:latin typeface="黑体" pitchFamily="2" charset="-122"/>
              <a:ea typeface="黑体" pitchFamily="2" charset="-122"/>
            </a:endParaRPr>
          </a:p>
        </p:txBody>
      </p:sp>
    </p:spTree>
    <p:extLst>
      <p:ext uri="{BB962C8B-B14F-4D97-AF65-F5344CB8AC3E}">
        <p14:creationId xmlns:p14="http://schemas.microsoft.com/office/powerpoint/2010/main" val="3275360309"/>
      </p:ext>
    </p:extLst>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68313" y="593454"/>
            <a:ext cx="8567737" cy="314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smtClean="0">
                <a:solidFill>
                  <a:srgbClr val="990000"/>
                </a:solidFill>
                <a:latin typeface="黑体" pitchFamily="2" charset="-122"/>
                <a:ea typeface="黑体" pitchFamily="2" charset="-122"/>
              </a:rPr>
              <a:t>4</a:t>
            </a:r>
            <a:r>
              <a:rPr lang="zh-CN" altLang="en-US" sz="2400" dirty="0" smtClean="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中断的基本类型</a:t>
            </a:r>
          </a:p>
          <a:p>
            <a:pPr indent="266700">
              <a:lnSpc>
                <a:spcPct val="120000"/>
              </a:lnSpc>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按不同的分类方法，有：</a:t>
            </a:r>
          </a:p>
          <a:p>
            <a:pPr indent="266700">
              <a:lnSpc>
                <a:spcPct val="120000"/>
              </a:lnSpc>
            </a:pPr>
            <a:r>
              <a:rPr lang="zh-CN" altLang="en-US" sz="2400" dirty="0">
                <a:solidFill>
                  <a:srgbClr val="000080"/>
                </a:solidFill>
                <a:latin typeface="黑体" pitchFamily="2" charset="-122"/>
                <a:ea typeface="黑体" pitchFamily="2" charset="-122"/>
              </a:rPr>
              <a:t>     ⑴ 自愿</a:t>
            </a:r>
            <a:r>
              <a:rPr lang="zh-CN" altLang="en-US" sz="2400" dirty="0" smtClean="0">
                <a:solidFill>
                  <a:srgbClr val="000080"/>
                </a:solidFill>
                <a:latin typeface="黑体" pitchFamily="2" charset="-122"/>
                <a:ea typeface="黑体" pitchFamily="2" charset="-122"/>
              </a:rPr>
              <a:t>中断（软中断） </a:t>
            </a: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强迫中断</a:t>
            </a:r>
          </a:p>
          <a:p>
            <a:pPr indent="266700">
              <a:lnSpc>
                <a:spcPct val="120000"/>
              </a:lnSpc>
            </a:pPr>
            <a:r>
              <a:rPr lang="en-US" altLang="zh-CN" sz="2400" dirty="0" smtClean="0">
                <a:solidFill>
                  <a:srgbClr val="000080"/>
                </a:solidFill>
                <a:latin typeface="黑体" pitchFamily="2" charset="-122"/>
                <a:ea typeface="黑体" pitchFamily="2" charset="-122"/>
              </a:rPr>
              <a:t>     ⑵ </a:t>
            </a:r>
            <a:r>
              <a:rPr lang="zh-CN" altLang="en-US" sz="2400" dirty="0">
                <a:solidFill>
                  <a:srgbClr val="000080"/>
                </a:solidFill>
                <a:latin typeface="黑体" pitchFamily="2" charset="-122"/>
                <a:ea typeface="黑体" pitchFamily="2" charset="-122"/>
              </a:rPr>
              <a:t>内中断 </a:t>
            </a: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外中断</a:t>
            </a:r>
          </a:p>
          <a:p>
            <a:pPr indent="266700">
              <a:lnSpc>
                <a:spcPct val="120000"/>
              </a:lnSpc>
            </a:pPr>
            <a:r>
              <a:rPr lang="zh-CN" altLang="en-US" sz="2400" dirty="0">
                <a:solidFill>
                  <a:srgbClr val="000080"/>
                </a:solidFill>
                <a:latin typeface="黑体" pitchFamily="2" charset="-122"/>
                <a:ea typeface="黑体" pitchFamily="2" charset="-122"/>
              </a:rPr>
              <a:t>        外中断又可以分为不可屏蔽中断和可屏蔽中断</a:t>
            </a:r>
          </a:p>
          <a:p>
            <a:pPr indent="266700">
              <a:lnSpc>
                <a:spcPct val="120000"/>
              </a:lnSpc>
            </a:pPr>
            <a:r>
              <a:rPr lang="zh-CN" altLang="en-US" sz="2400" dirty="0" smtClean="0">
                <a:solidFill>
                  <a:srgbClr val="000080"/>
                </a:solidFill>
                <a:latin typeface="黑体" pitchFamily="2" charset="-122"/>
                <a:ea typeface="黑体" pitchFamily="2" charset="-122"/>
              </a:rPr>
              <a:t>     ⑶ 向量中断 </a:t>
            </a: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非向量中断</a:t>
            </a:r>
          </a:p>
          <a:p>
            <a:pPr indent="266700">
              <a:lnSpc>
                <a:spcPct val="120000"/>
              </a:lnSpc>
            </a:pPr>
            <a:r>
              <a:rPr lang="zh-CN" altLang="en-US" sz="2400" dirty="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⑷ </a:t>
            </a:r>
            <a:r>
              <a:rPr lang="zh-CN" altLang="en-US" sz="2400" dirty="0">
                <a:solidFill>
                  <a:srgbClr val="000080"/>
                </a:solidFill>
                <a:latin typeface="黑体" pitchFamily="2" charset="-122"/>
                <a:ea typeface="黑体" pitchFamily="2" charset="-122"/>
              </a:rPr>
              <a:t>单重中断和多重中断</a:t>
            </a:r>
          </a:p>
        </p:txBody>
      </p:sp>
      <p:sp>
        <p:nvSpPr>
          <p:cNvPr id="683011" name="Rectangle 3"/>
          <p:cNvSpPr>
            <a:spLocks noChangeArrowheads="1"/>
          </p:cNvSpPr>
          <p:nvPr/>
        </p:nvSpPr>
        <p:spPr bwMode="auto">
          <a:xfrm>
            <a:off x="827088" y="4149080"/>
            <a:ext cx="777736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400" dirty="0">
                <a:solidFill>
                  <a:schemeClr val="hlink"/>
                </a:solidFill>
                <a:latin typeface="黑体" pitchFamily="2" charset="-122"/>
                <a:ea typeface="黑体" pitchFamily="2" charset="-122"/>
              </a:rPr>
              <a:t>    向量中断：</a:t>
            </a:r>
            <a:r>
              <a:rPr lang="zh-CN" altLang="en-US" sz="2400" dirty="0">
                <a:solidFill>
                  <a:srgbClr val="000080"/>
                </a:solidFill>
                <a:latin typeface="黑体" pitchFamily="2" charset="-122"/>
                <a:ea typeface="黑体" pitchFamily="2" charset="-122"/>
              </a:rPr>
              <a:t>发出中断请求的外设主动向</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发出一个识别代码（称为中断向量），</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通过中断向量识别各个中断源，并产生中断服务程序的入口地址。</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3011"/>
                                        </p:tgtEl>
                                        <p:attrNameLst>
                                          <p:attrName>style.visibility</p:attrName>
                                        </p:attrNameLst>
                                      </p:cBhvr>
                                      <p:to>
                                        <p:strVal val="visible"/>
                                      </p:to>
                                    </p:set>
                                    <p:animEffect transition="in" filter="wipe(up)">
                                      <p:cBhvr>
                                        <p:cTn id="7" dur="500"/>
                                        <p:tgtEl>
                                          <p:spTgt spid="683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68313" y="593454"/>
            <a:ext cx="8567737"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t" anchorCtr="0">
            <a:spAutoFit/>
          </a:bodyPr>
          <a:lstStyle/>
          <a:p>
            <a:pPr indent="266700">
              <a:lnSpc>
                <a:spcPct val="120000"/>
              </a:lnSpc>
            </a:pPr>
            <a:r>
              <a:rPr lang="en-US" altLang="zh-CN"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5</a:t>
            </a:r>
            <a:r>
              <a:rPr lang="zh-CN" altLang="en-US" sz="2400" dirty="0" smtClean="0">
                <a:solidFill>
                  <a:srgbClr val="990000"/>
                </a:solidFill>
                <a:latin typeface="黑体" pitchFamily="2" charset="-122"/>
                <a:ea typeface="黑体" pitchFamily="2" charset="-122"/>
              </a:rPr>
              <a:t>．</a:t>
            </a:r>
            <a:r>
              <a:rPr lang="zh-CN" altLang="en-US" sz="2400" dirty="0">
                <a:solidFill>
                  <a:srgbClr val="990000"/>
                </a:solidFill>
                <a:latin typeface="黑体" pitchFamily="2" charset="-122"/>
                <a:ea typeface="黑体" pitchFamily="2" charset="-122"/>
              </a:rPr>
              <a:t>中断</a:t>
            </a:r>
            <a:r>
              <a:rPr lang="zh-CN" altLang="en-US" sz="2400" dirty="0" smtClean="0">
                <a:solidFill>
                  <a:srgbClr val="990000"/>
                </a:solidFill>
                <a:latin typeface="黑体" pitchFamily="2" charset="-122"/>
                <a:ea typeface="黑体" pitchFamily="2" charset="-122"/>
              </a:rPr>
              <a:t>的典型应用</a:t>
            </a:r>
          </a:p>
          <a:p>
            <a:pPr indent="266700">
              <a:lnSpc>
                <a:spcPct val="120000"/>
              </a:lnSpc>
            </a:pPr>
            <a:r>
              <a:rPr lang="zh-CN" altLang="en-US" sz="2400" dirty="0" smtClean="0">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 ⑴ </a:t>
            </a:r>
            <a:r>
              <a:rPr lang="zh-CN" altLang="en-US" sz="2400" dirty="0" smtClean="0">
                <a:latin typeface="黑体" pitchFamily="2" charset="-122"/>
                <a:ea typeface="黑体" pitchFamily="2" charset="-122"/>
              </a:rPr>
              <a:t>管理中、低速</a:t>
            </a:r>
            <a:r>
              <a:rPr lang="en-US" altLang="zh-CN" sz="2400" dirty="0" smtClean="0">
                <a:latin typeface="黑体" pitchFamily="2" charset="-122"/>
                <a:ea typeface="黑体" pitchFamily="2" charset="-122"/>
              </a:rPr>
              <a:t>I/O</a:t>
            </a:r>
            <a:r>
              <a:rPr lang="zh-CN" altLang="en-US" sz="2400" dirty="0" smtClean="0">
                <a:latin typeface="黑体" pitchFamily="2" charset="-122"/>
                <a:ea typeface="黑体" pitchFamily="2" charset="-122"/>
              </a:rPr>
              <a:t>操作</a:t>
            </a:r>
            <a:r>
              <a:rPr lang="en-US" altLang="zh-CN" sz="2400" dirty="0" smtClean="0">
                <a:latin typeface="黑体" pitchFamily="2" charset="-122"/>
                <a:ea typeface="黑体" pitchFamily="2" charset="-122"/>
              </a:rPr>
              <a:t>,</a:t>
            </a:r>
            <a:r>
              <a:rPr lang="zh-CN" altLang="en-US" sz="2400" dirty="0" smtClean="0">
                <a:latin typeface="黑体" pitchFamily="2" charset="-122"/>
                <a:ea typeface="黑体" pitchFamily="2" charset="-122"/>
              </a:rPr>
              <a:t>实现</a:t>
            </a:r>
            <a:r>
              <a:rPr lang="zh-CN" altLang="en-US" sz="2400" dirty="0" smtClean="0">
                <a:solidFill>
                  <a:srgbClr val="FF0000"/>
                </a:solidFill>
                <a:latin typeface="黑体" pitchFamily="2" charset="-122"/>
                <a:ea typeface="黑体" pitchFamily="2" charset="-122"/>
              </a:rPr>
              <a:t>主机</a:t>
            </a:r>
            <a:r>
              <a:rPr lang="en-US" altLang="zh-CN" sz="2400" dirty="0" smtClean="0">
                <a:solidFill>
                  <a:srgbClr val="FF0000"/>
                </a:solidFill>
                <a:latin typeface="黑体" pitchFamily="2" charset="-122"/>
                <a:ea typeface="黑体" pitchFamily="2" charset="-122"/>
              </a:rPr>
              <a:t>-</a:t>
            </a:r>
            <a:r>
              <a:rPr lang="zh-CN" altLang="en-US" sz="2400" dirty="0" smtClean="0">
                <a:solidFill>
                  <a:srgbClr val="FF0000"/>
                </a:solidFill>
                <a:latin typeface="黑体" pitchFamily="2" charset="-122"/>
                <a:ea typeface="黑体" pitchFamily="2" charset="-122"/>
              </a:rPr>
              <a:t>外设</a:t>
            </a:r>
            <a:r>
              <a:rPr lang="zh-CN" altLang="en-US" sz="2400" dirty="0" smtClean="0">
                <a:latin typeface="黑体" pitchFamily="2" charset="-122"/>
                <a:ea typeface="黑体" pitchFamily="2" charset="-122"/>
              </a:rPr>
              <a:t>并行工作</a:t>
            </a:r>
            <a:endParaRPr lang="en-US" altLang="zh-CN" sz="2400" dirty="0" smtClean="0">
              <a:latin typeface="黑体" pitchFamily="2" charset="-122"/>
              <a:ea typeface="黑体" pitchFamily="2" charset="-122"/>
            </a:endParaRPr>
          </a:p>
          <a:p>
            <a:pPr indent="266700">
              <a:lnSpc>
                <a:spcPct val="120000"/>
              </a:lnSpc>
            </a:pPr>
            <a:r>
              <a:rPr lang="zh-CN" altLang="en-US" sz="2400" dirty="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   ⑵ </a:t>
            </a:r>
            <a:r>
              <a:rPr lang="zh-CN" altLang="en-US" sz="2400" dirty="0" smtClean="0">
                <a:latin typeface="黑体" pitchFamily="2" charset="-122"/>
                <a:ea typeface="黑体" pitchFamily="2" charset="-122"/>
              </a:rPr>
              <a:t>以</a:t>
            </a:r>
            <a:r>
              <a:rPr lang="zh-CN" altLang="en-US" sz="2400" dirty="0">
                <a:latin typeface="黑体" pitchFamily="2" charset="-122"/>
                <a:ea typeface="黑体" pitchFamily="2" charset="-122"/>
              </a:rPr>
              <a:t>软中断方式来处理系统调用，如读写磁盘</a:t>
            </a:r>
            <a:endParaRPr lang="en-US" altLang="zh-CN" sz="2400" dirty="0" smtClean="0">
              <a:latin typeface="黑体" pitchFamily="2" charset="-122"/>
              <a:ea typeface="黑体" pitchFamily="2" charset="-122"/>
            </a:endParaRPr>
          </a:p>
          <a:p>
            <a:pPr indent="266700">
              <a:lnSpc>
                <a:spcPct val="120000"/>
              </a:lnSpc>
            </a:pPr>
            <a:r>
              <a:rPr lang="zh-CN" altLang="en-US" sz="2400" dirty="0" smtClean="0">
                <a:solidFill>
                  <a:srgbClr val="000080"/>
                </a:solidFill>
                <a:latin typeface="黑体" pitchFamily="2" charset="-122"/>
                <a:ea typeface="黑体" pitchFamily="2" charset="-122"/>
              </a:rPr>
              <a:t>    ⑶ 故障处理</a:t>
            </a:r>
            <a:endParaRPr lang="en-US" altLang="zh-CN" sz="2400" dirty="0" smtClean="0">
              <a:latin typeface="黑体" pitchFamily="2" charset="-122"/>
              <a:ea typeface="黑体" pitchFamily="2" charset="-122"/>
            </a:endParaRPr>
          </a:p>
          <a:p>
            <a:pPr indent="266700">
              <a:lnSpc>
                <a:spcPct val="120000"/>
              </a:lnSpc>
            </a:pPr>
            <a:r>
              <a:rPr lang="zh-CN" altLang="en-US" sz="2400" dirty="0" smtClean="0">
                <a:solidFill>
                  <a:srgbClr val="000080"/>
                </a:solidFill>
                <a:latin typeface="黑体" pitchFamily="2" charset="-122"/>
                <a:ea typeface="黑体" pitchFamily="2" charset="-122"/>
              </a:rPr>
              <a:t>    ⑷ 实时处理</a:t>
            </a:r>
            <a:endParaRPr lang="en-US" altLang="zh-CN" sz="2400" dirty="0" smtClean="0">
              <a:solidFill>
                <a:srgbClr val="000080"/>
              </a:solidFill>
              <a:latin typeface="黑体" pitchFamily="2" charset="-122"/>
              <a:ea typeface="黑体" pitchFamily="2" charset="-122"/>
            </a:endParaRPr>
          </a:p>
          <a:p>
            <a:pPr indent="266700">
              <a:lnSpc>
                <a:spcPct val="120000"/>
              </a:lnSpc>
            </a:pPr>
            <a:r>
              <a:rPr lang="zh-CN" altLang="en-US" sz="2400" dirty="0">
                <a:solidFill>
                  <a:srgbClr val="000080"/>
                </a:solidFill>
                <a:latin typeface="黑体" pitchFamily="2" charset="-122"/>
                <a:ea typeface="黑体" pitchFamily="2" charset="-122"/>
              </a:rPr>
              <a:t>       对各事件以足够快的速度进行处理，</a:t>
            </a:r>
            <a:endParaRPr lang="en-US" altLang="zh-CN" sz="2400" dirty="0">
              <a:solidFill>
                <a:srgbClr val="000080"/>
              </a:solidFill>
              <a:latin typeface="黑体" pitchFamily="2" charset="-122"/>
              <a:ea typeface="黑体" pitchFamily="2" charset="-122"/>
            </a:endParaRPr>
          </a:p>
          <a:p>
            <a:pPr indent="266700">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并在允许的时间尺度内作出反应。</a:t>
            </a:r>
          </a:p>
          <a:p>
            <a:pPr indent="266700">
              <a:lnSpc>
                <a:spcPct val="120000"/>
              </a:lnSpc>
            </a:pPr>
            <a:r>
              <a:rPr lang="zh-CN" altLang="en-US" sz="2400" dirty="0" smtClean="0">
                <a:solidFill>
                  <a:srgbClr val="000080"/>
                </a:solidFill>
                <a:latin typeface="黑体" pitchFamily="2" charset="-122"/>
                <a:ea typeface="黑体" pitchFamily="2" charset="-122"/>
              </a:rPr>
              <a:t>    ⑸ 人机对话</a:t>
            </a:r>
            <a:endParaRPr lang="en-US" altLang="zh-CN" sz="2400" dirty="0" smtClean="0">
              <a:latin typeface="黑体" pitchFamily="2" charset="-122"/>
              <a:ea typeface="黑体" pitchFamily="2" charset="-122"/>
            </a:endParaRPr>
          </a:p>
          <a:p>
            <a:pPr indent="266700">
              <a:lnSpc>
                <a:spcPct val="120000"/>
              </a:lnSpc>
            </a:pPr>
            <a:r>
              <a:rPr lang="zh-CN" altLang="en-US" sz="2400" dirty="0" smtClean="0">
                <a:solidFill>
                  <a:srgbClr val="000080"/>
                </a:solidFill>
                <a:latin typeface="黑体" pitchFamily="2" charset="-122"/>
                <a:ea typeface="黑体" pitchFamily="2" charset="-122"/>
              </a:rPr>
              <a:t>    ⑹ 多机通信</a:t>
            </a:r>
            <a:endParaRPr lang="en-US" altLang="zh-CN" sz="2400" dirty="0">
              <a:latin typeface="黑体" pitchFamily="2" charset="-122"/>
              <a:ea typeface="黑体" pitchFamily="2" charset="-122"/>
            </a:endParaRPr>
          </a:p>
          <a:p>
            <a:pPr indent="266700">
              <a:lnSpc>
                <a:spcPct val="120000"/>
              </a:lnSpc>
            </a:pPr>
            <a:endParaRPr lang="en-US" altLang="zh-CN" sz="2400" dirty="0" smtClean="0">
              <a:latin typeface="黑体" pitchFamily="2" charset="-122"/>
              <a:ea typeface="黑体" pitchFamily="2" charset="-122"/>
            </a:endParaRPr>
          </a:p>
        </p:txBody>
      </p:sp>
    </p:spTree>
    <p:extLst>
      <p:ext uri="{BB962C8B-B14F-4D97-AF65-F5344CB8AC3E}">
        <p14:creationId xmlns:p14="http://schemas.microsoft.com/office/powerpoint/2010/main" val="3934082608"/>
      </p:ext>
    </p:extLst>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539552" y="1051868"/>
            <a:ext cx="4054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2400" dirty="0">
                <a:solidFill>
                  <a:srgbClr val="990000"/>
                </a:solidFill>
                <a:latin typeface="黑体" pitchFamily="2" charset="-122"/>
                <a:ea typeface="黑体" pitchFamily="2" charset="-122"/>
              </a:rPr>
              <a:t>  </a:t>
            </a:r>
            <a:r>
              <a:rPr lang="en-US" altLang="zh-CN" sz="2400" dirty="0">
                <a:solidFill>
                  <a:srgbClr val="990000"/>
                </a:solidFill>
                <a:latin typeface="黑体" pitchFamily="2" charset="-122"/>
                <a:ea typeface="黑体" pitchFamily="2" charset="-122"/>
              </a:rPr>
              <a:t>1</a:t>
            </a:r>
            <a:r>
              <a:rPr lang="zh-CN" altLang="en-US" sz="2400" dirty="0">
                <a:solidFill>
                  <a:srgbClr val="990000"/>
                </a:solidFill>
                <a:latin typeface="黑体" pitchFamily="2" charset="-122"/>
                <a:ea typeface="黑体" pitchFamily="2" charset="-122"/>
              </a:rPr>
              <a:t>．中断系统的软硬件组织</a:t>
            </a:r>
          </a:p>
        </p:txBody>
      </p:sp>
      <p:sp>
        <p:nvSpPr>
          <p:cNvPr id="37892" name="Rectangle 5"/>
          <p:cNvSpPr>
            <a:spLocks noChangeArrowheads="1"/>
          </p:cNvSpPr>
          <p:nvPr/>
        </p:nvSpPr>
        <p:spPr bwMode="auto">
          <a:xfrm>
            <a:off x="467544" y="547688"/>
            <a:ext cx="7848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smtClean="0">
                <a:solidFill>
                  <a:srgbClr val="990000"/>
                </a:solidFill>
                <a:latin typeface="黑体" pitchFamily="2" charset="-122"/>
                <a:ea typeface="黑体" pitchFamily="2" charset="-122"/>
              </a:rPr>
              <a:t>7.4.2 </a:t>
            </a:r>
            <a:r>
              <a:rPr lang="zh-CN" altLang="en-US" sz="2400" dirty="0" smtClean="0">
                <a:solidFill>
                  <a:srgbClr val="990000"/>
                </a:solidFill>
                <a:latin typeface="黑体" pitchFamily="2" charset="-122"/>
                <a:ea typeface="黑体" pitchFamily="2" charset="-122"/>
              </a:rPr>
              <a:t>中断系统的软硬件组织和</a:t>
            </a:r>
            <a:r>
              <a:rPr lang="zh-CN" altLang="en-US" sz="2400" dirty="0">
                <a:solidFill>
                  <a:srgbClr val="990000"/>
                </a:solidFill>
                <a:latin typeface="黑体" pitchFamily="2" charset="-122"/>
                <a:ea typeface="黑体" pitchFamily="2" charset="-122"/>
              </a:rPr>
              <a:t>中断的全过程</a:t>
            </a:r>
          </a:p>
        </p:txBody>
      </p:sp>
      <p:sp>
        <p:nvSpPr>
          <p:cNvPr id="23" name="Rectangle 8"/>
          <p:cNvSpPr>
            <a:spLocks noChangeArrowheads="1"/>
          </p:cNvSpPr>
          <p:nvPr/>
        </p:nvSpPr>
        <p:spPr bwMode="auto">
          <a:xfrm>
            <a:off x="450318" y="1628800"/>
            <a:ext cx="8693681"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nchorCtr="0">
            <a:spAutoFit/>
          </a:bodyPr>
          <a:lstStyle/>
          <a:p>
            <a:pPr>
              <a:lnSpc>
                <a:spcPct val="120000"/>
              </a:lnSpc>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a:t>
            </a:r>
            <a:r>
              <a:rPr lang="zh-CN" altLang="en-US" sz="2400" dirty="0">
                <a:solidFill>
                  <a:srgbClr val="000080"/>
                </a:solidFill>
                <a:latin typeface="黑体" pitchFamily="2" charset="-122"/>
                <a:ea typeface="黑体" pitchFamily="2" charset="-122"/>
              </a:rPr>
              <a:t>）硬件</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接口方面：请求、屏蔽、传递、判优等逻辑；</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latin typeface="黑体" pitchFamily="2" charset="-122"/>
                <a:ea typeface="黑体" pitchFamily="2" charset="-122"/>
              </a:rPr>
              <a:t> </a:t>
            </a:r>
            <a:r>
              <a:rPr lang="en-US" altLang="zh-CN" sz="2400" dirty="0" smtClean="0">
                <a:latin typeface="黑体" pitchFamily="2" charset="-122"/>
                <a:ea typeface="黑体" pitchFamily="2" charset="-122"/>
              </a:rPr>
              <a:t>              </a:t>
            </a:r>
            <a:r>
              <a:rPr lang="zh-CN" altLang="en-US" sz="2400" dirty="0" smtClean="0">
                <a:solidFill>
                  <a:schemeClr val="accent1">
                    <a:lumMod val="50000"/>
                  </a:schemeClr>
                </a:solidFill>
                <a:latin typeface="黑体" pitchFamily="2" charset="-122"/>
                <a:ea typeface="黑体" pitchFamily="2" charset="-122"/>
              </a:rPr>
              <a:t>（可采用各设备分散控制或集中控制方式）</a:t>
            </a:r>
            <a:endParaRPr lang="en-US" altLang="zh-CN" sz="2400" dirty="0">
              <a:solidFill>
                <a:schemeClr val="accent1">
                  <a:lumMod val="50000"/>
                </a:schemeClr>
              </a:solidFill>
              <a:latin typeface="黑体" pitchFamily="2" charset="-122"/>
              <a:ea typeface="黑体" pitchFamily="2" charset="-122"/>
            </a:endParaRPr>
          </a:p>
          <a:p>
            <a:pPr>
              <a:lnSpc>
                <a:spcPct val="120000"/>
              </a:lnSpc>
            </a:pPr>
            <a:r>
              <a:rPr lang="en-US" altLang="zh-CN" sz="2400" dirty="0">
                <a:latin typeface="黑体" pitchFamily="2" charset="-122"/>
                <a:ea typeface="黑体" pitchFamily="2" charset="-122"/>
              </a:rPr>
              <a:t>      </a:t>
            </a:r>
            <a:r>
              <a:rPr lang="en-US" altLang="zh-CN" sz="2400" dirty="0" smtClean="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方面： 对中断请求的响应逻辑。</a:t>
            </a:r>
          </a:p>
        </p:txBody>
      </p:sp>
      <p:grpSp>
        <p:nvGrpSpPr>
          <p:cNvPr id="64" name="组合 63"/>
          <p:cNvGrpSpPr/>
          <p:nvPr/>
        </p:nvGrpSpPr>
        <p:grpSpPr>
          <a:xfrm>
            <a:off x="754845" y="3645024"/>
            <a:ext cx="7788275" cy="2639860"/>
            <a:chOff x="2749938" y="1764363"/>
            <a:chExt cx="7788275" cy="2827338"/>
          </a:xfrm>
        </p:grpSpPr>
        <p:sp>
          <p:nvSpPr>
            <p:cNvPr id="65" name="Rectangle 7"/>
            <p:cNvSpPr>
              <a:spLocks noChangeArrowheads="1"/>
            </p:cNvSpPr>
            <p:nvPr/>
          </p:nvSpPr>
          <p:spPr bwMode="auto">
            <a:xfrm>
              <a:off x="3166374" y="1831038"/>
              <a:ext cx="4929869"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nSpc>
                  <a:spcPct val="120000"/>
                </a:lnSpc>
              </a:pPr>
              <a:r>
                <a:rPr lang="zh-CN" altLang="en-US" sz="2400">
                  <a:solidFill>
                    <a:srgbClr val="000080"/>
                  </a:solidFill>
                  <a:latin typeface="黑体" pitchFamily="2" charset="-122"/>
                  <a:ea typeface="黑体" pitchFamily="2" charset="-122"/>
                </a:rPr>
                <a:t>  硬件接口──线路的连接逻辑</a:t>
              </a:r>
            </a:p>
            <a:p>
              <a:pPr>
                <a:lnSpc>
                  <a:spcPct val="120000"/>
                </a:lnSpc>
              </a:pPr>
              <a:r>
                <a:rPr lang="zh-CN" altLang="en-US" sz="2400">
                  <a:solidFill>
                    <a:srgbClr val="000080"/>
                  </a:solidFill>
                  <a:latin typeface="黑体" pitchFamily="2" charset="-122"/>
                  <a:ea typeface="黑体" pitchFamily="2" charset="-122"/>
                </a:rPr>
                <a:t>  软件接口──信号传递协议</a:t>
              </a:r>
            </a:p>
          </p:txBody>
        </p:sp>
        <p:sp>
          <p:nvSpPr>
            <p:cNvPr id="66" name="AutoShape 9"/>
            <p:cNvSpPr>
              <a:spLocks noChangeArrowheads="1"/>
            </p:cNvSpPr>
            <p:nvPr/>
          </p:nvSpPr>
          <p:spPr bwMode="auto">
            <a:xfrm>
              <a:off x="2749938" y="1764363"/>
              <a:ext cx="7788275" cy="2827338"/>
            </a:xfrm>
            <a:prstGeom prst="roundRect">
              <a:avLst>
                <a:gd name="adj" fmla="val 11958"/>
              </a:avLst>
            </a:prstGeom>
            <a:gradFill rotWithShape="0">
              <a:gsLst>
                <a:gs pos="0">
                  <a:srgbClr val="F5E3F3"/>
                </a:gs>
                <a:gs pos="50000">
                  <a:srgbClr val="ADD6FF"/>
                </a:gs>
                <a:gs pos="100000">
                  <a:srgbClr val="F5E3F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zh-CN" altLang="en-US">
                <a:solidFill>
                  <a:srgbClr val="000080"/>
                </a:solidFill>
                <a:latin typeface="黑体" pitchFamily="2" charset="-122"/>
                <a:ea typeface="黑体" pitchFamily="2" charset="-122"/>
              </a:endParaRPr>
            </a:p>
          </p:txBody>
        </p:sp>
        <p:sp>
          <p:nvSpPr>
            <p:cNvPr id="67" name="Line 10"/>
            <p:cNvSpPr>
              <a:spLocks noChangeShapeType="1"/>
            </p:cNvSpPr>
            <p:nvPr/>
          </p:nvSpPr>
          <p:spPr bwMode="auto">
            <a:xfrm>
              <a:off x="3276607" y="2027888"/>
              <a:ext cx="6845170"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8" name="Rectangle 11"/>
            <p:cNvSpPr>
              <a:spLocks noChangeArrowheads="1"/>
            </p:cNvSpPr>
            <p:nvPr/>
          </p:nvSpPr>
          <p:spPr bwMode="auto">
            <a:xfrm>
              <a:off x="3500136" y="2342213"/>
              <a:ext cx="2235282" cy="1954213"/>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69" name="Rectangle 12"/>
            <p:cNvSpPr>
              <a:spLocks noChangeArrowheads="1"/>
            </p:cNvSpPr>
            <p:nvPr/>
          </p:nvSpPr>
          <p:spPr bwMode="auto">
            <a:xfrm>
              <a:off x="6490208" y="2356501"/>
              <a:ext cx="1114579" cy="1898650"/>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0" name="Rectangle 13"/>
            <p:cNvSpPr>
              <a:spLocks noChangeArrowheads="1"/>
            </p:cNvSpPr>
            <p:nvPr/>
          </p:nvSpPr>
          <p:spPr bwMode="auto">
            <a:xfrm>
              <a:off x="8403978" y="2369201"/>
              <a:ext cx="1131420" cy="725488"/>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1" name="Rectangle 14"/>
            <p:cNvSpPr>
              <a:spLocks noChangeArrowheads="1"/>
            </p:cNvSpPr>
            <p:nvPr/>
          </p:nvSpPr>
          <p:spPr bwMode="auto">
            <a:xfrm>
              <a:off x="8417757" y="3394726"/>
              <a:ext cx="1145199" cy="833438"/>
            </a:xfrm>
            <a:prstGeom prst="rect">
              <a:avLst/>
            </a:prstGeom>
            <a:solidFill>
              <a:srgbClr val="FFFFFF"/>
            </a:solidFill>
            <a:ln w="19050">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2" name="Text Box 15"/>
            <p:cNvSpPr txBox="1">
              <a:spLocks noChangeArrowheads="1"/>
            </p:cNvSpPr>
            <p:nvPr/>
          </p:nvSpPr>
          <p:spPr bwMode="auto">
            <a:xfrm>
              <a:off x="4313914" y="3994801"/>
              <a:ext cx="741011"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spcBef>
                  <a:spcPts val="300"/>
                </a:spcBef>
              </a:pPr>
              <a:r>
                <a:rPr lang="en-US" altLang="zh-CN" sz="1800" dirty="0">
                  <a:solidFill>
                    <a:srgbClr val="000080"/>
                  </a:solidFill>
                  <a:latin typeface="黑体" pitchFamily="2" charset="-122"/>
                  <a:ea typeface="黑体" pitchFamily="2" charset="-122"/>
                </a:rPr>
                <a:t>CPU</a:t>
              </a:r>
              <a:endParaRPr lang="en-US" altLang="zh-CN" sz="1600" dirty="0">
                <a:solidFill>
                  <a:srgbClr val="000080"/>
                </a:solidFill>
                <a:latin typeface="黑体" pitchFamily="2" charset="-122"/>
                <a:ea typeface="黑体" pitchFamily="2" charset="-122"/>
              </a:endParaRPr>
            </a:p>
          </p:txBody>
        </p:sp>
        <p:sp>
          <p:nvSpPr>
            <p:cNvPr id="73" name="Rectangle 16" descr="50%"/>
            <p:cNvSpPr>
              <a:spLocks noChangeArrowheads="1"/>
            </p:cNvSpPr>
            <p:nvPr/>
          </p:nvSpPr>
          <p:spPr bwMode="auto">
            <a:xfrm>
              <a:off x="4855084" y="2493026"/>
              <a:ext cx="711922" cy="177800"/>
            </a:xfrm>
            <a:prstGeom prst="rect">
              <a:avLst/>
            </a:prstGeom>
            <a:pattFill prst="pct50">
              <a:fgClr>
                <a:schemeClr val="hlink"/>
              </a:fgClr>
              <a:bgClr>
                <a:srgbClr val="FFFFFF"/>
              </a:bgClr>
            </a:patt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4" name="Rectangle 17"/>
            <p:cNvSpPr>
              <a:spLocks noChangeArrowheads="1"/>
            </p:cNvSpPr>
            <p:nvPr/>
          </p:nvSpPr>
          <p:spPr bwMode="auto">
            <a:xfrm>
              <a:off x="4855084" y="2724801"/>
              <a:ext cx="711922" cy="1778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5" name="Rectangle 18"/>
            <p:cNvSpPr>
              <a:spLocks noChangeArrowheads="1"/>
            </p:cNvSpPr>
            <p:nvPr/>
          </p:nvSpPr>
          <p:spPr bwMode="auto">
            <a:xfrm>
              <a:off x="4855084" y="3121676"/>
              <a:ext cx="711922" cy="176213"/>
            </a:xfrm>
            <a:prstGeom prst="rect">
              <a:avLst/>
            </a:prstGeom>
            <a:solidFill>
              <a:srgbClr val="FFFFFF"/>
            </a:solidFill>
            <a:ln w="9525">
              <a:solidFill>
                <a:srgbClr val="00000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6" name="Rectangle 19"/>
            <p:cNvSpPr>
              <a:spLocks noChangeArrowheads="1"/>
            </p:cNvSpPr>
            <p:nvPr/>
          </p:nvSpPr>
          <p:spPr bwMode="auto">
            <a:xfrm>
              <a:off x="4855084" y="3121676"/>
              <a:ext cx="711922" cy="900113"/>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7" name="Rectangle 20"/>
            <p:cNvSpPr>
              <a:spLocks noChangeArrowheads="1"/>
            </p:cNvSpPr>
            <p:nvPr/>
          </p:nvSpPr>
          <p:spPr bwMode="auto">
            <a:xfrm>
              <a:off x="4855084" y="3297888"/>
              <a:ext cx="711922" cy="1778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8" name="Rectangle 21"/>
            <p:cNvSpPr>
              <a:spLocks noChangeArrowheads="1"/>
            </p:cNvSpPr>
            <p:nvPr/>
          </p:nvSpPr>
          <p:spPr bwMode="auto">
            <a:xfrm>
              <a:off x="4855084" y="3845576"/>
              <a:ext cx="711922" cy="176213"/>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79" name="Text Box 22"/>
            <p:cNvSpPr txBox="1">
              <a:spLocks noChangeArrowheads="1"/>
            </p:cNvSpPr>
            <p:nvPr/>
          </p:nvSpPr>
          <p:spPr bwMode="auto">
            <a:xfrm>
              <a:off x="4296263" y="2478738"/>
              <a:ext cx="5312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IR</a:t>
              </a:r>
            </a:p>
          </p:txBody>
        </p:sp>
        <p:sp>
          <p:nvSpPr>
            <p:cNvPr id="80" name="Text Box 23"/>
            <p:cNvSpPr txBox="1">
              <a:spLocks noChangeArrowheads="1"/>
            </p:cNvSpPr>
            <p:nvPr/>
          </p:nvSpPr>
          <p:spPr bwMode="auto">
            <a:xfrm>
              <a:off x="4323822" y="2685113"/>
              <a:ext cx="53126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PC</a:t>
              </a:r>
            </a:p>
          </p:txBody>
        </p:sp>
        <p:sp>
          <p:nvSpPr>
            <p:cNvPr id="81" name="Text Box 24"/>
            <p:cNvSpPr txBox="1">
              <a:spLocks noChangeArrowheads="1"/>
            </p:cNvSpPr>
            <p:nvPr/>
          </p:nvSpPr>
          <p:spPr bwMode="auto">
            <a:xfrm>
              <a:off x="4313105" y="3080401"/>
              <a:ext cx="53126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R0</a:t>
              </a:r>
            </a:p>
          </p:txBody>
        </p:sp>
        <p:sp>
          <p:nvSpPr>
            <p:cNvPr id="82" name="Text Box 25"/>
            <p:cNvSpPr txBox="1">
              <a:spLocks noChangeArrowheads="1"/>
            </p:cNvSpPr>
            <p:nvPr/>
          </p:nvSpPr>
          <p:spPr bwMode="auto">
            <a:xfrm>
              <a:off x="4323822" y="3256613"/>
              <a:ext cx="5312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R1</a:t>
              </a:r>
            </a:p>
          </p:txBody>
        </p:sp>
        <p:sp>
          <p:nvSpPr>
            <p:cNvPr id="83" name="Text Box 26"/>
            <p:cNvSpPr txBox="1">
              <a:spLocks noChangeArrowheads="1"/>
            </p:cNvSpPr>
            <p:nvPr/>
          </p:nvSpPr>
          <p:spPr bwMode="auto">
            <a:xfrm>
              <a:off x="4855084" y="3545538"/>
              <a:ext cx="71192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84" name="Rectangle 27"/>
            <p:cNvSpPr>
              <a:spLocks noChangeArrowheads="1"/>
            </p:cNvSpPr>
            <p:nvPr/>
          </p:nvSpPr>
          <p:spPr bwMode="auto">
            <a:xfrm>
              <a:off x="6490208" y="2559701"/>
              <a:ext cx="1102331" cy="1920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85" name="Rectangle 28"/>
            <p:cNvSpPr>
              <a:spLocks noChangeArrowheads="1"/>
            </p:cNvSpPr>
            <p:nvPr/>
          </p:nvSpPr>
          <p:spPr bwMode="auto">
            <a:xfrm>
              <a:off x="6490208" y="2929588"/>
              <a:ext cx="1102331" cy="1920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86" name="Text Box 29"/>
            <p:cNvSpPr txBox="1">
              <a:spLocks noChangeArrowheads="1"/>
            </p:cNvSpPr>
            <p:nvPr/>
          </p:nvSpPr>
          <p:spPr bwMode="auto">
            <a:xfrm>
              <a:off x="6643310" y="3105801"/>
              <a:ext cx="8236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87" name="Rectangle 30"/>
            <p:cNvSpPr>
              <a:spLocks noChangeArrowheads="1"/>
            </p:cNvSpPr>
            <p:nvPr/>
          </p:nvSpPr>
          <p:spPr bwMode="auto">
            <a:xfrm>
              <a:off x="6490208" y="3409013"/>
              <a:ext cx="1102331" cy="190500"/>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88" name="Text Box 31"/>
            <p:cNvSpPr txBox="1">
              <a:spLocks noChangeArrowheads="1"/>
            </p:cNvSpPr>
            <p:nvPr/>
          </p:nvSpPr>
          <p:spPr bwMode="auto">
            <a:xfrm>
              <a:off x="6643310" y="3721751"/>
              <a:ext cx="823686"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Times New Roman" pitchFamily="18" charset="0"/>
                  <a:ea typeface="黑体" pitchFamily="2" charset="-122"/>
                </a:rPr>
                <a:t>……</a:t>
              </a:r>
              <a:endParaRPr lang="zh-CN" altLang="en-US" sz="1600">
                <a:solidFill>
                  <a:srgbClr val="000080"/>
                </a:solidFill>
                <a:latin typeface="黑体" pitchFamily="2" charset="-122"/>
                <a:ea typeface="黑体" pitchFamily="2" charset="-122"/>
              </a:endParaRPr>
            </a:p>
          </p:txBody>
        </p:sp>
        <p:sp>
          <p:nvSpPr>
            <p:cNvPr id="89" name="Text Box 32"/>
            <p:cNvSpPr txBox="1">
              <a:spLocks noChangeArrowheads="1"/>
            </p:cNvSpPr>
            <p:nvPr/>
          </p:nvSpPr>
          <p:spPr bwMode="auto">
            <a:xfrm>
              <a:off x="6545325" y="3955113"/>
              <a:ext cx="100587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MM</a:t>
              </a:r>
            </a:p>
          </p:txBody>
        </p:sp>
        <p:sp>
          <p:nvSpPr>
            <p:cNvPr id="90" name="Text Box 33"/>
            <p:cNvSpPr txBox="1">
              <a:spLocks noChangeArrowheads="1"/>
            </p:cNvSpPr>
            <p:nvPr/>
          </p:nvSpPr>
          <p:spPr bwMode="auto">
            <a:xfrm>
              <a:off x="8515742" y="3901138"/>
              <a:ext cx="101965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设备</a:t>
              </a:r>
            </a:p>
          </p:txBody>
        </p:sp>
        <p:sp>
          <p:nvSpPr>
            <p:cNvPr id="91" name="Rectangle 34"/>
            <p:cNvSpPr>
              <a:spLocks noChangeArrowheads="1"/>
            </p:cNvSpPr>
            <p:nvPr/>
          </p:nvSpPr>
          <p:spPr bwMode="auto">
            <a:xfrm>
              <a:off x="8655064" y="2450163"/>
              <a:ext cx="713453" cy="179388"/>
            </a:xfrm>
            <a:prstGeom prst="rect">
              <a:avLst/>
            </a:prstGeom>
            <a:solidFill>
              <a:srgbClr val="FFFFFF"/>
            </a:solidFill>
            <a:ln w="9525">
              <a:solidFill>
                <a:srgbClr val="000080"/>
              </a:solidFill>
              <a:miter lim="800000"/>
              <a:headEnd/>
              <a:tailEnd/>
            </a:ln>
          </p:spPr>
          <p:txBody>
            <a:bodyPr/>
            <a:lstStyle/>
            <a:p>
              <a:pPr algn="ctr"/>
              <a:endParaRPr lang="zh-CN" altLang="en-US">
                <a:solidFill>
                  <a:srgbClr val="000080"/>
                </a:solidFill>
                <a:latin typeface="黑体" pitchFamily="2" charset="-122"/>
                <a:ea typeface="黑体" pitchFamily="2" charset="-122"/>
              </a:endParaRPr>
            </a:p>
          </p:txBody>
        </p:sp>
        <p:sp>
          <p:nvSpPr>
            <p:cNvPr id="92" name="Text Box 35"/>
            <p:cNvSpPr txBox="1">
              <a:spLocks noChangeArrowheads="1"/>
            </p:cNvSpPr>
            <p:nvPr/>
          </p:nvSpPr>
          <p:spPr bwMode="auto">
            <a:xfrm>
              <a:off x="8472873" y="2805763"/>
              <a:ext cx="102118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I/O</a:t>
              </a:r>
              <a:r>
                <a:rPr lang="zh-CN" altLang="en-US" sz="1600">
                  <a:solidFill>
                    <a:srgbClr val="000080"/>
                  </a:solidFill>
                  <a:latin typeface="黑体" pitchFamily="2" charset="-122"/>
                  <a:ea typeface="黑体" pitchFamily="2" charset="-122"/>
                </a:rPr>
                <a:t>接口</a:t>
              </a:r>
            </a:p>
          </p:txBody>
        </p:sp>
        <p:sp>
          <p:nvSpPr>
            <p:cNvPr id="93" name="Line 36"/>
            <p:cNvSpPr>
              <a:spLocks noChangeShapeType="1"/>
            </p:cNvSpPr>
            <p:nvPr/>
          </p:nvSpPr>
          <p:spPr bwMode="auto">
            <a:xfrm>
              <a:off x="4674424" y="2027888"/>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94" name="Line 37"/>
            <p:cNvSpPr>
              <a:spLocks noChangeShapeType="1"/>
            </p:cNvSpPr>
            <p:nvPr/>
          </p:nvSpPr>
          <p:spPr bwMode="auto">
            <a:xfrm>
              <a:off x="7035250" y="2054876"/>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95" name="Line 38"/>
            <p:cNvSpPr>
              <a:spLocks noChangeShapeType="1"/>
            </p:cNvSpPr>
            <p:nvPr/>
          </p:nvSpPr>
          <p:spPr bwMode="auto">
            <a:xfrm>
              <a:off x="8976577" y="2042176"/>
              <a:ext cx="0" cy="314325"/>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96" name="Line 39"/>
            <p:cNvSpPr>
              <a:spLocks noChangeShapeType="1"/>
            </p:cNvSpPr>
            <p:nvPr/>
          </p:nvSpPr>
          <p:spPr bwMode="auto">
            <a:xfrm>
              <a:off x="9004136" y="3094688"/>
              <a:ext cx="0" cy="314325"/>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97" name="Freeform 40"/>
            <p:cNvSpPr>
              <a:spLocks/>
            </p:cNvSpPr>
            <p:nvPr/>
          </p:nvSpPr>
          <p:spPr bwMode="auto">
            <a:xfrm>
              <a:off x="3588934" y="2712101"/>
              <a:ext cx="774694" cy="395288"/>
            </a:xfrm>
            <a:custGeom>
              <a:avLst/>
              <a:gdLst>
                <a:gd name="T0" fmla="*/ 0 w 990"/>
                <a:gd name="T1" fmla="*/ 2 h 352"/>
                <a:gd name="T2" fmla="*/ 1 w 990"/>
                <a:gd name="T3" fmla="*/ 0 h 352"/>
                <a:gd name="T4" fmla="*/ 1 w 990"/>
                <a:gd name="T5" fmla="*/ 0 h 352"/>
                <a:gd name="T6" fmla="*/ 1 w 990"/>
                <a:gd name="T7" fmla="*/ 2 h 352"/>
                <a:gd name="T8" fmla="*/ 1 w 990"/>
                <a:gd name="T9" fmla="*/ 2 h 352"/>
                <a:gd name="T10" fmla="*/ 1 w 990"/>
                <a:gd name="T11" fmla="*/ 1 h 352"/>
                <a:gd name="T12" fmla="*/ 1 w 990"/>
                <a:gd name="T13" fmla="*/ 2 h 352"/>
                <a:gd name="T14" fmla="*/ 0 w 990"/>
                <a:gd name="T15" fmla="*/ 2 h 352"/>
                <a:gd name="T16" fmla="*/ 0 60000 65536"/>
                <a:gd name="T17" fmla="*/ 0 60000 65536"/>
                <a:gd name="T18" fmla="*/ 0 60000 65536"/>
                <a:gd name="T19" fmla="*/ 0 60000 65536"/>
                <a:gd name="T20" fmla="*/ 0 60000 65536"/>
                <a:gd name="T21" fmla="*/ 0 60000 65536"/>
                <a:gd name="T22" fmla="*/ 0 60000 65536"/>
                <a:gd name="T23" fmla="*/ 0 60000 65536"/>
                <a:gd name="T24" fmla="*/ 0 w 990"/>
                <a:gd name="T25" fmla="*/ 0 h 352"/>
                <a:gd name="T26" fmla="*/ 990 w 990"/>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0" h="352">
                  <a:moveTo>
                    <a:pt x="0" y="345"/>
                  </a:moveTo>
                  <a:lnTo>
                    <a:pt x="248" y="0"/>
                  </a:lnTo>
                  <a:lnTo>
                    <a:pt x="735" y="0"/>
                  </a:lnTo>
                  <a:lnTo>
                    <a:pt x="990" y="352"/>
                  </a:lnTo>
                  <a:lnTo>
                    <a:pt x="570" y="352"/>
                  </a:lnTo>
                  <a:lnTo>
                    <a:pt x="495" y="225"/>
                  </a:lnTo>
                  <a:lnTo>
                    <a:pt x="428" y="345"/>
                  </a:lnTo>
                  <a:lnTo>
                    <a:pt x="0" y="345"/>
                  </a:lnTo>
                  <a:close/>
                </a:path>
              </a:pathLst>
            </a:custGeom>
            <a:solidFill>
              <a:srgbClr val="FFFFFF"/>
            </a:solidFill>
            <a:ln w="12700" cap="flat" cmpd="sng">
              <a:solidFill>
                <a:srgbClr val="000080"/>
              </a:solidFill>
              <a:prstDash val="solid"/>
              <a:round/>
              <a:headEnd/>
              <a:tailEnd/>
            </a:ln>
          </p:spPr>
          <p:txBody>
            <a:bodyPr/>
            <a:lstStyle/>
            <a:p>
              <a:endParaRPr lang="zh-CN" altLang="en-US"/>
            </a:p>
          </p:txBody>
        </p:sp>
        <p:sp>
          <p:nvSpPr>
            <p:cNvPr id="98" name="Text Box 41"/>
            <p:cNvSpPr txBox="1">
              <a:spLocks noChangeArrowheads="1"/>
            </p:cNvSpPr>
            <p:nvPr/>
          </p:nvSpPr>
          <p:spPr bwMode="auto">
            <a:xfrm>
              <a:off x="3662423" y="2759726"/>
              <a:ext cx="661399"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ALU</a:t>
              </a:r>
            </a:p>
          </p:txBody>
        </p:sp>
        <p:sp>
          <p:nvSpPr>
            <p:cNvPr id="99" name="Rectangle 42"/>
            <p:cNvSpPr>
              <a:spLocks noChangeArrowheads="1"/>
            </p:cNvSpPr>
            <p:nvPr/>
          </p:nvSpPr>
          <p:spPr bwMode="auto">
            <a:xfrm>
              <a:off x="8422350" y="2378726"/>
              <a:ext cx="1113048" cy="715963"/>
            </a:xfrm>
            <a:prstGeom prst="rect">
              <a:avLst/>
            </a:prstGeo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en-US">
                <a:solidFill>
                  <a:srgbClr val="000080"/>
                </a:solidFill>
                <a:latin typeface="黑体" pitchFamily="2" charset="-122"/>
                <a:ea typeface="黑体" pitchFamily="2" charset="-122"/>
              </a:endParaRPr>
            </a:p>
          </p:txBody>
        </p:sp>
        <p:sp>
          <p:nvSpPr>
            <p:cNvPr id="100" name="Text Box 10" descr="75%"/>
            <p:cNvSpPr txBox="1">
              <a:spLocks noChangeArrowheads="1"/>
            </p:cNvSpPr>
            <p:nvPr/>
          </p:nvSpPr>
          <p:spPr bwMode="auto">
            <a:xfrm>
              <a:off x="3621820" y="3266926"/>
              <a:ext cx="708921" cy="881062"/>
            </a:xfrm>
            <a:prstGeom prst="rect">
              <a:avLst/>
            </a:prstGeom>
            <a:pattFill prst="pct75">
              <a:fgClr>
                <a:srgbClr val="FF0000"/>
              </a:fgClr>
              <a:bgClr>
                <a:srgbClr val="FFFFFF"/>
              </a:bgClr>
            </a:pattFill>
            <a:ln w="28575">
              <a:solidFill>
                <a:srgbClr val="000080"/>
              </a:solidFill>
              <a:miter lim="800000"/>
              <a:headEnd/>
              <a:tailEnd/>
            </a:ln>
          </p:spPr>
          <p:txBody>
            <a:bodyPr tIns="0"/>
            <a:lstStyle>
              <a:lvl1pPr eaLnBrk="0" hangingPunct="0">
                <a:defRPr sz="2400" b="1">
                  <a:solidFill>
                    <a:srgbClr val="000080"/>
                  </a:solidFill>
                  <a:latin typeface="楷体_GB2312" pitchFamily="49" charset="-122"/>
                  <a:ea typeface="楷体_GB2312" pitchFamily="49" charset="-122"/>
                </a:defRPr>
              </a:lvl1pPr>
              <a:lvl2pPr marL="742950" indent="-285750" eaLnBrk="0" hangingPunct="0">
                <a:defRPr sz="2400" b="1">
                  <a:solidFill>
                    <a:srgbClr val="000080"/>
                  </a:solidFill>
                  <a:latin typeface="楷体_GB2312" pitchFamily="49" charset="-122"/>
                  <a:ea typeface="楷体_GB2312" pitchFamily="49" charset="-122"/>
                </a:defRPr>
              </a:lvl2pPr>
              <a:lvl3pPr marL="1143000" indent="-228600" eaLnBrk="0" hangingPunct="0">
                <a:defRPr sz="2400" b="1">
                  <a:solidFill>
                    <a:srgbClr val="000080"/>
                  </a:solidFill>
                  <a:latin typeface="楷体_GB2312" pitchFamily="49" charset="-122"/>
                  <a:ea typeface="楷体_GB2312" pitchFamily="49" charset="-122"/>
                </a:defRPr>
              </a:lvl3pPr>
              <a:lvl4pPr marL="1600200" indent="-228600" eaLnBrk="0" hangingPunct="0">
                <a:defRPr sz="2400" b="1">
                  <a:solidFill>
                    <a:srgbClr val="000080"/>
                  </a:solidFill>
                  <a:latin typeface="楷体_GB2312" pitchFamily="49" charset="-122"/>
                  <a:ea typeface="楷体_GB2312" pitchFamily="49" charset="-122"/>
                </a:defRPr>
              </a:lvl4pPr>
              <a:lvl5pPr marL="2057400" indent="-228600" eaLnBrk="0" hangingPunct="0">
                <a:defRPr sz="2400" b="1">
                  <a:solidFill>
                    <a:srgbClr val="000080"/>
                  </a:solidFill>
                  <a:latin typeface="楷体_GB2312" pitchFamily="49" charset="-122"/>
                  <a:ea typeface="楷体_GB2312" pitchFamily="49" charset="-122"/>
                </a:defRPr>
              </a:lvl5pPr>
              <a:lvl6pPr marL="25146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6pPr>
              <a:lvl7pPr marL="29718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7pPr>
              <a:lvl8pPr marL="34290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8pPr>
              <a:lvl9pPr marL="3886200" indent="-228600" eaLnBrk="0" fontAlgn="base" hangingPunct="0">
                <a:lnSpc>
                  <a:spcPct val="130000"/>
                </a:lnSpc>
                <a:spcBef>
                  <a:spcPct val="50000"/>
                </a:spcBef>
                <a:spcAft>
                  <a:spcPct val="0"/>
                </a:spcAft>
                <a:defRPr sz="2400" b="1">
                  <a:solidFill>
                    <a:srgbClr val="000080"/>
                  </a:solidFill>
                  <a:latin typeface="楷体_GB2312" pitchFamily="49" charset="-122"/>
                  <a:ea typeface="楷体_GB2312" pitchFamily="49" charset="-122"/>
                </a:defRPr>
              </a:lvl9pPr>
            </a:lstStyle>
            <a:p>
              <a:pPr algn="ctr" eaLnBrk="1" hangingPunct="1">
                <a:lnSpc>
                  <a:spcPct val="100000"/>
                </a:lnSpc>
                <a:spcBef>
                  <a:spcPct val="0"/>
                </a:spcBef>
              </a:pPr>
              <a:r>
                <a:rPr lang="zh-CN" altLang="en-US" sz="1800" dirty="0" smtClean="0">
                  <a:solidFill>
                    <a:schemeClr val="accent3"/>
                  </a:solidFill>
                  <a:latin typeface="黑体" pitchFamily="2" charset="-122"/>
                  <a:ea typeface="黑体" pitchFamily="2" charset="-122"/>
                </a:rPr>
                <a:t>中断响应逻辑</a:t>
              </a:r>
              <a:endParaRPr lang="zh-CN" altLang="en-US" sz="1800" dirty="0">
                <a:solidFill>
                  <a:schemeClr val="accent3"/>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539552" y="1051868"/>
            <a:ext cx="4054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2400" dirty="0">
                <a:solidFill>
                  <a:srgbClr val="990000"/>
                </a:solidFill>
                <a:latin typeface="黑体" pitchFamily="2" charset="-122"/>
                <a:ea typeface="黑体" pitchFamily="2" charset="-122"/>
              </a:rPr>
              <a:t>  </a:t>
            </a:r>
            <a:r>
              <a:rPr lang="en-US" altLang="zh-CN" sz="2400" dirty="0">
                <a:solidFill>
                  <a:srgbClr val="990000"/>
                </a:solidFill>
                <a:latin typeface="黑体" pitchFamily="2" charset="-122"/>
                <a:ea typeface="黑体" pitchFamily="2" charset="-122"/>
              </a:rPr>
              <a:t>1</a:t>
            </a:r>
            <a:r>
              <a:rPr lang="zh-CN" altLang="en-US" sz="2400" dirty="0">
                <a:solidFill>
                  <a:srgbClr val="990000"/>
                </a:solidFill>
                <a:latin typeface="黑体" pitchFamily="2" charset="-122"/>
                <a:ea typeface="黑体" pitchFamily="2" charset="-122"/>
              </a:rPr>
              <a:t>．中断系统的软硬件组织</a:t>
            </a:r>
          </a:p>
        </p:txBody>
      </p:sp>
      <p:sp>
        <p:nvSpPr>
          <p:cNvPr id="37892" name="Rectangle 5"/>
          <p:cNvSpPr>
            <a:spLocks noChangeArrowheads="1"/>
          </p:cNvSpPr>
          <p:nvPr/>
        </p:nvSpPr>
        <p:spPr bwMode="auto">
          <a:xfrm>
            <a:off x="467544" y="547688"/>
            <a:ext cx="7848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smtClean="0">
                <a:solidFill>
                  <a:srgbClr val="990000"/>
                </a:solidFill>
                <a:latin typeface="黑体" pitchFamily="2" charset="-122"/>
                <a:ea typeface="黑体" pitchFamily="2" charset="-122"/>
              </a:rPr>
              <a:t>7.4.2 </a:t>
            </a:r>
            <a:r>
              <a:rPr lang="zh-CN" altLang="en-US" sz="2400" dirty="0" smtClean="0">
                <a:solidFill>
                  <a:srgbClr val="990000"/>
                </a:solidFill>
                <a:latin typeface="黑体" pitchFamily="2" charset="-122"/>
                <a:ea typeface="黑体" pitchFamily="2" charset="-122"/>
              </a:rPr>
              <a:t>中断系统的软硬件组织和</a:t>
            </a:r>
            <a:r>
              <a:rPr lang="zh-CN" altLang="en-US" sz="2400" dirty="0">
                <a:solidFill>
                  <a:srgbClr val="990000"/>
                </a:solidFill>
                <a:latin typeface="黑体" pitchFamily="2" charset="-122"/>
                <a:ea typeface="黑体" pitchFamily="2" charset="-122"/>
              </a:rPr>
              <a:t>中断的全过程</a:t>
            </a:r>
          </a:p>
        </p:txBody>
      </p:sp>
      <p:sp>
        <p:nvSpPr>
          <p:cNvPr id="24" name="Rectangle 8"/>
          <p:cNvSpPr>
            <a:spLocks noChangeArrowheads="1"/>
          </p:cNvSpPr>
          <p:nvPr/>
        </p:nvSpPr>
        <p:spPr bwMode="auto">
          <a:xfrm>
            <a:off x="450319" y="3573016"/>
            <a:ext cx="8064500" cy="136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t" anchorCtr="0">
            <a:spAutoFit/>
          </a:bodyPr>
          <a:lstStyle/>
          <a:p>
            <a:pPr>
              <a:lnSpc>
                <a:spcPct val="12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a:t>
            </a:r>
            <a:r>
              <a:rPr lang="zh-CN" altLang="en-US" sz="2400" dirty="0">
                <a:solidFill>
                  <a:srgbClr val="000080"/>
                </a:solidFill>
                <a:latin typeface="黑体" pitchFamily="2" charset="-122"/>
                <a:ea typeface="黑体" pitchFamily="2" charset="-122"/>
              </a:rPr>
              <a:t>）软件</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中断服务程序；</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中断向量表。</a:t>
            </a:r>
          </a:p>
        </p:txBody>
      </p:sp>
      <p:sp>
        <p:nvSpPr>
          <p:cNvPr id="6" name="Rectangle 8"/>
          <p:cNvSpPr>
            <a:spLocks noChangeArrowheads="1"/>
          </p:cNvSpPr>
          <p:nvPr/>
        </p:nvSpPr>
        <p:spPr bwMode="auto">
          <a:xfrm>
            <a:off x="450318" y="1628800"/>
            <a:ext cx="8693681"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nchorCtr="0">
            <a:spAutoFit/>
          </a:bodyPr>
          <a:lstStyle/>
          <a:p>
            <a:pPr>
              <a:lnSpc>
                <a:spcPct val="120000"/>
              </a:lnSpc>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a:t>
            </a:r>
            <a:r>
              <a:rPr lang="zh-CN" altLang="en-US" sz="2400" dirty="0">
                <a:solidFill>
                  <a:srgbClr val="000080"/>
                </a:solidFill>
                <a:latin typeface="黑体" pitchFamily="2" charset="-122"/>
                <a:ea typeface="黑体" pitchFamily="2" charset="-122"/>
              </a:rPr>
              <a:t>）硬件</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接口方面：请求、屏蔽、传递、判优等逻辑；</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latin typeface="黑体" pitchFamily="2" charset="-122"/>
                <a:ea typeface="黑体" pitchFamily="2" charset="-122"/>
              </a:rPr>
              <a:t> </a:t>
            </a:r>
            <a:r>
              <a:rPr lang="en-US" altLang="zh-CN" sz="2400" dirty="0" smtClean="0">
                <a:latin typeface="黑体" pitchFamily="2" charset="-122"/>
                <a:ea typeface="黑体" pitchFamily="2" charset="-122"/>
              </a:rPr>
              <a:t>              </a:t>
            </a:r>
            <a:r>
              <a:rPr lang="zh-CN" altLang="en-US" sz="2400" dirty="0" smtClean="0">
                <a:solidFill>
                  <a:schemeClr val="accent1">
                    <a:lumMod val="50000"/>
                  </a:schemeClr>
                </a:solidFill>
                <a:latin typeface="黑体" pitchFamily="2" charset="-122"/>
                <a:ea typeface="黑体" pitchFamily="2" charset="-122"/>
              </a:rPr>
              <a:t>（可采用各设备分散控制或集中控制方式）</a:t>
            </a:r>
            <a:endParaRPr lang="en-US" altLang="zh-CN" sz="2400" dirty="0">
              <a:solidFill>
                <a:schemeClr val="accent1">
                  <a:lumMod val="50000"/>
                </a:schemeClr>
              </a:solidFill>
              <a:latin typeface="黑体" pitchFamily="2" charset="-122"/>
              <a:ea typeface="黑体" pitchFamily="2" charset="-122"/>
            </a:endParaRPr>
          </a:p>
          <a:p>
            <a:pPr>
              <a:lnSpc>
                <a:spcPct val="120000"/>
              </a:lnSpc>
            </a:pPr>
            <a:r>
              <a:rPr lang="en-US" altLang="zh-CN" sz="2400" dirty="0">
                <a:latin typeface="黑体" pitchFamily="2" charset="-122"/>
                <a:ea typeface="黑体" pitchFamily="2" charset="-122"/>
              </a:rPr>
              <a:t>      </a:t>
            </a:r>
            <a:r>
              <a:rPr lang="en-US" altLang="zh-CN" sz="2400" dirty="0" smtClean="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方面： 对中断请求的响应逻辑。</a:t>
            </a:r>
          </a:p>
        </p:txBody>
      </p:sp>
    </p:spTree>
    <p:extLst>
      <p:ext uri="{BB962C8B-B14F-4D97-AF65-F5344CB8AC3E}">
        <p14:creationId xmlns:p14="http://schemas.microsoft.com/office/powerpoint/2010/main" val="40894477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539552" y="1051868"/>
            <a:ext cx="63754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2</a:t>
            </a:r>
            <a:r>
              <a:rPr lang="zh-CN" altLang="en-US" sz="2400" dirty="0" smtClean="0">
                <a:solidFill>
                  <a:srgbClr val="990000"/>
                </a:solidFill>
                <a:latin typeface="黑体" pitchFamily="2" charset="-122"/>
                <a:ea typeface="黑体" pitchFamily="2" charset="-122"/>
              </a:rPr>
              <a:t>．向量中断</a:t>
            </a:r>
            <a:r>
              <a:rPr lang="zh-CN" altLang="en-US" sz="2400" dirty="0">
                <a:solidFill>
                  <a:srgbClr val="990000"/>
                </a:solidFill>
                <a:latin typeface="黑体" pitchFamily="2" charset="-122"/>
                <a:ea typeface="黑体" pitchFamily="2" charset="-122"/>
              </a:rPr>
              <a:t>接口</a:t>
            </a:r>
            <a:r>
              <a:rPr lang="zh-CN" altLang="en-US" sz="2400" dirty="0" smtClean="0">
                <a:solidFill>
                  <a:srgbClr val="990000"/>
                </a:solidFill>
                <a:latin typeface="黑体" pitchFamily="2" charset="-122"/>
                <a:ea typeface="黑体" pitchFamily="2" charset="-122"/>
              </a:rPr>
              <a:t>模型（分散控制方式下） </a:t>
            </a:r>
            <a:endParaRPr lang="zh-CN" altLang="en-US" sz="2400" dirty="0">
              <a:solidFill>
                <a:srgbClr val="990000"/>
              </a:solidFill>
              <a:latin typeface="黑体" pitchFamily="2" charset="-122"/>
              <a:ea typeface="黑体" pitchFamily="2" charset="-122"/>
            </a:endParaRPr>
          </a:p>
        </p:txBody>
      </p:sp>
      <p:grpSp>
        <p:nvGrpSpPr>
          <p:cNvPr id="37891" name="Group 5"/>
          <p:cNvGrpSpPr>
            <a:grpSpLocks/>
          </p:cNvGrpSpPr>
          <p:nvPr/>
        </p:nvGrpSpPr>
        <p:grpSpPr bwMode="auto">
          <a:xfrm>
            <a:off x="827088" y="1485900"/>
            <a:ext cx="7650162" cy="3870325"/>
            <a:chOff x="419" y="912"/>
            <a:chExt cx="3421" cy="1434"/>
          </a:xfrm>
        </p:grpSpPr>
        <p:pic>
          <p:nvPicPr>
            <p:cNvPr id="37894" name="Picture 6" descr="tu 7-1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 y="1293"/>
              <a:ext cx="3421" cy="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Line 7"/>
            <p:cNvSpPr>
              <a:spLocks noChangeShapeType="1"/>
            </p:cNvSpPr>
            <p:nvPr/>
          </p:nvSpPr>
          <p:spPr bwMode="auto">
            <a:xfrm flipH="1" flipV="1">
              <a:off x="789" y="938"/>
              <a:ext cx="0" cy="1277"/>
            </a:xfrm>
            <a:prstGeom prst="line">
              <a:avLst/>
            </a:prstGeom>
            <a:noFill/>
            <a:ln w="19050">
              <a:solidFill>
                <a:srgbClr val="000080"/>
              </a:solidFill>
              <a:round/>
              <a:headEnd type="none" w="lg" len="lg"/>
              <a:tailEnd type="none" w="lg" len="lg"/>
            </a:ln>
            <a:extLst>
              <a:ext uri="{909E8E84-426E-40DD-AFC4-6F175D3DCCD1}">
                <a14:hiddenFill xmlns:a14="http://schemas.microsoft.com/office/drawing/2010/main">
                  <a:noFill/>
                </a14:hiddenFill>
              </a:ext>
            </a:extLst>
          </p:spPr>
          <p:txBody>
            <a:bodyPr/>
            <a:lstStyle/>
            <a:p>
              <a:endParaRPr lang="zh-CN" altLang="en-US"/>
            </a:p>
          </p:txBody>
        </p:sp>
        <p:sp>
          <p:nvSpPr>
            <p:cNvPr id="37896" name="Text Box 8"/>
            <p:cNvSpPr txBox="1">
              <a:spLocks noChangeArrowheads="1"/>
            </p:cNvSpPr>
            <p:nvPr/>
          </p:nvSpPr>
          <p:spPr bwMode="auto">
            <a:xfrm>
              <a:off x="1460" y="1006"/>
              <a:ext cx="1097" cy="249"/>
            </a:xfrm>
            <a:prstGeom prst="rect">
              <a:avLst/>
            </a:prstGeom>
            <a:solidFill>
              <a:srgbClr val="FFA18B"/>
            </a:solidFill>
            <a:ln w="9525">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2000">
                  <a:solidFill>
                    <a:srgbClr val="000080"/>
                  </a:solidFill>
                  <a:latin typeface="黑体" pitchFamily="2" charset="-122"/>
                  <a:ea typeface="黑体" pitchFamily="2" charset="-122"/>
                </a:rPr>
                <a:t>中断逻辑部件</a:t>
              </a:r>
            </a:p>
          </p:txBody>
        </p:sp>
        <p:sp>
          <p:nvSpPr>
            <p:cNvPr id="37897" name="Line 9"/>
            <p:cNvSpPr>
              <a:spLocks noChangeShapeType="1"/>
            </p:cNvSpPr>
            <p:nvPr/>
          </p:nvSpPr>
          <p:spPr bwMode="auto">
            <a:xfrm flipH="1">
              <a:off x="789" y="1041"/>
              <a:ext cx="671" cy="0"/>
            </a:xfrm>
            <a:prstGeom prst="line">
              <a:avLst/>
            </a:prstGeom>
            <a:noFill/>
            <a:ln w="9525">
              <a:solidFill>
                <a:srgbClr val="0000FF"/>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898" name="Line 10"/>
            <p:cNvSpPr>
              <a:spLocks noChangeShapeType="1"/>
            </p:cNvSpPr>
            <p:nvPr/>
          </p:nvSpPr>
          <p:spPr bwMode="auto">
            <a:xfrm>
              <a:off x="789" y="1138"/>
              <a:ext cx="671" cy="0"/>
            </a:xfrm>
            <a:prstGeom prst="line">
              <a:avLst/>
            </a:prstGeom>
            <a:noFill/>
            <a:ln w="9525">
              <a:solidFill>
                <a:srgbClr val="FF000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899" name="Line 11"/>
            <p:cNvSpPr>
              <a:spLocks noChangeShapeType="1"/>
            </p:cNvSpPr>
            <p:nvPr/>
          </p:nvSpPr>
          <p:spPr bwMode="auto">
            <a:xfrm>
              <a:off x="789" y="1228"/>
              <a:ext cx="679" cy="0"/>
            </a:xfrm>
            <a:prstGeom prst="line">
              <a:avLst/>
            </a:prstGeom>
            <a:noFill/>
            <a:ln w="19050">
              <a:solidFill>
                <a:srgbClr val="000080"/>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900" name="Text Box 12"/>
            <p:cNvSpPr txBox="1">
              <a:spLocks noChangeArrowheads="1"/>
            </p:cNvSpPr>
            <p:nvPr/>
          </p:nvSpPr>
          <p:spPr bwMode="auto">
            <a:xfrm>
              <a:off x="879" y="912"/>
              <a:ext cx="532"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FF"/>
                  </a:solidFill>
                  <a:latin typeface="黑体" pitchFamily="2" charset="-122"/>
                  <a:ea typeface="黑体" pitchFamily="2" charset="-122"/>
                </a:rPr>
                <a:t>/INTR</a:t>
              </a:r>
            </a:p>
          </p:txBody>
        </p:sp>
        <p:sp>
          <p:nvSpPr>
            <p:cNvPr id="37901" name="Text Box 13"/>
            <p:cNvSpPr txBox="1">
              <a:spLocks noChangeArrowheads="1"/>
            </p:cNvSpPr>
            <p:nvPr/>
          </p:nvSpPr>
          <p:spPr bwMode="auto">
            <a:xfrm>
              <a:off x="961" y="1018"/>
              <a:ext cx="4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FF0000"/>
                  </a:solidFill>
                  <a:latin typeface="黑体" pitchFamily="2" charset="-122"/>
                  <a:ea typeface="黑体" pitchFamily="2" charset="-122"/>
                </a:rPr>
                <a:t>INTA</a:t>
              </a:r>
            </a:p>
          </p:txBody>
        </p:sp>
        <p:sp>
          <p:nvSpPr>
            <p:cNvPr id="37902" name="Text Box 14"/>
            <p:cNvSpPr txBox="1">
              <a:spLocks noChangeArrowheads="1"/>
            </p:cNvSpPr>
            <p:nvPr/>
          </p:nvSpPr>
          <p:spPr bwMode="auto">
            <a:xfrm>
              <a:off x="953" y="1108"/>
              <a:ext cx="4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Data</a:t>
              </a:r>
            </a:p>
          </p:txBody>
        </p:sp>
        <p:sp>
          <p:nvSpPr>
            <p:cNvPr id="37903" name="Line 15"/>
            <p:cNvSpPr>
              <a:spLocks noChangeShapeType="1"/>
            </p:cNvSpPr>
            <p:nvPr/>
          </p:nvSpPr>
          <p:spPr bwMode="auto">
            <a:xfrm flipV="1">
              <a:off x="2065" y="1248"/>
              <a:ext cx="0" cy="180"/>
            </a:xfrm>
            <a:prstGeom prst="line">
              <a:avLst/>
            </a:prstGeom>
            <a:noFill/>
            <a:ln w="9525">
              <a:solidFill>
                <a:srgbClr val="00008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904" name="Line 16"/>
            <p:cNvSpPr>
              <a:spLocks noChangeShapeType="1"/>
            </p:cNvSpPr>
            <p:nvPr/>
          </p:nvSpPr>
          <p:spPr bwMode="auto">
            <a:xfrm flipV="1">
              <a:off x="2131" y="1248"/>
              <a:ext cx="0" cy="180"/>
            </a:xfrm>
            <a:prstGeom prst="line">
              <a:avLst/>
            </a:prstGeom>
            <a:noFill/>
            <a:ln w="9525">
              <a:solidFill>
                <a:srgbClr val="00008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grpSp>
      <p:sp>
        <p:nvSpPr>
          <p:cNvPr id="37893" name="Text Box 16"/>
          <p:cNvSpPr txBox="1">
            <a:spLocks noChangeArrowheads="1"/>
          </p:cNvSpPr>
          <p:nvPr/>
        </p:nvSpPr>
        <p:spPr bwMode="auto">
          <a:xfrm>
            <a:off x="1403350" y="5446713"/>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eaLnBrk="1" hangingPunct="1">
              <a:spcBef>
                <a:spcPct val="50000"/>
              </a:spcBef>
            </a:pPr>
            <a:r>
              <a:rPr lang="zh-CN" altLang="en-US" sz="2400">
                <a:solidFill>
                  <a:srgbClr val="000080"/>
                </a:solidFill>
                <a:latin typeface="黑体" pitchFamily="2" charset="-122"/>
                <a:ea typeface="黑体" pitchFamily="2" charset="-122"/>
              </a:rPr>
              <a:t>比程序查询方式的接口多了一个</a:t>
            </a:r>
            <a:r>
              <a:rPr lang="zh-CN" altLang="en-US" sz="2400">
                <a:solidFill>
                  <a:schemeClr val="hlink"/>
                </a:solidFill>
                <a:latin typeface="黑体" pitchFamily="2" charset="-122"/>
                <a:ea typeface="黑体" pitchFamily="2" charset="-122"/>
              </a:rPr>
              <a:t>中断逻辑部件</a:t>
            </a:r>
            <a:r>
              <a:rPr lang="zh-CN" altLang="en-US" sz="2400">
                <a:solidFill>
                  <a:srgbClr val="000080"/>
                </a:solidFill>
                <a:latin typeface="黑体" pitchFamily="2" charset="-122"/>
                <a:ea typeface="黑体" pitchFamily="2" charset="-122"/>
              </a:rPr>
              <a:t>。</a:t>
            </a:r>
          </a:p>
        </p:txBody>
      </p:sp>
      <p:sp>
        <p:nvSpPr>
          <p:cNvPr id="18" name="Rectangle 5"/>
          <p:cNvSpPr>
            <a:spLocks noChangeArrowheads="1"/>
          </p:cNvSpPr>
          <p:nvPr/>
        </p:nvSpPr>
        <p:spPr bwMode="auto">
          <a:xfrm>
            <a:off x="467544" y="547688"/>
            <a:ext cx="7848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smtClean="0">
                <a:solidFill>
                  <a:srgbClr val="990000"/>
                </a:solidFill>
                <a:latin typeface="黑体" pitchFamily="2" charset="-122"/>
                <a:ea typeface="黑体" pitchFamily="2" charset="-122"/>
              </a:rPr>
              <a:t>7.4.2 </a:t>
            </a:r>
            <a:r>
              <a:rPr lang="zh-CN" altLang="en-US" sz="2400" dirty="0" smtClean="0">
                <a:solidFill>
                  <a:srgbClr val="990000"/>
                </a:solidFill>
                <a:latin typeface="黑体" pitchFamily="2" charset="-122"/>
                <a:ea typeface="黑体" pitchFamily="2" charset="-122"/>
              </a:rPr>
              <a:t>中断系统的软硬件组织和</a:t>
            </a:r>
            <a:r>
              <a:rPr lang="zh-CN" altLang="en-US" sz="2400" dirty="0">
                <a:solidFill>
                  <a:srgbClr val="990000"/>
                </a:solidFill>
                <a:latin typeface="黑体" pitchFamily="2" charset="-122"/>
                <a:ea typeface="黑体" pitchFamily="2" charset="-122"/>
              </a:rPr>
              <a:t>中断的全过程</a:t>
            </a:r>
          </a:p>
        </p:txBody>
      </p:sp>
    </p:spTree>
    <p:extLst>
      <p:ext uri="{BB962C8B-B14F-4D97-AF65-F5344CB8AC3E}">
        <p14:creationId xmlns:p14="http://schemas.microsoft.com/office/powerpoint/2010/main" val="4121045245"/>
      </p:ext>
    </p:extLst>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1" name="Group 5"/>
          <p:cNvGrpSpPr>
            <a:grpSpLocks/>
          </p:cNvGrpSpPr>
          <p:nvPr/>
        </p:nvGrpSpPr>
        <p:grpSpPr bwMode="auto">
          <a:xfrm>
            <a:off x="827088" y="1485900"/>
            <a:ext cx="7650162" cy="3870325"/>
            <a:chOff x="419" y="912"/>
            <a:chExt cx="3421" cy="1434"/>
          </a:xfrm>
        </p:grpSpPr>
        <p:pic>
          <p:nvPicPr>
            <p:cNvPr id="37894" name="Picture 6" descr="tu 7-1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 y="1293"/>
              <a:ext cx="3421" cy="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Line 7"/>
            <p:cNvSpPr>
              <a:spLocks noChangeShapeType="1"/>
            </p:cNvSpPr>
            <p:nvPr/>
          </p:nvSpPr>
          <p:spPr bwMode="auto">
            <a:xfrm flipH="1" flipV="1">
              <a:off x="789" y="938"/>
              <a:ext cx="0" cy="1277"/>
            </a:xfrm>
            <a:prstGeom prst="line">
              <a:avLst/>
            </a:prstGeom>
            <a:noFill/>
            <a:ln w="19050">
              <a:solidFill>
                <a:srgbClr val="000080"/>
              </a:solidFill>
              <a:round/>
              <a:headEnd type="none" w="lg" len="lg"/>
              <a:tailEnd type="none" w="lg" len="lg"/>
            </a:ln>
            <a:extLst>
              <a:ext uri="{909E8E84-426E-40DD-AFC4-6F175D3DCCD1}">
                <a14:hiddenFill xmlns:a14="http://schemas.microsoft.com/office/drawing/2010/main">
                  <a:noFill/>
                </a14:hiddenFill>
              </a:ext>
            </a:extLst>
          </p:spPr>
          <p:txBody>
            <a:bodyPr/>
            <a:lstStyle/>
            <a:p>
              <a:endParaRPr lang="zh-CN" altLang="en-US"/>
            </a:p>
          </p:txBody>
        </p:sp>
        <p:sp>
          <p:nvSpPr>
            <p:cNvPr id="37896" name="Text Box 8"/>
            <p:cNvSpPr txBox="1">
              <a:spLocks noChangeArrowheads="1"/>
            </p:cNvSpPr>
            <p:nvPr/>
          </p:nvSpPr>
          <p:spPr bwMode="auto">
            <a:xfrm>
              <a:off x="1460" y="1006"/>
              <a:ext cx="1097" cy="249"/>
            </a:xfrm>
            <a:prstGeom prst="rect">
              <a:avLst/>
            </a:prstGeom>
            <a:solidFill>
              <a:srgbClr val="FFA18B"/>
            </a:solidFill>
            <a:ln w="9525">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2000">
                  <a:solidFill>
                    <a:srgbClr val="000080"/>
                  </a:solidFill>
                  <a:latin typeface="黑体" pitchFamily="2" charset="-122"/>
                  <a:ea typeface="黑体" pitchFamily="2" charset="-122"/>
                </a:rPr>
                <a:t>中断逻辑部件</a:t>
              </a:r>
            </a:p>
          </p:txBody>
        </p:sp>
        <p:sp>
          <p:nvSpPr>
            <p:cNvPr id="37897" name="Line 9"/>
            <p:cNvSpPr>
              <a:spLocks noChangeShapeType="1"/>
            </p:cNvSpPr>
            <p:nvPr/>
          </p:nvSpPr>
          <p:spPr bwMode="auto">
            <a:xfrm flipH="1">
              <a:off x="789" y="1041"/>
              <a:ext cx="671" cy="0"/>
            </a:xfrm>
            <a:prstGeom prst="line">
              <a:avLst/>
            </a:prstGeom>
            <a:noFill/>
            <a:ln w="9525">
              <a:solidFill>
                <a:srgbClr val="0000FF"/>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898" name="Line 10"/>
            <p:cNvSpPr>
              <a:spLocks noChangeShapeType="1"/>
            </p:cNvSpPr>
            <p:nvPr/>
          </p:nvSpPr>
          <p:spPr bwMode="auto">
            <a:xfrm>
              <a:off x="789" y="1138"/>
              <a:ext cx="671" cy="0"/>
            </a:xfrm>
            <a:prstGeom prst="line">
              <a:avLst/>
            </a:prstGeom>
            <a:noFill/>
            <a:ln w="9525">
              <a:solidFill>
                <a:srgbClr val="FF000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899" name="Line 11"/>
            <p:cNvSpPr>
              <a:spLocks noChangeShapeType="1"/>
            </p:cNvSpPr>
            <p:nvPr/>
          </p:nvSpPr>
          <p:spPr bwMode="auto">
            <a:xfrm>
              <a:off x="789" y="1228"/>
              <a:ext cx="679" cy="0"/>
            </a:xfrm>
            <a:prstGeom prst="line">
              <a:avLst/>
            </a:prstGeom>
            <a:noFill/>
            <a:ln w="19050">
              <a:solidFill>
                <a:srgbClr val="000080"/>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900" name="Text Box 12"/>
            <p:cNvSpPr txBox="1">
              <a:spLocks noChangeArrowheads="1"/>
            </p:cNvSpPr>
            <p:nvPr/>
          </p:nvSpPr>
          <p:spPr bwMode="auto">
            <a:xfrm>
              <a:off x="879" y="912"/>
              <a:ext cx="532"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FF"/>
                  </a:solidFill>
                  <a:latin typeface="黑体" pitchFamily="2" charset="-122"/>
                  <a:ea typeface="黑体" pitchFamily="2" charset="-122"/>
                </a:rPr>
                <a:t>/INTR</a:t>
              </a:r>
            </a:p>
          </p:txBody>
        </p:sp>
        <p:sp>
          <p:nvSpPr>
            <p:cNvPr id="37901" name="Text Box 13"/>
            <p:cNvSpPr txBox="1">
              <a:spLocks noChangeArrowheads="1"/>
            </p:cNvSpPr>
            <p:nvPr/>
          </p:nvSpPr>
          <p:spPr bwMode="auto">
            <a:xfrm>
              <a:off x="961" y="1018"/>
              <a:ext cx="4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FF0000"/>
                  </a:solidFill>
                  <a:latin typeface="黑体" pitchFamily="2" charset="-122"/>
                  <a:ea typeface="黑体" pitchFamily="2" charset="-122"/>
                </a:rPr>
                <a:t>INTA</a:t>
              </a:r>
            </a:p>
          </p:txBody>
        </p:sp>
        <p:sp>
          <p:nvSpPr>
            <p:cNvPr id="37902" name="Text Box 14"/>
            <p:cNvSpPr txBox="1">
              <a:spLocks noChangeArrowheads="1"/>
            </p:cNvSpPr>
            <p:nvPr/>
          </p:nvSpPr>
          <p:spPr bwMode="auto">
            <a:xfrm>
              <a:off x="953" y="1108"/>
              <a:ext cx="40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80"/>
                  </a:solidFill>
                  <a:latin typeface="黑体" pitchFamily="2" charset="-122"/>
                  <a:ea typeface="黑体" pitchFamily="2" charset="-122"/>
                </a:rPr>
                <a:t>Data</a:t>
              </a:r>
            </a:p>
          </p:txBody>
        </p:sp>
        <p:sp>
          <p:nvSpPr>
            <p:cNvPr id="37903" name="Line 15"/>
            <p:cNvSpPr>
              <a:spLocks noChangeShapeType="1"/>
            </p:cNvSpPr>
            <p:nvPr/>
          </p:nvSpPr>
          <p:spPr bwMode="auto">
            <a:xfrm flipV="1">
              <a:off x="2065" y="1248"/>
              <a:ext cx="0" cy="180"/>
            </a:xfrm>
            <a:prstGeom prst="line">
              <a:avLst/>
            </a:prstGeom>
            <a:noFill/>
            <a:ln w="9525">
              <a:solidFill>
                <a:srgbClr val="00008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37904" name="Line 16"/>
            <p:cNvSpPr>
              <a:spLocks noChangeShapeType="1"/>
            </p:cNvSpPr>
            <p:nvPr/>
          </p:nvSpPr>
          <p:spPr bwMode="auto">
            <a:xfrm flipV="1">
              <a:off x="2131" y="1248"/>
              <a:ext cx="0" cy="180"/>
            </a:xfrm>
            <a:prstGeom prst="line">
              <a:avLst/>
            </a:prstGeom>
            <a:noFill/>
            <a:ln w="9525">
              <a:solidFill>
                <a:srgbClr val="000080"/>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zh-CN" altLang="en-US"/>
            </a:p>
          </p:txBody>
        </p:sp>
      </p:grpSp>
      <p:sp>
        <p:nvSpPr>
          <p:cNvPr id="37893" name="Text Box 16"/>
          <p:cNvSpPr txBox="1">
            <a:spLocks noChangeArrowheads="1"/>
          </p:cNvSpPr>
          <p:nvPr/>
        </p:nvSpPr>
        <p:spPr bwMode="auto">
          <a:xfrm>
            <a:off x="1403350" y="5446713"/>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eaLnBrk="1" hangingPunct="1">
              <a:spcBef>
                <a:spcPct val="50000"/>
              </a:spcBef>
            </a:pPr>
            <a:r>
              <a:rPr lang="zh-CN" altLang="en-US" sz="2400">
                <a:solidFill>
                  <a:srgbClr val="000080"/>
                </a:solidFill>
                <a:latin typeface="黑体" pitchFamily="2" charset="-122"/>
                <a:ea typeface="黑体" pitchFamily="2" charset="-122"/>
              </a:rPr>
              <a:t>比程序查询方式的接口多了一个</a:t>
            </a:r>
            <a:r>
              <a:rPr lang="zh-CN" altLang="en-US" sz="2400">
                <a:solidFill>
                  <a:schemeClr val="hlink"/>
                </a:solidFill>
                <a:latin typeface="黑体" pitchFamily="2" charset="-122"/>
                <a:ea typeface="黑体" pitchFamily="2" charset="-122"/>
              </a:rPr>
              <a:t>中断逻辑部件</a:t>
            </a:r>
            <a:r>
              <a:rPr lang="zh-CN" altLang="en-US" sz="2400">
                <a:solidFill>
                  <a:srgbClr val="000080"/>
                </a:solidFill>
                <a:latin typeface="黑体" pitchFamily="2" charset="-122"/>
                <a:ea typeface="黑体" pitchFamily="2" charset="-122"/>
              </a:rPr>
              <a:t>。</a:t>
            </a:r>
          </a:p>
        </p:txBody>
      </p:sp>
      <p:sp>
        <p:nvSpPr>
          <p:cNvPr id="18" name="Rectangle 5"/>
          <p:cNvSpPr>
            <a:spLocks noChangeArrowheads="1"/>
          </p:cNvSpPr>
          <p:nvPr/>
        </p:nvSpPr>
        <p:spPr bwMode="auto">
          <a:xfrm>
            <a:off x="467544" y="547688"/>
            <a:ext cx="7848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smtClean="0">
                <a:solidFill>
                  <a:srgbClr val="990000"/>
                </a:solidFill>
                <a:latin typeface="黑体" pitchFamily="2" charset="-122"/>
                <a:ea typeface="黑体" pitchFamily="2" charset="-122"/>
              </a:rPr>
              <a:t>7.4.2 </a:t>
            </a:r>
            <a:r>
              <a:rPr lang="zh-CN" altLang="en-US" sz="2400" dirty="0" smtClean="0">
                <a:solidFill>
                  <a:srgbClr val="990000"/>
                </a:solidFill>
                <a:latin typeface="黑体" pitchFamily="2" charset="-122"/>
                <a:ea typeface="黑体" pitchFamily="2" charset="-122"/>
              </a:rPr>
              <a:t>中断系统的软硬件组织和</a:t>
            </a:r>
            <a:r>
              <a:rPr lang="zh-CN" altLang="en-US" sz="2400" dirty="0">
                <a:solidFill>
                  <a:srgbClr val="990000"/>
                </a:solidFill>
                <a:latin typeface="黑体" pitchFamily="2" charset="-122"/>
                <a:ea typeface="黑体" pitchFamily="2" charset="-122"/>
              </a:rPr>
              <a:t>中断的全过程</a:t>
            </a:r>
          </a:p>
        </p:txBody>
      </p:sp>
      <p:sp>
        <p:nvSpPr>
          <p:cNvPr id="17" name="Text Box 16"/>
          <p:cNvSpPr txBox="1">
            <a:spLocks noChangeArrowheads="1"/>
          </p:cNvSpPr>
          <p:nvPr/>
        </p:nvSpPr>
        <p:spPr bwMode="auto">
          <a:xfrm>
            <a:off x="1295400" y="3078186"/>
            <a:ext cx="7416800" cy="2368527"/>
          </a:xfrm>
          <a:prstGeom prst="rect">
            <a:avLst/>
          </a:prstGeom>
          <a:solidFill>
            <a:srgbClr val="CFE7FF"/>
          </a:solidFill>
          <a:ln w="19050">
            <a:solidFill>
              <a:srgbClr val="80800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eaLnBrk="1" hangingPunct="1">
              <a:lnSpc>
                <a:spcPct val="90000"/>
              </a:lnSpc>
              <a:spcBef>
                <a:spcPct val="50000"/>
              </a:spcBef>
            </a:pPr>
            <a:r>
              <a:rPr lang="zh-CN" altLang="en-US" sz="2400" dirty="0" smtClean="0">
                <a:solidFill>
                  <a:srgbClr val="000080"/>
                </a:solidFill>
                <a:latin typeface="黑体" pitchFamily="2" charset="-122"/>
                <a:ea typeface="黑体" pitchFamily="2" charset="-122"/>
              </a:rPr>
              <a:t>中断逻辑部件包括</a:t>
            </a:r>
            <a:r>
              <a:rPr lang="zh-CN" altLang="en-US" sz="2400" dirty="0">
                <a:solidFill>
                  <a:srgbClr val="000080"/>
                </a:solidFill>
                <a:latin typeface="黑体" pitchFamily="2" charset="-122"/>
                <a:ea typeface="黑体" pitchFamily="2" charset="-122"/>
              </a:rPr>
              <a:t>：</a:t>
            </a:r>
          </a:p>
          <a:p>
            <a:pPr eaLnBrk="1" hangingPunct="1">
              <a:lnSpc>
                <a:spcPct val="70000"/>
              </a:lnSpc>
              <a:spcBef>
                <a:spcPct val="50000"/>
              </a:spcBef>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中断请求电路  </a:t>
            </a:r>
            <a:endParaRPr lang="en-US" altLang="zh-CN" sz="2400" dirty="0" smtClean="0">
              <a:solidFill>
                <a:srgbClr val="000080"/>
              </a:solidFill>
              <a:latin typeface="黑体" pitchFamily="2" charset="-122"/>
              <a:ea typeface="黑体" pitchFamily="2" charset="-122"/>
            </a:endParaRPr>
          </a:p>
          <a:p>
            <a:pPr eaLnBrk="1" hangingPunct="1">
              <a:lnSpc>
                <a:spcPct val="70000"/>
              </a:lnSpc>
              <a:spcBef>
                <a:spcPct val="50000"/>
              </a:spcBef>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 </a:t>
            </a:r>
            <a:r>
              <a:rPr lang="zh-CN" altLang="en-US" sz="2400" dirty="0" smtClean="0">
                <a:solidFill>
                  <a:srgbClr val="000080"/>
                </a:solidFill>
                <a:latin typeface="黑体" pitchFamily="2" charset="-122"/>
                <a:ea typeface="黑体" pitchFamily="2" charset="-122"/>
              </a:rPr>
              <a:t>向</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发出中断请求信号</a:t>
            </a:r>
          </a:p>
          <a:p>
            <a:pPr eaLnBrk="1" hangingPunct="1">
              <a:lnSpc>
                <a:spcPct val="70000"/>
              </a:lnSpc>
              <a:spcBef>
                <a:spcPct val="50000"/>
              </a:spcBef>
            </a:pP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向量</a:t>
            </a:r>
            <a:r>
              <a:rPr lang="zh-CN" altLang="en-US" sz="2400" dirty="0">
                <a:solidFill>
                  <a:srgbClr val="000080"/>
                </a:solidFill>
                <a:latin typeface="黑体" pitchFamily="2" charset="-122"/>
                <a:ea typeface="黑体" pitchFamily="2" charset="-122"/>
              </a:rPr>
              <a:t>地址形成部件</a:t>
            </a:r>
          </a:p>
          <a:p>
            <a:pPr eaLnBrk="1" hangingPunct="1">
              <a:lnSpc>
                <a:spcPct val="70000"/>
              </a:lnSpc>
              <a:spcBef>
                <a:spcPct val="50000"/>
              </a:spcBef>
            </a:pPr>
            <a:r>
              <a:rPr lang="zh-CN" altLang="en-US"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产生</a:t>
            </a:r>
            <a:r>
              <a:rPr lang="zh-CN" altLang="en-US" sz="2400" dirty="0">
                <a:solidFill>
                  <a:srgbClr val="000080"/>
                </a:solidFill>
                <a:latin typeface="黑体" pitchFamily="2" charset="-122"/>
                <a:ea typeface="黑体" pitchFamily="2" charset="-122"/>
              </a:rPr>
              <a:t>向量中断时需要的向量地址。</a:t>
            </a:r>
          </a:p>
        </p:txBody>
      </p:sp>
      <p:sp>
        <p:nvSpPr>
          <p:cNvPr id="19" name="Rectangle 4"/>
          <p:cNvSpPr>
            <a:spLocks noChangeArrowheads="1"/>
          </p:cNvSpPr>
          <p:nvPr/>
        </p:nvSpPr>
        <p:spPr bwMode="auto">
          <a:xfrm>
            <a:off x="539552" y="1051868"/>
            <a:ext cx="63754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r>
              <a:rPr lang="zh-CN" altLang="en-US"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2</a:t>
            </a:r>
            <a:r>
              <a:rPr lang="zh-CN" altLang="en-US" sz="2400" dirty="0" smtClean="0">
                <a:solidFill>
                  <a:srgbClr val="990000"/>
                </a:solidFill>
                <a:latin typeface="黑体" pitchFamily="2" charset="-122"/>
                <a:ea typeface="黑体" pitchFamily="2" charset="-122"/>
              </a:rPr>
              <a:t>．向量中断</a:t>
            </a:r>
            <a:r>
              <a:rPr lang="zh-CN" altLang="en-US" sz="2400" dirty="0">
                <a:solidFill>
                  <a:srgbClr val="990000"/>
                </a:solidFill>
                <a:latin typeface="黑体" pitchFamily="2" charset="-122"/>
                <a:ea typeface="黑体" pitchFamily="2" charset="-122"/>
              </a:rPr>
              <a:t>接口</a:t>
            </a:r>
            <a:r>
              <a:rPr lang="zh-CN" altLang="en-US" sz="2400" dirty="0" smtClean="0">
                <a:solidFill>
                  <a:srgbClr val="990000"/>
                </a:solidFill>
                <a:latin typeface="黑体" pitchFamily="2" charset="-122"/>
                <a:ea typeface="黑体" pitchFamily="2" charset="-122"/>
              </a:rPr>
              <a:t>模型（分散控制方式下） </a:t>
            </a:r>
            <a:endParaRPr lang="zh-CN" altLang="en-US" sz="2400" dirty="0">
              <a:solidFill>
                <a:srgbClr val="990000"/>
              </a:solidFill>
              <a:latin typeface="黑体" pitchFamily="2" charset="-122"/>
              <a:ea typeface="黑体" pitchFamily="2" charset="-122"/>
            </a:endParaRPr>
          </a:p>
        </p:txBody>
      </p:sp>
    </p:spTree>
    <p:extLst>
      <p:ext uri="{BB962C8B-B14F-4D97-AF65-F5344CB8AC3E}">
        <p14:creationId xmlns:p14="http://schemas.microsoft.com/office/powerpoint/2010/main" val="3779605171"/>
      </p:ext>
    </p:extLst>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接连接符 22"/>
          <p:cNvCxnSpPr>
            <a:endCxn id="25" idx="0"/>
          </p:cNvCxnSpPr>
          <p:nvPr/>
        </p:nvCxnSpPr>
        <p:spPr bwMode="auto">
          <a:xfrm>
            <a:off x="6382548" y="1700808"/>
            <a:ext cx="0" cy="4014446"/>
          </a:xfrm>
          <a:prstGeom prst="line">
            <a:avLst/>
          </a:prstGeom>
          <a:noFill/>
          <a:ln w="28575" cap="flat" cmpd="sng" algn="ctr">
            <a:solidFill>
              <a:srgbClr val="000080"/>
            </a:solidFill>
            <a:prstDash val="solid"/>
            <a:round/>
            <a:headEnd type="none" w="med" len="med"/>
            <a:tailEnd type="none" w="med" len="med"/>
          </a:ln>
          <a:effectLst/>
        </p:spPr>
      </p:cxnSp>
      <p:sp>
        <p:nvSpPr>
          <p:cNvPr id="5" name="Rectangle 5"/>
          <p:cNvSpPr>
            <a:spLocks noChangeArrowheads="1"/>
          </p:cNvSpPr>
          <p:nvPr/>
        </p:nvSpPr>
        <p:spPr bwMode="auto">
          <a:xfrm>
            <a:off x="467544" y="547688"/>
            <a:ext cx="7848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smtClean="0">
                <a:solidFill>
                  <a:srgbClr val="990000"/>
                </a:solidFill>
                <a:latin typeface="黑体" pitchFamily="2" charset="-122"/>
                <a:ea typeface="黑体" pitchFamily="2" charset="-122"/>
              </a:rPr>
              <a:t>7.4.2 </a:t>
            </a:r>
            <a:r>
              <a:rPr lang="zh-CN" altLang="en-US" sz="2400" dirty="0" smtClean="0">
                <a:solidFill>
                  <a:srgbClr val="990000"/>
                </a:solidFill>
                <a:latin typeface="黑体" pitchFamily="2" charset="-122"/>
                <a:ea typeface="黑体" pitchFamily="2" charset="-122"/>
              </a:rPr>
              <a:t>中断系统的软硬件组织和</a:t>
            </a:r>
            <a:r>
              <a:rPr lang="zh-CN" altLang="en-US" sz="2400" dirty="0">
                <a:solidFill>
                  <a:srgbClr val="990000"/>
                </a:solidFill>
                <a:latin typeface="黑体" pitchFamily="2" charset="-122"/>
                <a:ea typeface="黑体" pitchFamily="2" charset="-122"/>
              </a:rPr>
              <a:t>中断的全过程</a:t>
            </a:r>
          </a:p>
        </p:txBody>
      </p:sp>
      <p:grpSp>
        <p:nvGrpSpPr>
          <p:cNvPr id="3" name="组合 2"/>
          <p:cNvGrpSpPr/>
          <p:nvPr/>
        </p:nvGrpSpPr>
        <p:grpSpPr>
          <a:xfrm>
            <a:off x="395536" y="1052736"/>
            <a:ext cx="4365298" cy="3584046"/>
            <a:chOff x="395536" y="1689364"/>
            <a:chExt cx="4365298" cy="3584046"/>
          </a:xfrm>
        </p:grpSpPr>
        <p:sp>
          <p:nvSpPr>
            <p:cNvPr id="39938" name="Rectangle 3"/>
            <p:cNvSpPr>
              <a:spLocks noChangeArrowheads="1"/>
            </p:cNvSpPr>
            <p:nvPr/>
          </p:nvSpPr>
          <p:spPr bwMode="auto">
            <a:xfrm>
              <a:off x="395536" y="1689364"/>
              <a:ext cx="4365298" cy="358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tIns="38088" bIns="0" anchor="ctr">
              <a:spAutoFit/>
            </a:bodyPr>
            <a:lstStyle/>
            <a:p>
              <a:pPr>
                <a:lnSpc>
                  <a:spcPct val="120000"/>
                </a:lnSpc>
                <a:tabLst>
                  <a:tab pos="628650" algn="l"/>
                </a:tabLst>
              </a:pPr>
              <a:r>
                <a:rPr lang="en-US" altLang="zh-CN"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3.</a:t>
              </a:r>
              <a:r>
                <a:rPr lang="zh-CN" altLang="en-US" sz="2400" dirty="0">
                  <a:solidFill>
                    <a:srgbClr val="990000"/>
                  </a:solidFill>
                  <a:latin typeface="黑体" pitchFamily="2" charset="-122"/>
                  <a:ea typeface="黑体" pitchFamily="2" charset="-122"/>
                </a:rPr>
                <a:t>中断全过程</a:t>
              </a:r>
            </a:p>
            <a:p>
              <a:pPr>
                <a:lnSpc>
                  <a:spcPct val="120000"/>
                </a:lnSpc>
                <a:tabLst>
                  <a:tab pos="628650" algn="l"/>
                </a:tabLst>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中断全过程分为</a:t>
              </a:r>
              <a:r>
                <a:rPr lang="en-US" altLang="zh-CN" sz="2400" dirty="0">
                  <a:solidFill>
                    <a:srgbClr val="000080"/>
                  </a:solidFill>
                  <a:latin typeface="黑体" pitchFamily="2" charset="-122"/>
                  <a:ea typeface="黑体" pitchFamily="2" charset="-122"/>
                </a:rPr>
                <a:t>5</a:t>
              </a:r>
              <a:r>
                <a:rPr lang="zh-CN" altLang="en-US" sz="2400" dirty="0">
                  <a:solidFill>
                    <a:srgbClr val="000080"/>
                  </a:solidFill>
                  <a:latin typeface="黑体" pitchFamily="2" charset="-122"/>
                  <a:ea typeface="黑体" pitchFamily="2" charset="-122"/>
                </a:rPr>
                <a:t>个阶段：</a:t>
              </a:r>
            </a:p>
            <a:p>
              <a:pPr>
                <a:lnSpc>
                  <a:spcPct val="120000"/>
                </a:lnSpc>
                <a:tabLst>
                  <a:tab pos="628650" algn="l"/>
                </a:tabLst>
              </a:pPr>
              <a:r>
                <a:rPr lang="zh-CN" altLang="en-US" sz="2400" dirty="0">
                  <a:solidFill>
                    <a:srgbClr val="000080"/>
                  </a:solidFill>
                  <a:latin typeface="黑体" pitchFamily="2" charset="-122"/>
                  <a:ea typeface="黑体" pitchFamily="2" charset="-122"/>
                </a:rPr>
                <a:t>       中断请求</a:t>
              </a:r>
            </a:p>
            <a:p>
              <a:pPr>
                <a:lnSpc>
                  <a:spcPct val="120000"/>
                </a:lnSpc>
                <a:tabLst>
                  <a:tab pos="628650" algn="l"/>
                </a:tabLst>
              </a:pPr>
              <a:r>
                <a:rPr lang="zh-CN" altLang="en-US" sz="2400" dirty="0">
                  <a:solidFill>
                    <a:srgbClr val="000080"/>
                  </a:solidFill>
                  <a:latin typeface="黑体" pitchFamily="2" charset="-122"/>
                  <a:ea typeface="黑体" pitchFamily="2" charset="-122"/>
                </a:rPr>
                <a:t>       中断判优</a:t>
              </a:r>
            </a:p>
            <a:p>
              <a:pPr>
                <a:lnSpc>
                  <a:spcPct val="120000"/>
                </a:lnSpc>
                <a:tabLst>
                  <a:tab pos="628650" algn="l"/>
                </a:tabLst>
              </a:pPr>
              <a:r>
                <a:rPr lang="zh-CN" altLang="en-US" sz="2400" dirty="0">
                  <a:solidFill>
                    <a:srgbClr val="000080"/>
                  </a:solidFill>
                  <a:latin typeface="黑体" pitchFamily="2" charset="-122"/>
                  <a:ea typeface="黑体" pitchFamily="2" charset="-122"/>
                </a:rPr>
                <a:t>       中断</a:t>
              </a:r>
              <a:r>
                <a:rPr lang="zh-CN" altLang="en-US" sz="2400" dirty="0" smtClean="0">
                  <a:solidFill>
                    <a:srgbClr val="000080"/>
                  </a:solidFill>
                  <a:latin typeface="黑体" pitchFamily="2" charset="-122"/>
                  <a:ea typeface="黑体" pitchFamily="2" charset="-122"/>
                </a:rPr>
                <a:t>响应    </a:t>
              </a:r>
              <a:r>
                <a:rPr lang="zh-CN" altLang="en-US" sz="2000" dirty="0" smtClean="0">
                  <a:solidFill>
                    <a:schemeClr val="accent1">
                      <a:lumMod val="50000"/>
                    </a:schemeClr>
                  </a:solidFill>
                  <a:latin typeface="黑体" pitchFamily="2" charset="-122"/>
                  <a:ea typeface="黑体" pitchFamily="2" charset="-122"/>
                </a:rPr>
                <a:t>准备部分</a:t>
              </a:r>
              <a:endParaRPr lang="zh-CN" altLang="en-US" sz="2000" dirty="0">
                <a:solidFill>
                  <a:schemeClr val="accent1">
                    <a:lumMod val="50000"/>
                  </a:schemeClr>
                </a:solidFill>
                <a:latin typeface="黑体" pitchFamily="2" charset="-122"/>
                <a:ea typeface="黑体" pitchFamily="2" charset="-122"/>
              </a:endParaRPr>
            </a:p>
            <a:p>
              <a:pPr>
                <a:lnSpc>
                  <a:spcPct val="120000"/>
                </a:lnSpc>
                <a:tabLst>
                  <a:tab pos="628650" algn="l"/>
                </a:tabLst>
              </a:pPr>
              <a:r>
                <a:rPr lang="zh-CN" altLang="en-US" sz="2400" dirty="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中断处理    </a:t>
              </a:r>
              <a:r>
                <a:rPr lang="zh-CN" altLang="en-US" sz="2000" dirty="0" smtClean="0">
                  <a:solidFill>
                    <a:schemeClr val="accent1">
                      <a:lumMod val="50000"/>
                    </a:schemeClr>
                  </a:solidFill>
                  <a:latin typeface="黑体" pitchFamily="2" charset="-122"/>
                  <a:ea typeface="黑体" pitchFamily="2" charset="-122"/>
                </a:rPr>
                <a:t>处理</a:t>
              </a:r>
              <a:r>
                <a:rPr lang="zh-CN" altLang="en-US" sz="2000" dirty="0">
                  <a:solidFill>
                    <a:schemeClr val="accent1">
                      <a:lumMod val="50000"/>
                    </a:schemeClr>
                  </a:solidFill>
                  <a:latin typeface="黑体" pitchFamily="2" charset="-122"/>
                  <a:ea typeface="黑体" pitchFamily="2" charset="-122"/>
                </a:rPr>
                <a:t>部分</a:t>
              </a:r>
            </a:p>
            <a:p>
              <a:pPr>
                <a:lnSpc>
                  <a:spcPct val="120000"/>
                </a:lnSpc>
                <a:tabLst>
                  <a:tab pos="628650" algn="l"/>
                </a:tabLst>
              </a:pPr>
              <a:r>
                <a:rPr lang="zh-CN" altLang="en-US" sz="2400" dirty="0" smtClean="0">
                  <a:solidFill>
                    <a:srgbClr val="000080"/>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中断</a:t>
              </a:r>
              <a:r>
                <a:rPr lang="zh-CN" altLang="en-US" sz="2400" dirty="0" smtClean="0">
                  <a:solidFill>
                    <a:srgbClr val="000080"/>
                  </a:solidFill>
                  <a:latin typeface="黑体" pitchFamily="2" charset="-122"/>
                  <a:ea typeface="黑体" pitchFamily="2" charset="-122"/>
                </a:rPr>
                <a:t>返回    </a:t>
              </a:r>
              <a:r>
                <a:rPr lang="zh-CN" altLang="en-US" sz="2000" dirty="0" smtClean="0">
                  <a:solidFill>
                    <a:schemeClr val="accent1">
                      <a:lumMod val="50000"/>
                    </a:schemeClr>
                  </a:solidFill>
                  <a:latin typeface="黑体" pitchFamily="2" charset="-122"/>
                  <a:ea typeface="黑体" pitchFamily="2" charset="-122"/>
                </a:rPr>
                <a:t>结尾</a:t>
              </a:r>
              <a:r>
                <a:rPr lang="zh-CN" altLang="en-US" sz="2000" dirty="0">
                  <a:solidFill>
                    <a:schemeClr val="accent1">
                      <a:lumMod val="50000"/>
                    </a:schemeClr>
                  </a:solidFill>
                  <a:latin typeface="黑体" pitchFamily="2" charset="-122"/>
                  <a:ea typeface="黑体" pitchFamily="2" charset="-122"/>
                </a:rPr>
                <a:t>部分</a:t>
              </a:r>
            </a:p>
            <a:p>
              <a:pPr>
                <a:lnSpc>
                  <a:spcPct val="120000"/>
                </a:lnSpc>
                <a:tabLst>
                  <a:tab pos="628650" algn="l"/>
                </a:tabLst>
              </a:pPr>
              <a:r>
                <a:rPr lang="zh-CN" altLang="en-US" sz="2400" dirty="0" smtClean="0">
                  <a:solidFill>
                    <a:srgbClr val="000080"/>
                  </a:solidFill>
                  <a:latin typeface="黑体" pitchFamily="2" charset="-122"/>
                  <a:ea typeface="黑体" pitchFamily="2" charset="-122"/>
                </a:rPr>
                <a:t>    </a:t>
              </a:r>
              <a:endParaRPr lang="zh-CN" altLang="en-US" sz="2400" dirty="0">
                <a:solidFill>
                  <a:srgbClr val="000080"/>
                </a:solidFill>
                <a:latin typeface="黑体" pitchFamily="2" charset="-122"/>
                <a:ea typeface="黑体" pitchFamily="2" charset="-122"/>
              </a:endParaRPr>
            </a:p>
          </p:txBody>
        </p:sp>
        <p:sp>
          <p:nvSpPr>
            <p:cNvPr id="2" name="左大括号 1"/>
            <p:cNvSpPr/>
            <p:nvPr/>
          </p:nvSpPr>
          <p:spPr bwMode="auto">
            <a:xfrm>
              <a:off x="3053191" y="3717032"/>
              <a:ext cx="288032" cy="936104"/>
            </a:xfrm>
            <a:prstGeom prst="leftBrace">
              <a:avLst>
                <a:gd name="adj1" fmla="val 17491"/>
                <a:gd name="adj2" fmla="val 5093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grpSp>
      <p:grpSp>
        <p:nvGrpSpPr>
          <p:cNvPr id="12" name="组合 11"/>
          <p:cNvGrpSpPr/>
          <p:nvPr/>
        </p:nvGrpSpPr>
        <p:grpSpPr>
          <a:xfrm>
            <a:off x="5590460" y="2482976"/>
            <a:ext cx="1584176" cy="361783"/>
            <a:chOff x="1259632" y="4815154"/>
            <a:chExt cx="1584176" cy="361783"/>
          </a:xfrm>
          <a:solidFill>
            <a:schemeClr val="bg1"/>
          </a:solidFill>
        </p:grpSpPr>
        <p:sp>
          <p:nvSpPr>
            <p:cNvPr id="4" name="TextBox 3"/>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判断中断</a:t>
              </a:r>
              <a:r>
                <a:rPr lang="zh-CN" altLang="en-US" sz="2000" dirty="0">
                  <a:latin typeface="黑体" pitchFamily="2" charset="-122"/>
                  <a:ea typeface="黑体" pitchFamily="2" charset="-122"/>
                </a:rPr>
                <a:t>源</a:t>
              </a:r>
            </a:p>
          </p:txBody>
        </p:sp>
        <p:cxnSp>
          <p:nvCxnSpPr>
            <p:cNvPr id="9" name="直接箭头连接符 8"/>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13" name="组合 12"/>
          <p:cNvGrpSpPr/>
          <p:nvPr/>
        </p:nvGrpSpPr>
        <p:grpSpPr>
          <a:xfrm>
            <a:off x="5590460" y="3645024"/>
            <a:ext cx="1584176" cy="669559"/>
            <a:chOff x="3197207" y="4815154"/>
            <a:chExt cx="1584176" cy="669559"/>
          </a:xfrm>
          <a:solidFill>
            <a:schemeClr val="bg1"/>
          </a:solidFill>
        </p:grpSpPr>
        <p:sp>
          <p:nvSpPr>
            <p:cNvPr id="15" name="TextBox 14"/>
            <p:cNvSpPr txBox="1"/>
            <p:nvPr/>
          </p:nvSpPr>
          <p:spPr>
            <a:xfrm>
              <a:off x="3197207" y="4869160"/>
              <a:ext cx="1584176" cy="615553"/>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执行中断服务程序</a:t>
              </a:r>
              <a:endParaRPr lang="zh-CN" altLang="en-US" sz="2000" dirty="0">
                <a:latin typeface="黑体" pitchFamily="2" charset="-122"/>
                <a:ea typeface="黑体" pitchFamily="2" charset="-122"/>
              </a:endParaRPr>
            </a:p>
          </p:txBody>
        </p:sp>
        <p:cxnSp>
          <p:nvCxnSpPr>
            <p:cNvPr id="16" name="直接箭头连接符 15"/>
            <p:cNvCxnSpPr/>
            <p:nvPr/>
          </p:nvCxnSpPr>
          <p:spPr bwMode="auto">
            <a:xfrm>
              <a:off x="3989295"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19" name="组合 18"/>
          <p:cNvGrpSpPr/>
          <p:nvPr/>
        </p:nvGrpSpPr>
        <p:grpSpPr>
          <a:xfrm>
            <a:off x="5590460" y="1916832"/>
            <a:ext cx="1584176" cy="361783"/>
            <a:chOff x="1259632" y="4815154"/>
            <a:chExt cx="1584176" cy="361783"/>
          </a:xfrm>
          <a:solidFill>
            <a:schemeClr val="bg1"/>
          </a:solidFill>
        </p:grpSpPr>
        <p:sp>
          <p:nvSpPr>
            <p:cNvPr id="20" name="TextBox 19"/>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保护现场</a:t>
              </a:r>
              <a:endParaRPr lang="zh-CN" altLang="en-US" sz="2000" dirty="0">
                <a:latin typeface="黑体" pitchFamily="2" charset="-122"/>
                <a:ea typeface="黑体" pitchFamily="2" charset="-122"/>
              </a:endParaRPr>
            </a:p>
          </p:txBody>
        </p:sp>
        <p:cxnSp>
          <p:nvCxnSpPr>
            <p:cNvPr id="21" name="直接箭头连接符 20"/>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24" name="组合 23"/>
          <p:cNvGrpSpPr/>
          <p:nvPr/>
        </p:nvGrpSpPr>
        <p:grpSpPr>
          <a:xfrm>
            <a:off x="5590460" y="5661248"/>
            <a:ext cx="1584176" cy="361783"/>
            <a:chOff x="1259632" y="4815154"/>
            <a:chExt cx="1584176" cy="361783"/>
          </a:xfrm>
          <a:solidFill>
            <a:schemeClr val="bg1"/>
          </a:solidFill>
        </p:grpSpPr>
        <p:sp>
          <p:nvSpPr>
            <p:cNvPr id="25" name="TextBox 24"/>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开中断</a:t>
              </a:r>
              <a:endParaRPr lang="zh-CN" altLang="en-US" sz="2000" dirty="0">
                <a:latin typeface="黑体" pitchFamily="2" charset="-122"/>
                <a:ea typeface="黑体" pitchFamily="2" charset="-122"/>
              </a:endParaRPr>
            </a:p>
          </p:txBody>
        </p:sp>
        <p:cxnSp>
          <p:nvCxnSpPr>
            <p:cNvPr id="26" name="直接箭头连接符 25"/>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27" name="组合 26"/>
          <p:cNvGrpSpPr/>
          <p:nvPr/>
        </p:nvGrpSpPr>
        <p:grpSpPr>
          <a:xfrm>
            <a:off x="5590460" y="5079458"/>
            <a:ext cx="1584176" cy="361783"/>
            <a:chOff x="1259632" y="4815154"/>
            <a:chExt cx="1584176" cy="361783"/>
          </a:xfrm>
          <a:solidFill>
            <a:schemeClr val="bg1"/>
          </a:solidFill>
        </p:grpSpPr>
        <p:sp>
          <p:nvSpPr>
            <p:cNvPr id="28" name="TextBox 27"/>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恢复现场</a:t>
              </a:r>
              <a:endParaRPr lang="zh-CN" altLang="en-US" sz="2000" dirty="0">
                <a:latin typeface="黑体" pitchFamily="2" charset="-122"/>
                <a:ea typeface="黑体" pitchFamily="2" charset="-122"/>
              </a:endParaRPr>
            </a:p>
          </p:txBody>
        </p:sp>
        <p:cxnSp>
          <p:nvCxnSpPr>
            <p:cNvPr id="29" name="直接箭头连接符 28"/>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30" name="组合 29"/>
          <p:cNvGrpSpPr/>
          <p:nvPr/>
        </p:nvGrpSpPr>
        <p:grpSpPr>
          <a:xfrm>
            <a:off x="5590460" y="4516315"/>
            <a:ext cx="1584176" cy="361783"/>
            <a:chOff x="1259632" y="4815154"/>
            <a:chExt cx="1584176" cy="361783"/>
          </a:xfrm>
          <a:solidFill>
            <a:schemeClr val="bg1"/>
          </a:solidFill>
        </p:grpSpPr>
        <p:sp>
          <p:nvSpPr>
            <p:cNvPr id="31" name="TextBox 30"/>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关中断</a:t>
              </a:r>
              <a:endParaRPr lang="zh-CN" altLang="en-US" sz="2000" dirty="0">
                <a:latin typeface="黑体" pitchFamily="2" charset="-122"/>
                <a:ea typeface="黑体" pitchFamily="2" charset="-122"/>
              </a:endParaRPr>
            </a:p>
          </p:txBody>
        </p:sp>
        <p:cxnSp>
          <p:nvCxnSpPr>
            <p:cNvPr id="32" name="直接箭头连接符 31"/>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grpSp>
        <p:nvGrpSpPr>
          <p:cNvPr id="33" name="组合 32"/>
          <p:cNvGrpSpPr/>
          <p:nvPr/>
        </p:nvGrpSpPr>
        <p:grpSpPr>
          <a:xfrm>
            <a:off x="5590460" y="3065270"/>
            <a:ext cx="1584176" cy="361783"/>
            <a:chOff x="1259632" y="4815154"/>
            <a:chExt cx="1584176" cy="361783"/>
          </a:xfrm>
          <a:solidFill>
            <a:schemeClr val="bg1"/>
          </a:solidFill>
        </p:grpSpPr>
        <p:sp>
          <p:nvSpPr>
            <p:cNvPr id="34" name="TextBox 33"/>
            <p:cNvSpPr txBox="1"/>
            <p:nvPr/>
          </p:nvSpPr>
          <p:spPr>
            <a:xfrm>
              <a:off x="1259632" y="4869160"/>
              <a:ext cx="1584176" cy="307777"/>
            </a:xfrm>
            <a:prstGeom prst="rect">
              <a:avLst/>
            </a:prstGeom>
            <a:grpFill/>
            <a:ln w="28575">
              <a:solidFill>
                <a:srgbClr val="000080"/>
              </a:solidFill>
            </a:ln>
          </p:spPr>
          <p:txBody>
            <a:bodyPr wrap="square" tIns="0" bIns="0" rtlCol="0">
              <a:spAutoFit/>
            </a:bodyPr>
            <a:lstStyle/>
            <a:p>
              <a:pPr algn="ctr"/>
              <a:r>
                <a:rPr lang="zh-CN" altLang="en-US" sz="2000" dirty="0" smtClean="0">
                  <a:latin typeface="黑体" pitchFamily="2" charset="-122"/>
                  <a:ea typeface="黑体" pitchFamily="2" charset="-122"/>
                </a:rPr>
                <a:t>开中断</a:t>
              </a:r>
              <a:endParaRPr lang="zh-CN" altLang="en-US" sz="2000" dirty="0">
                <a:latin typeface="黑体" pitchFamily="2" charset="-122"/>
                <a:ea typeface="黑体" pitchFamily="2" charset="-122"/>
              </a:endParaRPr>
            </a:p>
          </p:txBody>
        </p:sp>
        <p:cxnSp>
          <p:nvCxnSpPr>
            <p:cNvPr id="35" name="直接箭头连接符 34"/>
            <p:cNvCxnSpPr/>
            <p:nvPr/>
          </p:nvCxnSpPr>
          <p:spPr bwMode="auto">
            <a:xfrm>
              <a:off x="2051720" y="4815154"/>
              <a:ext cx="0" cy="54006"/>
            </a:xfrm>
            <a:prstGeom prst="straightConnector1">
              <a:avLst/>
            </a:prstGeom>
            <a:grpFill/>
            <a:ln w="28575" cap="flat" cmpd="sng" algn="ctr">
              <a:solidFill>
                <a:srgbClr val="000080"/>
              </a:solidFill>
              <a:prstDash val="solid"/>
              <a:round/>
              <a:headEnd type="none" w="med" len="med"/>
              <a:tailEnd type="arrow"/>
            </a:ln>
            <a:effectLst/>
          </p:spPr>
        </p:cxnSp>
      </p:grpSp>
      <p:sp>
        <p:nvSpPr>
          <p:cNvPr id="37" name="TextBox 36"/>
          <p:cNvSpPr txBox="1"/>
          <p:nvPr/>
        </p:nvSpPr>
        <p:spPr>
          <a:xfrm>
            <a:off x="4932040" y="1340767"/>
            <a:ext cx="1584176" cy="307777"/>
          </a:xfrm>
          <a:prstGeom prst="rect">
            <a:avLst/>
          </a:prstGeom>
          <a:noFill/>
          <a:ln w="28575">
            <a:noFill/>
          </a:ln>
        </p:spPr>
        <p:txBody>
          <a:bodyPr wrap="square" tIns="0" bIns="0" rtlCol="0">
            <a:spAutoFit/>
          </a:bodyPr>
          <a:lstStyle/>
          <a:p>
            <a:pPr algn="ctr"/>
            <a:r>
              <a:rPr lang="zh-CN" altLang="en-US" sz="2000" dirty="0" smtClean="0">
                <a:latin typeface="黑体" pitchFamily="2" charset="-122"/>
                <a:ea typeface="黑体" pitchFamily="2" charset="-122"/>
              </a:rPr>
              <a:t>中断处理：</a:t>
            </a:r>
            <a:endParaRPr lang="zh-CN" altLang="en-US" sz="2000" dirty="0">
              <a:latin typeface="黑体" pitchFamily="2" charset="-122"/>
              <a:ea typeface="黑体" pitchFamily="2" charset="-122"/>
            </a:endParaRPr>
          </a:p>
        </p:txBody>
      </p:sp>
      <p:sp>
        <p:nvSpPr>
          <p:cNvPr id="40" name="TextBox 39"/>
          <p:cNvSpPr txBox="1"/>
          <p:nvPr/>
        </p:nvSpPr>
        <p:spPr>
          <a:xfrm>
            <a:off x="7596336" y="2545159"/>
            <a:ext cx="1374793" cy="307777"/>
          </a:xfrm>
          <a:prstGeom prst="rect">
            <a:avLst/>
          </a:prstGeom>
          <a:noFill/>
          <a:ln w="28575">
            <a:noFill/>
          </a:ln>
        </p:spPr>
        <p:txBody>
          <a:bodyPr wrap="square" tIns="0" bIns="0" rtlCol="0">
            <a:spAutoFit/>
          </a:bodyPr>
          <a:lstStyle/>
          <a:p>
            <a:r>
              <a:rPr lang="zh-CN" altLang="en-US" sz="2000" dirty="0" smtClean="0">
                <a:solidFill>
                  <a:schemeClr val="accent1">
                    <a:lumMod val="50000"/>
                  </a:schemeClr>
                </a:solidFill>
                <a:latin typeface="黑体" pitchFamily="2" charset="-122"/>
                <a:ea typeface="黑体" pitchFamily="2" charset="-122"/>
              </a:rPr>
              <a:t>准备部分</a:t>
            </a:r>
            <a:endParaRPr lang="zh-CN" altLang="en-US" sz="2000" dirty="0">
              <a:solidFill>
                <a:schemeClr val="accent1">
                  <a:lumMod val="50000"/>
                </a:schemeClr>
              </a:solidFill>
              <a:latin typeface="黑体" pitchFamily="2" charset="-122"/>
              <a:ea typeface="黑体" pitchFamily="2" charset="-122"/>
            </a:endParaRPr>
          </a:p>
        </p:txBody>
      </p:sp>
      <p:sp>
        <p:nvSpPr>
          <p:cNvPr id="42" name="TextBox 41"/>
          <p:cNvSpPr txBox="1"/>
          <p:nvPr/>
        </p:nvSpPr>
        <p:spPr>
          <a:xfrm>
            <a:off x="7596336" y="3789040"/>
            <a:ext cx="1374793" cy="307777"/>
          </a:xfrm>
          <a:prstGeom prst="rect">
            <a:avLst/>
          </a:prstGeom>
          <a:noFill/>
          <a:ln w="28575">
            <a:noFill/>
          </a:ln>
        </p:spPr>
        <p:txBody>
          <a:bodyPr wrap="square" tIns="0" bIns="0" rtlCol="0">
            <a:spAutoFit/>
          </a:bodyPr>
          <a:lstStyle/>
          <a:p>
            <a:r>
              <a:rPr lang="zh-CN" altLang="en-US" sz="2000" dirty="0" smtClean="0">
                <a:solidFill>
                  <a:schemeClr val="accent1">
                    <a:lumMod val="50000"/>
                  </a:schemeClr>
                </a:solidFill>
                <a:latin typeface="黑体" pitchFamily="2" charset="-122"/>
                <a:ea typeface="黑体" pitchFamily="2" charset="-122"/>
              </a:rPr>
              <a:t>处理部分</a:t>
            </a:r>
            <a:endParaRPr lang="zh-CN" altLang="en-US" sz="2000" dirty="0">
              <a:solidFill>
                <a:schemeClr val="accent1">
                  <a:lumMod val="50000"/>
                </a:schemeClr>
              </a:solidFill>
              <a:latin typeface="黑体" pitchFamily="2" charset="-122"/>
              <a:ea typeface="黑体" pitchFamily="2" charset="-122"/>
            </a:endParaRPr>
          </a:p>
        </p:txBody>
      </p:sp>
      <p:sp>
        <p:nvSpPr>
          <p:cNvPr id="43" name="TextBox 42"/>
          <p:cNvSpPr txBox="1"/>
          <p:nvPr/>
        </p:nvSpPr>
        <p:spPr>
          <a:xfrm>
            <a:off x="7596336" y="5137447"/>
            <a:ext cx="1374793" cy="307777"/>
          </a:xfrm>
          <a:prstGeom prst="rect">
            <a:avLst/>
          </a:prstGeom>
          <a:noFill/>
          <a:ln w="28575">
            <a:noFill/>
          </a:ln>
        </p:spPr>
        <p:txBody>
          <a:bodyPr wrap="square" tIns="0" bIns="0" rtlCol="0">
            <a:spAutoFit/>
          </a:bodyPr>
          <a:lstStyle/>
          <a:p>
            <a:r>
              <a:rPr lang="zh-CN" altLang="en-US" sz="2000" dirty="0" smtClean="0">
                <a:solidFill>
                  <a:schemeClr val="accent1">
                    <a:lumMod val="50000"/>
                  </a:schemeClr>
                </a:solidFill>
                <a:latin typeface="黑体" pitchFamily="2" charset="-122"/>
                <a:ea typeface="黑体" pitchFamily="2" charset="-122"/>
              </a:rPr>
              <a:t>结尾部分</a:t>
            </a:r>
            <a:endParaRPr lang="zh-CN" altLang="en-US" sz="2000" dirty="0">
              <a:solidFill>
                <a:schemeClr val="accent1">
                  <a:lumMod val="50000"/>
                </a:schemeClr>
              </a:solidFill>
              <a:latin typeface="黑体" pitchFamily="2" charset="-122"/>
              <a:ea typeface="黑体" pitchFamily="2" charset="-122"/>
            </a:endParaRPr>
          </a:p>
        </p:txBody>
      </p:sp>
      <p:sp>
        <p:nvSpPr>
          <p:cNvPr id="44" name="左大括号 43"/>
          <p:cNvSpPr/>
          <p:nvPr/>
        </p:nvSpPr>
        <p:spPr bwMode="auto">
          <a:xfrm flipH="1">
            <a:off x="7340715" y="2060848"/>
            <a:ext cx="255621" cy="1242139"/>
          </a:xfrm>
          <a:prstGeom prst="leftBrace">
            <a:avLst>
              <a:gd name="adj1" fmla="val 25429"/>
              <a:gd name="adj2" fmla="val 5093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sp>
        <p:nvSpPr>
          <p:cNvPr id="47" name="左大括号 46"/>
          <p:cNvSpPr/>
          <p:nvPr/>
        </p:nvSpPr>
        <p:spPr bwMode="auto">
          <a:xfrm flipH="1">
            <a:off x="7340715" y="3717875"/>
            <a:ext cx="255620" cy="515670"/>
          </a:xfrm>
          <a:prstGeom prst="leftBrace">
            <a:avLst>
              <a:gd name="adj1" fmla="val 25429"/>
              <a:gd name="adj2" fmla="val 5093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sp>
        <p:nvSpPr>
          <p:cNvPr id="48" name="左大括号 47"/>
          <p:cNvSpPr/>
          <p:nvPr/>
        </p:nvSpPr>
        <p:spPr bwMode="auto">
          <a:xfrm flipH="1">
            <a:off x="7340715" y="4666282"/>
            <a:ext cx="255621" cy="1242139"/>
          </a:xfrm>
          <a:prstGeom prst="leftBrace">
            <a:avLst>
              <a:gd name="adj1" fmla="val 25429"/>
              <a:gd name="adj2" fmla="val 5093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467544"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7.4.3 </a:t>
            </a:r>
            <a:r>
              <a:rPr lang="zh-CN" altLang="en-US" sz="2400" dirty="0">
                <a:solidFill>
                  <a:srgbClr val="990000"/>
                </a:solidFill>
                <a:latin typeface="黑体" pitchFamily="2" charset="-122"/>
                <a:ea typeface="黑体" pitchFamily="2" charset="-122"/>
              </a:rPr>
              <a:t>中断请求和中断判优</a:t>
            </a:r>
            <a:endParaRPr lang="zh-CN" altLang="en-US" sz="2400" b="0" dirty="0">
              <a:solidFill>
                <a:srgbClr val="990000"/>
              </a:solidFill>
              <a:latin typeface="黑体" pitchFamily="2" charset="-122"/>
              <a:ea typeface="黑体" pitchFamily="2" charset="-122"/>
            </a:endParaRPr>
          </a:p>
        </p:txBody>
      </p:sp>
      <p:sp>
        <p:nvSpPr>
          <p:cNvPr id="40963" name="Rectangle 5"/>
          <p:cNvSpPr>
            <a:spLocks noChangeArrowheads="1"/>
          </p:cNvSpPr>
          <p:nvPr/>
        </p:nvSpPr>
        <p:spPr bwMode="auto">
          <a:xfrm>
            <a:off x="539750" y="1020763"/>
            <a:ext cx="8208963" cy="226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 1</a:t>
            </a:r>
            <a:r>
              <a:rPr lang="zh-CN" altLang="en-US" sz="2400" dirty="0">
                <a:solidFill>
                  <a:srgbClr val="990000"/>
                </a:solidFill>
                <a:latin typeface="黑体" pitchFamily="2" charset="-122"/>
                <a:ea typeface="黑体" pitchFamily="2" charset="-122"/>
              </a:rPr>
              <a:t>．中断源和中断请求信号</a:t>
            </a:r>
          </a:p>
          <a:p>
            <a:pPr indent="266700">
              <a:lnSpc>
                <a:spcPct val="120000"/>
              </a:lnSpc>
            </a:pPr>
            <a:r>
              <a:rPr lang="zh-CN" altLang="en-US" sz="2400" dirty="0">
                <a:solidFill>
                  <a:schemeClr val="hlink"/>
                </a:solidFill>
                <a:latin typeface="黑体" pitchFamily="2" charset="-122"/>
                <a:ea typeface="黑体" pitchFamily="2" charset="-122"/>
              </a:rPr>
              <a:t>  中断源：</a:t>
            </a:r>
            <a:r>
              <a:rPr lang="zh-CN" altLang="en-US" sz="2400" dirty="0">
                <a:solidFill>
                  <a:srgbClr val="000080"/>
                </a:solidFill>
                <a:latin typeface="黑体" pitchFamily="2" charset="-122"/>
                <a:ea typeface="黑体" pitchFamily="2" charset="-122"/>
              </a:rPr>
              <a:t>引起计算机中断的事件。</a:t>
            </a:r>
          </a:p>
          <a:p>
            <a:pPr indent="266700">
              <a:lnSpc>
                <a:spcPct val="120000"/>
              </a:lnSpc>
            </a:pPr>
            <a:r>
              <a:rPr lang="zh-CN" altLang="en-US" sz="2400" dirty="0">
                <a:solidFill>
                  <a:srgbClr val="000080"/>
                </a:solidFill>
                <a:latin typeface="黑体" pitchFamily="2" charset="-122"/>
                <a:ea typeface="黑体" pitchFamily="2" charset="-122"/>
              </a:rPr>
              <a:t>  为了记录中断事件并区分不同的中断源，可采用</a:t>
            </a:r>
            <a:r>
              <a:rPr lang="zh-CN" altLang="en-US" sz="2400" u="sng" dirty="0">
                <a:solidFill>
                  <a:srgbClr val="000080"/>
                </a:solidFill>
                <a:latin typeface="黑体" pitchFamily="2" charset="-122"/>
                <a:ea typeface="黑体" pitchFamily="2" charset="-122"/>
              </a:rPr>
              <a:t>中断请求触发器</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INTR</a:t>
            </a:r>
            <a:r>
              <a:rPr lang="zh-CN" altLang="en-US" sz="2400" dirty="0">
                <a:solidFill>
                  <a:srgbClr val="000080"/>
                </a:solidFill>
                <a:latin typeface="黑体" pitchFamily="2" charset="-122"/>
                <a:ea typeface="黑体" pitchFamily="2" charset="-122"/>
              </a:rPr>
              <a:t>）来记录中断请求。当某一个中断源有中断请求时，其相应的中断请求触发器置成</a:t>
            </a:r>
            <a:r>
              <a:rPr lang="zh-CN" altLang="en-US" sz="2400" dirty="0">
                <a:solidFill>
                  <a:srgbClr val="000080"/>
                </a:solidFill>
                <a:ea typeface="黑体" pitchFamily="2" charset="-122"/>
              </a:rPr>
              <a:t>“</a:t>
            </a:r>
            <a:r>
              <a:rPr lang="en-US" altLang="zh-CN" sz="2400" dirty="0">
                <a:solidFill>
                  <a:srgbClr val="000080"/>
                </a:solidFill>
                <a:latin typeface="黑体" pitchFamily="2" charset="-122"/>
                <a:ea typeface="黑体" pitchFamily="2" charset="-122"/>
              </a:rPr>
              <a:t>1</a:t>
            </a:r>
            <a:r>
              <a:rPr lang="en-US" altLang="zh-CN" sz="2400" dirty="0">
                <a:solidFill>
                  <a:srgbClr val="000080"/>
                </a:solidFill>
                <a:ea typeface="黑体" pitchFamily="2" charset="-122"/>
              </a:rPr>
              <a:t>”</a:t>
            </a:r>
            <a:r>
              <a:rPr lang="zh-CN" altLang="en-US" sz="2400" dirty="0">
                <a:solidFill>
                  <a:srgbClr val="000080"/>
                </a:solidFill>
                <a:latin typeface="黑体" pitchFamily="2" charset="-122"/>
                <a:ea typeface="黑体" pitchFamily="2" charset="-122"/>
              </a:rPr>
              <a:t>状态。</a:t>
            </a:r>
          </a:p>
        </p:txBody>
      </p:sp>
      <p:sp>
        <p:nvSpPr>
          <p:cNvPr id="5" name="Rectangle 5"/>
          <p:cNvSpPr>
            <a:spLocks noChangeArrowheads="1"/>
          </p:cNvSpPr>
          <p:nvPr/>
        </p:nvSpPr>
        <p:spPr bwMode="auto">
          <a:xfrm>
            <a:off x="461716" y="3429000"/>
            <a:ext cx="8208963" cy="226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t" anchorCtr="0">
            <a:spAutoFit/>
          </a:bodyPr>
          <a:lstStyle/>
          <a:p>
            <a:pPr>
              <a:lnSpc>
                <a:spcPct val="120000"/>
              </a:lnSpc>
            </a:pPr>
            <a:r>
              <a:rPr lang="zh-CN" altLang="en-US" sz="2400" dirty="0" smtClean="0">
                <a:solidFill>
                  <a:srgbClr val="000080"/>
                </a:solidFill>
                <a:latin typeface="黑体" pitchFamily="2" charset="-122"/>
                <a:ea typeface="黑体" pitchFamily="2" charset="-122"/>
              </a:rPr>
              <a:t>中断请求</a:t>
            </a:r>
            <a:r>
              <a:rPr lang="zh-CN" altLang="en-US" sz="2400" dirty="0">
                <a:solidFill>
                  <a:srgbClr val="000080"/>
                </a:solidFill>
                <a:latin typeface="黑体" pitchFamily="2" charset="-122"/>
                <a:ea typeface="黑体" pitchFamily="2" charset="-122"/>
              </a:rPr>
              <a:t>触发器（</a:t>
            </a:r>
            <a:r>
              <a:rPr lang="en-US" altLang="zh-CN" sz="2400" dirty="0">
                <a:solidFill>
                  <a:srgbClr val="000080"/>
                </a:solidFill>
                <a:latin typeface="黑体" pitchFamily="2" charset="-122"/>
                <a:ea typeface="黑体" pitchFamily="2" charset="-122"/>
              </a:rPr>
              <a:t>INTR</a:t>
            </a:r>
            <a:r>
              <a:rPr lang="zh-CN" altLang="en-US" sz="2400" dirty="0" smtClean="0">
                <a:solidFill>
                  <a:srgbClr val="000080"/>
                </a:solidFill>
                <a:latin typeface="黑体" pitchFamily="2" charset="-122"/>
                <a:ea typeface="黑体" pitchFamily="2" charset="-122"/>
              </a:rPr>
              <a:t>）：</a:t>
            </a:r>
            <a:endParaRPr lang="en-US" altLang="zh-CN" sz="2400" dirty="0">
              <a:solidFill>
                <a:srgbClr val="000080"/>
              </a:solidFill>
              <a:latin typeface="黑体" pitchFamily="2" charset="-122"/>
              <a:ea typeface="黑体" pitchFamily="2" charset="-122"/>
            </a:endParaRPr>
          </a:p>
          <a:p>
            <a:pPr>
              <a:lnSpc>
                <a:spcPct val="120000"/>
              </a:lnSpc>
            </a:pPr>
            <a:r>
              <a:rPr lang="zh-CN" altLang="en-US" sz="2400" dirty="0" smtClean="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ⅰ</a:t>
            </a:r>
            <a:r>
              <a:rPr lang="zh-CN" altLang="en-US" sz="2400" dirty="0" smtClean="0">
                <a:solidFill>
                  <a:srgbClr val="000080"/>
                </a:solidFill>
                <a:latin typeface="黑体" pitchFamily="2" charset="-122"/>
                <a:ea typeface="黑体" pitchFamily="2" charset="-122"/>
              </a:rPr>
              <a:t>）分散在各个中断源处，</a:t>
            </a:r>
            <a:endParaRPr lang="en-US" altLang="zh-CN" sz="2400" dirty="0" smtClean="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ⅱ</a:t>
            </a:r>
            <a:r>
              <a:rPr lang="zh-CN" altLang="en-US" sz="2400" dirty="0" smtClean="0">
                <a:solidFill>
                  <a:srgbClr val="000080"/>
                </a:solidFill>
                <a:latin typeface="黑体" pitchFamily="2" charset="-122"/>
                <a:ea typeface="黑体" pitchFamily="2" charset="-122"/>
              </a:rPr>
              <a:t>）集中到专门的中断接口电路中。这时，多个中断请求触发器构成一个中断请求寄存器，每一位对应一个中断源，整个构成中断字。</a:t>
            </a:r>
            <a:endParaRPr lang="zh-CN" altLang="en-US" sz="2400" dirty="0">
              <a:solidFill>
                <a:srgbClr val="000080"/>
              </a:solidFill>
              <a:latin typeface="黑体" pitchFamily="2" charset="-122"/>
              <a:ea typeface="黑体" pitchFamily="2" charset="-122"/>
            </a:endParaRPr>
          </a:p>
        </p:txBody>
      </p:sp>
    </p:spTree>
    <p:extLst>
      <p:ext uri="{BB962C8B-B14F-4D97-AF65-F5344CB8AC3E}">
        <p14:creationId xmlns:p14="http://schemas.microsoft.com/office/powerpoint/2010/main" val="262275999"/>
      </p:ext>
    </p:extLst>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467544"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7.4.3 </a:t>
            </a:r>
            <a:r>
              <a:rPr lang="zh-CN" altLang="en-US" sz="2400" dirty="0">
                <a:solidFill>
                  <a:srgbClr val="990000"/>
                </a:solidFill>
                <a:latin typeface="黑体" pitchFamily="2" charset="-122"/>
                <a:ea typeface="黑体" pitchFamily="2" charset="-122"/>
              </a:rPr>
              <a:t>中断请求和中断判优</a:t>
            </a:r>
            <a:endParaRPr lang="zh-CN" altLang="en-US" sz="2400" b="0" dirty="0">
              <a:solidFill>
                <a:srgbClr val="990000"/>
              </a:solidFill>
              <a:latin typeface="黑体" pitchFamily="2" charset="-122"/>
              <a:ea typeface="黑体" pitchFamily="2" charset="-122"/>
            </a:endParaRPr>
          </a:p>
        </p:txBody>
      </p:sp>
      <p:sp>
        <p:nvSpPr>
          <p:cNvPr id="40963" name="Rectangle 5"/>
          <p:cNvSpPr>
            <a:spLocks noChangeArrowheads="1"/>
          </p:cNvSpPr>
          <p:nvPr/>
        </p:nvSpPr>
        <p:spPr bwMode="auto">
          <a:xfrm>
            <a:off x="539750" y="1020763"/>
            <a:ext cx="8208963" cy="430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t" anchorCtr="0">
            <a:spAutoFit/>
          </a:bodyPr>
          <a:lstStyle/>
          <a:p>
            <a:pPr indent="266700">
              <a:lnSpc>
                <a:spcPct val="120000"/>
              </a:lnSpc>
            </a:pPr>
            <a:r>
              <a:rPr lang="en-US" altLang="zh-CN" sz="2400" dirty="0">
                <a:solidFill>
                  <a:srgbClr val="990000"/>
                </a:solidFill>
                <a:latin typeface="黑体" pitchFamily="2" charset="-122"/>
                <a:ea typeface="黑体" pitchFamily="2" charset="-122"/>
              </a:rPr>
              <a:t> 1</a:t>
            </a:r>
            <a:r>
              <a:rPr lang="zh-CN" altLang="en-US" sz="2400" dirty="0">
                <a:solidFill>
                  <a:srgbClr val="990000"/>
                </a:solidFill>
                <a:latin typeface="黑体" pitchFamily="2" charset="-122"/>
                <a:ea typeface="黑体" pitchFamily="2" charset="-122"/>
              </a:rPr>
              <a:t>．中断源和中断请求</a:t>
            </a:r>
            <a:r>
              <a:rPr lang="zh-CN" altLang="en-US" sz="2400" dirty="0" smtClean="0">
                <a:solidFill>
                  <a:srgbClr val="990000"/>
                </a:solidFill>
                <a:latin typeface="黑体" pitchFamily="2" charset="-122"/>
                <a:ea typeface="黑体" pitchFamily="2" charset="-122"/>
              </a:rPr>
              <a:t>信号</a:t>
            </a:r>
            <a:endParaRPr lang="zh-CN" altLang="en-US" sz="2400" dirty="0">
              <a:solidFill>
                <a:srgbClr val="990000"/>
              </a:solidFill>
              <a:latin typeface="黑体" pitchFamily="2" charset="-122"/>
              <a:ea typeface="黑体" pitchFamily="2" charset="-122"/>
            </a:endParaRPr>
          </a:p>
        </p:txBody>
      </p:sp>
      <p:sp>
        <p:nvSpPr>
          <p:cNvPr id="6" name="Rectangle 5"/>
          <p:cNvSpPr>
            <a:spLocks noChangeArrowheads="1"/>
          </p:cNvSpPr>
          <p:nvPr/>
        </p:nvSpPr>
        <p:spPr bwMode="auto">
          <a:xfrm>
            <a:off x="461716" y="1484784"/>
            <a:ext cx="8208963" cy="226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t" anchorCtr="0">
            <a:spAutoFit/>
          </a:bodyPr>
          <a:lstStyle/>
          <a:p>
            <a:pPr>
              <a:lnSpc>
                <a:spcPct val="120000"/>
              </a:lnSpc>
            </a:pPr>
            <a:r>
              <a:rPr lang="zh-CN" altLang="en-US" sz="2400" dirty="0" smtClean="0">
                <a:solidFill>
                  <a:srgbClr val="000080"/>
                </a:solidFill>
                <a:latin typeface="黑体" pitchFamily="2" charset="-122"/>
                <a:ea typeface="黑体" pitchFamily="2" charset="-122"/>
              </a:rPr>
              <a:t>中断请求</a:t>
            </a:r>
            <a:r>
              <a:rPr lang="zh-CN" altLang="en-US" sz="2400" dirty="0">
                <a:solidFill>
                  <a:srgbClr val="000080"/>
                </a:solidFill>
                <a:latin typeface="黑体" pitchFamily="2" charset="-122"/>
                <a:ea typeface="黑体" pitchFamily="2" charset="-122"/>
              </a:rPr>
              <a:t>触发器（</a:t>
            </a:r>
            <a:r>
              <a:rPr lang="en-US" altLang="zh-CN" sz="2400" dirty="0">
                <a:solidFill>
                  <a:srgbClr val="000080"/>
                </a:solidFill>
                <a:latin typeface="黑体" pitchFamily="2" charset="-122"/>
                <a:ea typeface="黑体" pitchFamily="2" charset="-122"/>
              </a:rPr>
              <a:t>INTR</a:t>
            </a:r>
            <a:r>
              <a:rPr lang="zh-CN" altLang="en-US" sz="2400" dirty="0" smtClean="0">
                <a:solidFill>
                  <a:srgbClr val="000080"/>
                </a:solidFill>
                <a:latin typeface="黑体" pitchFamily="2" charset="-122"/>
                <a:ea typeface="黑体" pitchFamily="2" charset="-122"/>
              </a:rPr>
              <a:t>）：</a:t>
            </a:r>
            <a:endParaRPr lang="en-US" altLang="zh-CN" sz="2400" dirty="0">
              <a:solidFill>
                <a:srgbClr val="000080"/>
              </a:solidFill>
              <a:latin typeface="黑体" pitchFamily="2" charset="-122"/>
              <a:ea typeface="黑体" pitchFamily="2" charset="-122"/>
            </a:endParaRPr>
          </a:p>
          <a:p>
            <a:pPr>
              <a:lnSpc>
                <a:spcPct val="120000"/>
              </a:lnSpc>
            </a:pPr>
            <a:r>
              <a:rPr lang="zh-CN" altLang="en-US" sz="2400" dirty="0" smtClean="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ⅰ</a:t>
            </a:r>
            <a:r>
              <a:rPr lang="zh-CN" altLang="en-US" sz="2400" dirty="0" smtClean="0">
                <a:solidFill>
                  <a:srgbClr val="000080"/>
                </a:solidFill>
                <a:latin typeface="黑体" pitchFamily="2" charset="-122"/>
                <a:ea typeface="黑体" pitchFamily="2" charset="-122"/>
              </a:rPr>
              <a:t>）分散在各个中断源处，</a:t>
            </a:r>
            <a:endParaRPr lang="en-US" altLang="zh-CN" sz="2400" dirty="0" smtClean="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ⅱ</a:t>
            </a:r>
            <a:r>
              <a:rPr lang="zh-CN" altLang="en-US" sz="2400" dirty="0" smtClean="0">
                <a:solidFill>
                  <a:srgbClr val="000080"/>
                </a:solidFill>
                <a:latin typeface="黑体" pitchFamily="2" charset="-122"/>
                <a:ea typeface="黑体" pitchFamily="2" charset="-122"/>
              </a:rPr>
              <a:t>）集中到专门的中断接口电路中。这时，多个中断请求触发器构成一个中断请求寄存器，每一位对应一个中断源，整个构成中断字。</a:t>
            </a:r>
            <a:endParaRPr lang="zh-CN" altLang="en-US" sz="2400" dirty="0">
              <a:solidFill>
                <a:srgbClr val="000080"/>
              </a:solidFill>
              <a:latin typeface="黑体" pitchFamily="2" charset="-122"/>
              <a:ea typeface="黑体" pitchFamily="2" charset="-122"/>
            </a:endParaRPr>
          </a:p>
        </p:txBody>
      </p:sp>
      <p:grpSp>
        <p:nvGrpSpPr>
          <p:cNvPr id="37" name="组合 36"/>
          <p:cNvGrpSpPr/>
          <p:nvPr/>
        </p:nvGrpSpPr>
        <p:grpSpPr>
          <a:xfrm>
            <a:off x="583744" y="3840465"/>
            <a:ext cx="2235819" cy="2396847"/>
            <a:chOff x="1112045" y="2194717"/>
            <a:chExt cx="2235819" cy="2396847"/>
          </a:xfrm>
        </p:grpSpPr>
        <p:sp>
          <p:nvSpPr>
            <p:cNvPr id="38" name="Text Box 15"/>
            <p:cNvSpPr txBox="1">
              <a:spLocks noChangeArrowheads="1"/>
            </p:cNvSpPr>
            <p:nvPr/>
          </p:nvSpPr>
          <p:spPr bwMode="auto">
            <a:xfrm>
              <a:off x="1112045" y="4210652"/>
              <a:ext cx="1024525"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smtClean="0">
                  <a:solidFill>
                    <a:srgbClr val="000080"/>
                  </a:solidFill>
                  <a:latin typeface="黑体" pitchFamily="2" charset="-122"/>
                  <a:ea typeface="黑体" pitchFamily="2" charset="-122"/>
                </a:rPr>
                <a:t>请求</a:t>
              </a:r>
              <a:r>
                <a:rPr lang="zh-CN" altLang="en-US" sz="1800" dirty="0">
                  <a:solidFill>
                    <a:srgbClr val="000080"/>
                  </a:solidFill>
                  <a:latin typeface="黑体" pitchFamily="2" charset="-122"/>
                  <a:ea typeface="黑体" pitchFamily="2" charset="-122"/>
                </a:rPr>
                <a:t>源</a:t>
              </a:r>
            </a:p>
          </p:txBody>
        </p:sp>
        <p:grpSp>
          <p:nvGrpSpPr>
            <p:cNvPr id="39" name="Group 46"/>
            <p:cNvGrpSpPr>
              <a:grpSpLocks/>
            </p:cNvGrpSpPr>
            <p:nvPr/>
          </p:nvGrpSpPr>
          <p:grpSpPr bwMode="auto">
            <a:xfrm>
              <a:off x="1707175" y="3709109"/>
              <a:ext cx="501714" cy="478532"/>
              <a:chOff x="3984" y="768"/>
              <a:chExt cx="384" cy="288"/>
            </a:xfrm>
            <a:noFill/>
          </p:grpSpPr>
          <p:sp>
            <p:nvSpPr>
              <p:cNvPr id="49" name="Rectangle 42"/>
              <p:cNvSpPr>
                <a:spLocks noChangeArrowheads="1"/>
              </p:cNvSpPr>
              <p:nvPr/>
            </p:nvSpPr>
            <p:spPr bwMode="auto">
              <a:xfrm>
                <a:off x="3984" y="768"/>
                <a:ext cx="384" cy="144"/>
              </a:xfrm>
              <a:prstGeom prst="rect">
                <a:avLst/>
              </a:prstGeom>
              <a:grpFill/>
              <a:ln w="38100">
                <a:solidFill>
                  <a:srgbClr val="000080"/>
                </a:solidFill>
                <a:miter lim="800000"/>
                <a:headEnd/>
                <a:tailEnd/>
              </a:ln>
            </p:spPr>
            <p:txBody>
              <a:bodyPr wrap="none" tIns="0" bIns="0" anchor="ctr"/>
              <a:lstStyle/>
              <a:p>
                <a:pPr algn="ctr" eaLnBrk="0" hangingPunct="0"/>
                <a:r>
                  <a:rPr lang="en-US" altLang="zh-CN" sz="1800" dirty="0" smtClean="0">
                    <a:solidFill>
                      <a:srgbClr val="000080"/>
                    </a:solidFill>
                  </a:rPr>
                  <a:t>&amp;</a:t>
                </a:r>
                <a:endParaRPr lang="zh-CN" altLang="en-US" sz="1800" dirty="0">
                  <a:solidFill>
                    <a:srgbClr val="000080"/>
                  </a:solidFill>
                </a:endParaRPr>
              </a:p>
            </p:txBody>
          </p:sp>
          <p:sp>
            <p:nvSpPr>
              <p:cNvPr id="50" name="Line 43"/>
              <p:cNvSpPr>
                <a:spLocks noChangeShapeType="1"/>
              </p:cNvSpPr>
              <p:nvPr/>
            </p:nvSpPr>
            <p:spPr bwMode="auto">
              <a:xfrm>
                <a:off x="4080" y="912"/>
                <a:ext cx="0" cy="144"/>
              </a:xfrm>
              <a:prstGeom prst="line">
                <a:avLst/>
              </a:prstGeom>
              <a:grpFill/>
              <a:ln w="38100">
                <a:solidFill>
                  <a:srgbClr val="000080"/>
                </a:solidFill>
                <a:round/>
                <a:headEnd/>
                <a:tailEnd/>
              </a:ln>
              <a:extLst/>
            </p:spPr>
            <p:txBody>
              <a:bodyPr wrap="none" anchor="ctr"/>
              <a:lstStyle/>
              <a:p>
                <a:endParaRPr lang="zh-CN" altLang="en-US" sz="1800">
                  <a:solidFill>
                    <a:srgbClr val="000080"/>
                  </a:solidFill>
                </a:endParaRPr>
              </a:p>
            </p:txBody>
          </p:sp>
          <p:sp>
            <p:nvSpPr>
              <p:cNvPr id="51" name="Line 44"/>
              <p:cNvSpPr>
                <a:spLocks noChangeShapeType="1"/>
              </p:cNvSpPr>
              <p:nvPr/>
            </p:nvSpPr>
            <p:spPr bwMode="auto">
              <a:xfrm>
                <a:off x="4272" y="912"/>
                <a:ext cx="0" cy="144"/>
              </a:xfrm>
              <a:prstGeom prst="line">
                <a:avLst/>
              </a:prstGeom>
              <a:grpFill/>
              <a:ln w="38100">
                <a:solidFill>
                  <a:srgbClr val="000080"/>
                </a:solidFill>
                <a:round/>
                <a:headEnd/>
                <a:tailEnd/>
              </a:ln>
              <a:extLst/>
            </p:spPr>
            <p:txBody>
              <a:bodyPr wrap="none" anchor="ctr"/>
              <a:lstStyle/>
              <a:p>
                <a:endParaRPr lang="zh-CN" altLang="en-US" sz="1800">
                  <a:solidFill>
                    <a:srgbClr val="000080"/>
                  </a:solidFill>
                </a:endParaRPr>
              </a:p>
            </p:txBody>
          </p:sp>
        </p:grpSp>
        <p:sp>
          <p:nvSpPr>
            <p:cNvPr id="40" name="Line 45"/>
            <p:cNvSpPr>
              <a:spLocks noChangeShapeType="1"/>
            </p:cNvSpPr>
            <p:nvPr/>
          </p:nvSpPr>
          <p:spPr bwMode="auto">
            <a:xfrm>
              <a:off x="1963248" y="3397437"/>
              <a:ext cx="0" cy="30432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41" name="Line 47"/>
            <p:cNvSpPr>
              <a:spLocks noChangeShapeType="1"/>
            </p:cNvSpPr>
            <p:nvPr/>
          </p:nvSpPr>
          <p:spPr bwMode="auto">
            <a:xfrm>
              <a:off x="2568923" y="3397437"/>
              <a:ext cx="0" cy="608638"/>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42" name="Line 48"/>
            <p:cNvSpPr>
              <a:spLocks noChangeShapeType="1"/>
            </p:cNvSpPr>
            <p:nvPr/>
          </p:nvSpPr>
          <p:spPr bwMode="auto">
            <a:xfrm flipH="1">
              <a:off x="1949399" y="2565193"/>
              <a:ext cx="8633" cy="272104"/>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grpSp>
          <p:nvGrpSpPr>
            <p:cNvPr id="43" name="组合 42"/>
            <p:cNvGrpSpPr/>
            <p:nvPr/>
          </p:nvGrpSpPr>
          <p:grpSpPr>
            <a:xfrm>
              <a:off x="1966476" y="4221088"/>
              <a:ext cx="880560" cy="370476"/>
              <a:chOff x="2350295" y="3959225"/>
              <a:chExt cx="963613" cy="400050"/>
            </a:xfrm>
          </p:grpSpPr>
          <p:sp>
            <p:nvSpPr>
              <p:cNvPr id="47" name="Text Box 50"/>
              <p:cNvSpPr txBox="1">
                <a:spLocks noChangeArrowheads="1"/>
              </p:cNvSpPr>
              <p:nvPr/>
            </p:nvSpPr>
            <p:spPr bwMode="auto">
              <a:xfrm>
                <a:off x="2350295" y="3959225"/>
                <a:ext cx="963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a:solidFill>
                      <a:srgbClr val="000080"/>
                    </a:solidFill>
                    <a:latin typeface="黑体" pitchFamily="2" charset="-122"/>
                    <a:ea typeface="黑体" pitchFamily="2" charset="-122"/>
                  </a:rPr>
                  <a:t>屏蔽</a:t>
                </a:r>
              </a:p>
            </p:txBody>
          </p:sp>
          <p:sp>
            <p:nvSpPr>
              <p:cNvPr id="48" name="Line 51"/>
              <p:cNvSpPr>
                <a:spLocks noChangeShapeType="1"/>
              </p:cNvSpPr>
              <p:nvPr/>
            </p:nvSpPr>
            <p:spPr bwMode="auto">
              <a:xfrm>
                <a:off x="2464595" y="4005263"/>
                <a:ext cx="523875" cy="0"/>
              </a:xfrm>
              <a:prstGeom prst="line">
                <a:avLst/>
              </a:prstGeom>
              <a:noFill/>
              <a:ln w="38100">
                <a:solidFill>
                  <a:srgbClr val="00008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grpSp>
        <p:sp>
          <p:nvSpPr>
            <p:cNvPr id="44" name="Text Box 53"/>
            <p:cNvSpPr txBox="1">
              <a:spLocks noChangeArrowheads="1"/>
            </p:cNvSpPr>
            <p:nvPr/>
          </p:nvSpPr>
          <p:spPr bwMode="auto">
            <a:xfrm>
              <a:off x="2568923" y="3672751"/>
              <a:ext cx="778941"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a:solidFill>
                    <a:srgbClr val="000080"/>
                  </a:solidFill>
                  <a:latin typeface="黑体" pitchFamily="2" charset="-122"/>
                  <a:ea typeface="黑体" pitchFamily="2" charset="-122"/>
                </a:rPr>
                <a:t>脉冲</a:t>
              </a:r>
            </a:p>
          </p:txBody>
        </p:sp>
        <p:sp>
          <p:nvSpPr>
            <p:cNvPr id="45" name="Text Box 54"/>
            <p:cNvSpPr txBox="1">
              <a:spLocks noChangeArrowheads="1"/>
            </p:cNvSpPr>
            <p:nvPr/>
          </p:nvSpPr>
          <p:spPr bwMode="auto">
            <a:xfrm>
              <a:off x="1331640" y="2194717"/>
              <a:ext cx="1823052"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ct val="50000"/>
                </a:spcBef>
              </a:pPr>
              <a:r>
                <a:rPr lang="en-US" altLang="zh-CN" sz="1800" dirty="0" smtClean="0">
                  <a:solidFill>
                    <a:srgbClr val="000080"/>
                  </a:solidFill>
                  <a:latin typeface="黑体" pitchFamily="2" charset="-122"/>
                  <a:ea typeface="黑体" pitchFamily="2" charset="-122"/>
                </a:rPr>
                <a:t>IRQ(</a:t>
              </a:r>
              <a:r>
                <a:rPr lang="zh-CN" altLang="en-US" sz="1800" dirty="0" smtClean="0">
                  <a:solidFill>
                    <a:srgbClr val="000080"/>
                  </a:solidFill>
                  <a:latin typeface="黑体" pitchFamily="2" charset="-122"/>
                  <a:ea typeface="黑体" pitchFamily="2" charset="-122"/>
                </a:rPr>
                <a:t>有效请求</a:t>
              </a:r>
              <a:r>
                <a:rPr lang="en-US" altLang="zh-CN" sz="1800" dirty="0" smtClean="0">
                  <a:solidFill>
                    <a:srgbClr val="000080"/>
                  </a:solidFill>
                  <a:latin typeface="黑体" pitchFamily="2" charset="-122"/>
                  <a:ea typeface="黑体" pitchFamily="2" charset="-122"/>
                </a:rPr>
                <a:t>)</a:t>
              </a:r>
              <a:endParaRPr lang="zh-CN" altLang="en-US" sz="1800" dirty="0">
                <a:solidFill>
                  <a:srgbClr val="000080"/>
                </a:solidFill>
                <a:latin typeface="黑体" pitchFamily="2" charset="-122"/>
                <a:ea typeface="黑体" pitchFamily="2" charset="-122"/>
              </a:endParaRPr>
            </a:p>
          </p:txBody>
        </p:sp>
        <p:sp>
          <p:nvSpPr>
            <p:cNvPr id="46" name="Text Box 41"/>
            <p:cNvSpPr txBox="1">
              <a:spLocks noChangeArrowheads="1"/>
            </p:cNvSpPr>
            <p:nvPr/>
          </p:nvSpPr>
          <p:spPr bwMode="auto">
            <a:xfrm>
              <a:off x="1707175" y="2837297"/>
              <a:ext cx="1042662" cy="553998"/>
            </a:xfrm>
            <a:prstGeom prst="rect">
              <a:avLst/>
            </a:prstGeom>
            <a:solidFill>
              <a:srgbClr val="FFFF00"/>
            </a:solidFill>
            <a:ln w="38100">
              <a:solidFill>
                <a:srgbClr val="000080"/>
              </a:solidFill>
              <a:miter lim="800000"/>
              <a:headEnd/>
              <a:tailEnd/>
            </a:ln>
          </p:spPr>
          <p:txBody>
            <a:bodyPr wrap="square" tIns="0" bIns="0">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ts val="0"/>
                </a:spcBef>
              </a:pPr>
              <a:r>
                <a:rPr lang="en-US" altLang="zh-CN"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请求</a:t>
              </a:r>
              <a:endParaRPr lang="en-US" altLang="zh-CN" sz="1800" dirty="0" smtClean="0">
                <a:solidFill>
                  <a:srgbClr val="000080"/>
                </a:solidFill>
                <a:latin typeface="黑体" pitchFamily="2" charset="-122"/>
                <a:ea typeface="黑体" pitchFamily="2" charset="-122"/>
              </a:endParaRPr>
            </a:p>
            <a:p>
              <a:pPr algn="ctr" eaLnBrk="1" hangingPunct="1">
                <a:spcBef>
                  <a:spcPts val="0"/>
                </a:spcBef>
              </a:pPr>
              <a:r>
                <a:rPr lang="zh-CN" altLang="en-US" sz="1800" dirty="0" smtClean="0">
                  <a:solidFill>
                    <a:srgbClr val="000080"/>
                  </a:solidFill>
                  <a:latin typeface="黑体" pitchFamily="2" charset="-122"/>
                  <a:ea typeface="黑体" pitchFamily="2" charset="-122"/>
                </a:rPr>
                <a:t>触发器</a:t>
              </a:r>
              <a:endParaRPr lang="zh-CN" altLang="en-US" sz="1800" dirty="0">
                <a:solidFill>
                  <a:srgbClr val="000080"/>
                </a:solidFill>
                <a:latin typeface="黑体" pitchFamily="2" charset="-122"/>
                <a:ea typeface="黑体" pitchFamily="2" charset="-122"/>
              </a:endParaRPr>
            </a:p>
          </p:txBody>
        </p:sp>
      </p:grpSp>
      <p:grpSp>
        <p:nvGrpSpPr>
          <p:cNvPr id="52" name="组合 51"/>
          <p:cNvGrpSpPr/>
          <p:nvPr/>
        </p:nvGrpSpPr>
        <p:grpSpPr>
          <a:xfrm>
            <a:off x="2843808" y="3840465"/>
            <a:ext cx="2219373" cy="2386411"/>
            <a:chOff x="3779862" y="2194717"/>
            <a:chExt cx="2219373" cy="2386411"/>
          </a:xfrm>
        </p:grpSpPr>
        <p:grpSp>
          <p:nvGrpSpPr>
            <p:cNvPr id="53" name="组合 52"/>
            <p:cNvGrpSpPr/>
            <p:nvPr/>
          </p:nvGrpSpPr>
          <p:grpSpPr>
            <a:xfrm>
              <a:off x="5132537" y="3029151"/>
              <a:ext cx="866698" cy="370476"/>
              <a:chOff x="2350295" y="3959225"/>
              <a:chExt cx="963613" cy="400050"/>
            </a:xfrm>
          </p:grpSpPr>
          <p:sp>
            <p:nvSpPr>
              <p:cNvPr id="65" name="Text Box 50"/>
              <p:cNvSpPr txBox="1">
                <a:spLocks noChangeArrowheads="1"/>
              </p:cNvSpPr>
              <p:nvPr/>
            </p:nvSpPr>
            <p:spPr bwMode="auto">
              <a:xfrm>
                <a:off x="2350295" y="3959225"/>
                <a:ext cx="963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a:solidFill>
                      <a:srgbClr val="000080"/>
                    </a:solidFill>
                    <a:latin typeface="黑体" pitchFamily="2" charset="-122"/>
                    <a:ea typeface="黑体" pitchFamily="2" charset="-122"/>
                  </a:rPr>
                  <a:t>屏蔽</a:t>
                </a:r>
              </a:p>
            </p:txBody>
          </p:sp>
          <p:sp>
            <p:nvSpPr>
              <p:cNvPr id="66" name="Line 51"/>
              <p:cNvSpPr>
                <a:spLocks noChangeShapeType="1"/>
              </p:cNvSpPr>
              <p:nvPr/>
            </p:nvSpPr>
            <p:spPr bwMode="auto">
              <a:xfrm>
                <a:off x="2464595" y="4005263"/>
                <a:ext cx="523875" cy="0"/>
              </a:xfrm>
              <a:prstGeom prst="line">
                <a:avLst/>
              </a:prstGeom>
              <a:noFill/>
              <a:ln w="38100">
                <a:solidFill>
                  <a:srgbClr val="00008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grpSp>
        <p:sp>
          <p:nvSpPr>
            <p:cNvPr id="54" name="Text Box 15"/>
            <p:cNvSpPr txBox="1">
              <a:spLocks noChangeArrowheads="1"/>
            </p:cNvSpPr>
            <p:nvPr/>
          </p:nvSpPr>
          <p:spPr bwMode="auto">
            <a:xfrm>
              <a:off x="3779862" y="4207340"/>
              <a:ext cx="1024525"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smtClean="0">
                  <a:solidFill>
                    <a:srgbClr val="000080"/>
                  </a:solidFill>
                  <a:latin typeface="黑体" pitchFamily="2" charset="-122"/>
                  <a:ea typeface="黑体" pitchFamily="2" charset="-122"/>
                </a:rPr>
                <a:t>请求</a:t>
              </a:r>
              <a:r>
                <a:rPr lang="zh-CN" altLang="en-US" sz="1800" dirty="0">
                  <a:solidFill>
                    <a:srgbClr val="000080"/>
                  </a:solidFill>
                  <a:latin typeface="黑体" pitchFamily="2" charset="-122"/>
                  <a:ea typeface="黑体" pitchFamily="2" charset="-122"/>
                </a:rPr>
                <a:t>源</a:t>
              </a:r>
            </a:p>
          </p:txBody>
        </p:sp>
        <p:sp>
          <p:nvSpPr>
            <p:cNvPr id="55" name="Rectangle 42"/>
            <p:cNvSpPr>
              <a:spLocks noChangeArrowheads="1"/>
            </p:cNvSpPr>
            <p:nvPr/>
          </p:nvSpPr>
          <p:spPr bwMode="auto">
            <a:xfrm>
              <a:off x="4380208" y="2847278"/>
              <a:ext cx="501714" cy="239266"/>
            </a:xfrm>
            <a:prstGeom prst="rect">
              <a:avLst/>
            </a:prstGeom>
            <a:noFill/>
            <a:ln w="38100">
              <a:solidFill>
                <a:srgbClr val="000080"/>
              </a:solidFill>
              <a:miter lim="800000"/>
              <a:headEnd/>
              <a:tailEnd/>
            </a:ln>
          </p:spPr>
          <p:txBody>
            <a:bodyPr wrap="none" tIns="0" bIns="0" anchor="ctr"/>
            <a:lstStyle/>
            <a:p>
              <a:pPr algn="ctr" eaLnBrk="0" hangingPunct="0"/>
              <a:r>
                <a:rPr lang="en-US" altLang="zh-CN" sz="1800" dirty="0" smtClean="0">
                  <a:solidFill>
                    <a:srgbClr val="000080"/>
                  </a:solidFill>
                </a:rPr>
                <a:t>&amp;</a:t>
              </a:r>
              <a:endParaRPr lang="zh-CN" altLang="en-US" sz="1800" dirty="0">
                <a:solidFill>
                  <a:srgbClr val="000080"/>
                </a:solidFill>
              </a:endParaRPr>
            </a:p>
          </p:txBody>
        </p:sp>
        <p:sp>
          <p:nvSpPr>
            <p:cNvPr id="56" name="Line 43"/>
            <p:cNvSpPr>
              <a:spLocks noChangeShapeType="1"/>
            </p:cNvSpPr>
            <p:nvPr/>
          </p:nvSpPr>
          <p:spPr bwMode="auto">
            <a:xfrm>
              <a:off x="4505637" y="3086544"/>
              <a:ext cx="0" cy="239266"/>
            </a:xfrm>
            <a:prstGeom prst="line">
              <a:avLst/>
            </a:prstGeom>
            <a:noFill/>
            <a:ln w="38100">
              <a:solidFill>
                <a:srgbClr val="00008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7" name="Line 45"/>
            <p:cNvSpPr>
              <a:spLocks noChangeShapeType="1"/>
            </p:cNvSpPr>
            <p:nvPr/>
          </p:nvSpPr>
          <p:spPr bwMode="auto">
            <a:xfrm>
              <a:off x="4505637" y="3884058"/>
              <a:ext cx="0" cy="30432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8" name="Line 48"/>
            <p:cNvSpPr>
              <a:spLocks noChangeShapeType="1"/>
            </p:cNvSpPr>
            <p:nvPr/>
          </p:nvSpPr>
          <p:spPr bwMode="auto">
            <a:xfrm flipH="1">
              <a:off x="4617216" y="2565193"/>
              <a:ext cx="8633" cy="272104"/>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9" name="Text Box 53"/>
            <p:cNvSpPr txBox="1">
              <a:spLocks noChangeArrowheads="1"/>
            </p:cNvSpPr>
            <p:nvPr/>
          </p:nvSpPr>
          <p:spPr bwMode="auto">
            <a:xfrm>
              <a:off x="4801171" y="4210652"/>
              <a:ext cx="778941"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zh-CN" altLang="en-US" sz="1800" dirty="0">
                  <a:solidFill>
                    <a:srgbClr val="000080"/>
                  </a:solidFill>
                  <a:latin typeface="黑体" pitchFamily="2" charset="-122"/>
                  <a:ea typeface="黑体" pitchFamily="2" charset="-122"/>
                </a:rPr>
                <a:t>脉冲</a:t>
              </a:r>
            </a:p>
          </p:txBody>
        </p:sp>
        <p:sp>
          <p:nvSpPr>
            <p:cNvPr id="60" name="Text Box 54"/>
            <p:cNvSpPr txBox="1">
              <a:spLocks noChangeArrowheads="1"/>
            </p:cNvSpPr>
            <p:nvPr/>
          </p:nvSpPr>
          <p:spPr bwMode="auto">
            <a:xfrm>
              <a:off x="3995936" y="2194717"/>
              <a:ext cx="1823052"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ct val="50000"/>
                </a:spcBef>
              </a:pPr>
              <a:r>
                <a:rPr lang="en-US" altLang="zh-CN" sz="1800" dirty="0" smtClean="0">
                  <a:solidFill>
                    <a:srgbClr val="000080"/>
                  </a:solidFill>
                  <a:latin typeface="黑体" pitchFamily="2" charset="-122"/>
                  <a:ea typeface="黑体" pitchFamily="2" charset="-122"/>
                </a:rPr>
                <a:t>IRQ(</a:t>
              </a:r>
              <a:r>
                <a:rPr lang="zh-CN" altLang="en-US" sz="1800" dirty="0" smtClean="0">
                  <a:solidFill>
                    <a:srgbClr val="000080"/>
                  </a:solidFill>
                  <a:latin typeface="黑体" pitchFamily="2" charset="-122"/>
                  <a:ea typeface="黑体" pitchFamily="2" charset="-122"/>
                </a:rPr>
                <a:t>有效请求</a:t>
              </a:r>
              <a:r>
                <a:rPr lang="en-US" altLang="zh-CN" sz="1800" dirty="0" smtClean="0">
                  <a:solidFill>
                    <a:srgbClr val="000080"/>
                  </a:solidFill>
                  <a:latin typeface="黑体" pitchFamily="2" charset="-122"/>
                  <a:ea typeface="黑体" pitchFamily="2" charset="-122"/>
                </a:rPr>
                <a:t>)</a:t>
              </a:r>
              <a:endParaRPr lang="zh-CN" altLang="en-US" sz="1800" dirty="0">
                <a:solidFill>
                  <a:srgbClr val="000080"/>
                </a:solidFill>
                <a:latin typeface="黑体" pitchFamily="2" charset="-122"/>
                <a:ea typeface="黑体" pitchFamily="2" charset="-122"/>
              </a:endParaRPr>
            </a:p>
          </p:txBody>
        </p:sp>
        <p:sp>
          <p:nvSpPr>
            <p:cNvPr id="61" name="Text Box 41"/>
            <p:cNvSpPr txBox="1">
              <a:spLocks noChangeArrowheads="1"/>
            </p:cNvSpPr>
            <p:nvPr/>
          </p:nvSpPr>
          <p:spPr bwMode="auto">
            <a:xfrm>
              <a:off x="4259146" y="3337850"/>
              <a:ext cx="1042662" cy="553998"/>
            </a:xfrm>
            <a:prstGeom prst="rect">
              <a:avLst/>
            </a:prstGeom>
            <a:solidFill>
              <a:srgbClr val="FFFF00"/>
            </a:solidFill>
            <a:ln w="38100">
              <a:solidFill>
                <a:srgbClr val="000080"/>
              </a:solidFill>
              <a:miter lim="800000"/>
              <a:headEnd/>
              <a:tailEnd/>
            </a:ln>
          </p:spPr>
          <p:txBody>
            <a:bodyPr wrap="square" tIns="0" bIns="0">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ts val="0"/>
                </a:spcBef>
              </a:pPr>
              <a:r>
                <a:rPr lang="en-US" altLang="zh-CN" sz="1800" dirty="0">
                  <a:solidFill>
                    <a:srgbClr val="000080"/>
                  </a:solidFill>
                  <a:latin typeface="黑体" pitchFamily="2" charset="-122"/>
                  <a:ea typeface="黑体" pitchFamily="2" charset="-122"/>
                </a:rPr>
                <a:t> </a:t>
              </a:r>
              <a:r>
                <a:rPr lang="zh-CN" altLang="en-US" sz="1800" dirty="0" smtClean="0">
                  <a:solidFill>
                    <a:srgbClr val="000080"/>
                  </a:solidFill>
                  <a:latin typeface="黑体" pitchFamily="2" charset="-122"/>
                  <a:ea typeface="黑体" pitchFamily="2" charset="-122"/>
                </a:rPr>
                <a:t>请求</a:t>
              </a:r>
              <a:endParaRPr lang="en-US" altLang="zh-CN" sz="1800" dirty="0" smtClean="0">
                <a:solidFill>
                  <a:srgbClr val="000080"/>
                </a:solidFill>
                <a:latin typeface="黑体" pitchFamily="2" charset="-122"/>
                <a:ea typeface="黑体" pitchFamily="2" charset="-122"/>
              </a:endParaRPr>
            </a:p>
            <a:p>
              <a:pPr algn="ctr" eaLnBrk="1" hangingPunct="1">
                <a:spcBef>
                  <a:spcPts val="0"/>
                </a:spcBef>
              </a:pPr>
              <a:r>
                <a:rPr lang="zh-CN" altLang="en-US" sz="1800" dirty="0" smtClean="0">
                  <a:solidFill>
                    <a:srgbClr val="000080"/>
                  </a:solidFill>
                  <a:latin typeface="黑体" pitchFamily="2" charset="-122"/>
                  <a:ea typeface="黑体" pitchFamily="2" charset="-122"/>
                </a:rPr>
                <a:t>触发器</a:t>
              </a:r>
              <a:endParaRPr lang="zh-CN" altLang="en-US" sz="1800" dirty="0">
                <a:solidFill>
                  <a:srgbClr val="000080"/>
                </a:solidFill>
                <a:latin typeface="黑体" pitchFamily="2" charset="-122"/>
                <a:ea typeface="黑体" pitchFamily="2" charset="-122"/>
              </a:endParaRPr>
            </a:p>
          </p:txBody>
        </p:sp>
        <p:cxnSp>
          <p:nvCxnSpPr>
            <p:cNvPr id="62" name="直接连接符 61"/>
            <p:cNvCxnSpPr>
              <a:stCxn id="55" idx="2"/>
            </p:cNvCxnSpPr>
            <p:nvPr/>
          </p:nvCxnSpPr>
          <p:spPr bwMode="auto">
            <a:xfrm>
              <a:off x="4739544" y="3086544"/>
              <a:ext cx="914400" cy="914400"/>
            </a:xfrm>
            <a:prstGeom prst="line">
              <a:avLst/>
            </a:prstGeom>
            <a:noFill/>
            <a:ln w="9525" cap="flat" cmpd="sng" algn="ctr">
              <a:noFill/>
              <a:prstDash val="solid"/>
              <a:round/>
              <a:headEnd type="none" w="med" len="med"/>
              <a:tailEnd type="none" w="med" len="med"/>
            </a:ln>
            <a:effectLst/>
          </p:spPr>
        </p:cxnSp>
        <p:sp>
          <p:nvSpPr>
            <p:cNvPr id="63" name="任意多边形 62"/>
            <p:cNvSpPr/>
            <p:nvPr/>
          </p:nvSpPr>
          <p:spPr>
            <a:xfrm>
              <a:off x="4739054" y="3075979"/>
              <a:ext cx="365101" cy="144000"/>
            </a:xfrm>
            <a:custGeom>
              <a:avLst/>
              <a:gdLst>
                <a:gd name="connsiteX0" fmla="*/ 0 w 641838"/>
                <a:gd name="connsiteY0" fmla="*/ 0 h 140677"/>
                <a:gd name="connsiteX1" fmla="*/ 0 w 641838"/>
                <a:gd name="connsiteY1" fmla="*/ 140677 h 140677"/>
                <a:gd name="connsiteX2" fmla="*/ 641838 w 641838"/>
                <a:gd name="connsiteY2" fmla="*/ 140677 h 140677"/>
              </a:gdLst>
              <a:ahLst/>
              <a:cxnLst>
                <a:cxn ang="0">
                  <a:pos x="connsiteX0" y="connsiteY0"/>
                </a:cxn>
                <a:cxn ang="0">
                  <a:pos x="connsiteX1" y="connsiteY1"/>
                </a:cxn>
                <a:cxn ang="0">
                  <a:pos x="connsiteX2" y="connsiteY2"/>
                </a:cxn>
              </a:cxnLst>
              <a:rect l="l" t="t" r="r" b="b"/>
              <a:pathLst>
                <a:path w="641838" h="140677">
                  <a:moveTo>
                    <a:pt x="0" y="0"/>
                  </a:moveTo>
                  <a:lnTo>
                    <a:pt x="0" y="140677"/>
                  </a:lnTo>
                  <a:lnTo>
                    <a:pt x="641838" y="140677"/>
                  </a:lnTo>
                </a:path>
              </a:pathLst>
            </a:custGeom>
            <a:ln w="28575">
              <a:solidFill>
                <a:srgbClr val="000080"/>
              </a:solidFill>
            </a:ln>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000" b="1" i="0" u="none" strike="noStrike" cap="none" normalizeH="0" baseline="0" smtClean="0">
                <a:ln>
                  <a:noFill/>
                </a:ln>
                <a:solidFill>
                  <a:schemeClr val="tx2"/>
                </a:solidFill>
                <a:effectLst/>
                <a:latin typeface="宋体" pitchFamily="2" charset="-122"/>
                <a:ea typeface="宋体" pitchFamily="2" charset="-122"/>
              </a:endParaRPr>
            </a:p>
          </p:txBody>
        </p:sp>
        <p:sp>
          <p:nvSpPr>
            <p:cNvPr id="64" name="Line 47"/>
            <p:cNvSpPr>
              <a:spLocks noChangeShapeType="1"/>
            </p:cNvSpPr>
            <p:nvPr/>
          </p:nvSpPr>
          <p:spPr bwMode="auto">
            <a:xfrm>
              <a:off x="5073454" y="3861048"/>
              <a:ext cx="0" cy="32733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grpSp>
      <p:grpSp>
        <p:nvGrpSpPr>
          <p:cNvPr id="67" name="组合 66"/>
          <p:cNvGrpSpPr/>
          <p:nvPr/>
        </p:nvGrpSpPr>
        <p:grpSpPr>
          <a:xfrm>
            <a:off x="5796136" y="3717032"/>
            <a:ext cx="2592288" cy="2357327"/>
            <a:chOff x="6084168" y="1906396"/>
            <a:chExt cx="2592288" cy="2357327"/>
          </a:xfrm>
        </p:grpSpPr>
        <p:sp>
          <p:nvSpPr>
            <p:cNvPr id="68" name="Text Box 15"/>
            <p:cNvSpPr txBox="1">
              <a:spLocks noChangeArrowheads="1"/>
            </p:cNvSpPr>
            <p:nvPr/>
          </p:nvSpPr>
          <p:spPr bwMode="auto">
            <a:xfrm>
              <a:off x="6447995" y="1906396"/>
              <a:ext cx="1428307"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ct val="50000"/>
                </a:spcBef>
              </a:pPr>
              <a:r>
                <a:rPr lang="zh-CN" altLang="en-US" sz="1800" dirty="0" smtClean="0">
                  <a:solidFill>
                    <a:srgbClr val="000080"/>
                  </a:solidFill>
                  <a:latin typeface="黑体" pitchFamily="2" charset="-122"/>
                  <a:ea typeface="黑体" pitchFamily="2" charset="-122"/>
                </a:rPr>
                <a:t>中断控制器</a:t>
              </a:r>
              <a:endParaRPr lang="zh-CN" altLang="en-US" sz="1800" dirty="0">
                <a:solidFill>
                  <a:srgbClr val="000080"/>
                </a:solidFill>
                <a:latin typeface="黑体" pitchFamily="2" charset="-122"/>
                <a:ea typeface="黑体" pitchFamily="2" charset="-122"/>
              </a:endParaRPr>
            </a:p>
          </p:txBody>
        </p:sp>
        <p:sp>
          <p:nvSpPr>
            <p:cNvPr id="69" name="Text Box 54"/>
            <p:cNvSpPr txBox="1">
              <a:spLocks noChangeArrowheads="1"/>
            </p:cNvSpPr>
            <p:nvPr/>
          </p:nvSpPr>
          <p:spPr bwMode="auto">
            <a:xfrm>
              <a:off x="7948802" y="2564904"/>
              <a:ext cx="727654"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en-US" altLang="zh-CN" sz="1800" dirty="0" smtClean="0">
                  <a:solidFill>
                    <a:srgbClr val="000080"/>
                  </a:solidFill>
                  <a:latin typeface="黑体" pitchFamily="2" charset="-122"/>
                  <a:ea typeface="黑体" pitchFamily="2" charset="-122"/>
                </a:rPr>
                <a:t>IRQ</a:t>
              </a:r>
              <a:r>
                <a:rPr lang="en-US" altLang="zh-CN" sz="1400" dirty="0" smtClean="0">
                  <a:solidFill>
                    <a:srgbClr val="000080"/>
                  </a:solidFill>
                  <a:latin typeface="黑体" pitchFamily="2" charset="-122"/>
                  <a:ea typeface="黑体" pitchFamily="2" charset="-122"/>
                </a:rPr>
                <a:t>0</a:t>
              </a:r>
              <a:endParaRPr lang="zh-CN" altLang="en-US" sz="1800" dirty="0">
                <a:solidFill>
                  <a:srgbClr val="000080"/>
                </a:solidFill>
                <a:latin typeface="黑体" pitchFamily="2" charset="-122"/>
                <a:ea typeface="黑体" pitchFamily="2" charset="-122"/>
              </a:endParaRPr>
            </a:p>
          </p:txBody>
        </p:sp>
        <p:sp>
          <p:nvSpPr>
            <p:cNvPr id="70" name="Text Box 41"/>
            <p:cNvSpPr txBox="1">
              <a:spLocks noChangeArrowheads="1"/>
            </p:cNvSpPr>
            <p:nvPr/>
          </p:nvSpPr>
          <p:spPr bwMode="auto">
            <a:xfrm>
              <a:off x="6732240" y="2379955"/>
              <a:ext cx="953478" cy="1883768"/>
            </a:xfrm>
            <a:prstGeom prst="rect">
              <a:avLst/>
            </a:prstGeom>
            <a:solidFill>
              <a:srgbClr val="CCECFF"/>
            </a:solidFill>
            <a:ln w="38100">
              <a:solidFill>
                <a:srgbClr val="000080"/>
              </a:solidFill>
              <a:miter lim="800000"/>
              <a:headEnd/>
              <a:tailEnd/>
            </a:ln>
          </p:spPr>
          <p:txBody>
            <a:bodyPr wrap="square" tIns="0" bIns="0">
              <a:no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ts val="0"/>
                </a:spcBef>
              </a:pPr>
              <a:r>
                <a:rPr lang="en-US" altLang="zh-CN" sz="1800" dirty="0">
                  <a:solidFill>
                    <a:srgbClr val="000080"/>
                  </a:solidFill>
                  <a:latin typeface="黑体" pitchFamily="2" charset="-122"/>
                  <a:ea typeface="黑体" pitchFamily="2" charset="-122"/>
                </a:rPr>
                <a:t> </a:t>
              </a:r>
              <a:endParaRPr lang="zh-CN" altLang="en-US" sz="1800" dirty="0">
                <a:solidFill>
                  <a:srgbClr val="000080"/>
                </a:solidFill>
                <a:latin typeface="黑体" pitchFamily="2" charset="-122"/>
                <a:ea typeface="黑体" pitchFamily="2" charset="-122"/>
              </a:endParaRPr>
            </a:p>
          </p:txBody>
        </p:sp>
        <p:sp>
          <p:nvSpPr>
            <p:cNvPr id="71" name="TextBox 70"/>
            <p:cNvSpPr txBox="1"/>
            <p:nvPr/>
          </p:nvSpPr>
          <p:spPr>
            <a:xfrm>
              <a:off x="7204144" y="2637923"/>
              <a:ext cx="349702" cy="1368152"/>
            </a:xfrm>
            <a:prstGeom prst="rect">
              <a:avLst/>
            </a:prstGeom>
            <a:solidFill>
              <a:schemeClr val="bg1"/>
            </a:solidFill>
            <a:ln w="28575">
              <a:solidFill>
                <a:srgbClr val="000080"/>
              </a:solidFill>
            </a:ln>
          </p:spPr>
          <p:txBody>
            <a:bodyPr vert="eaVert" wrap="square" lIns="36000" rIns="36000" rtlCol="0">
              <a:spAutoFit/>
            </a:bodyPr>
            <a:lstStyle/>
            <a:p>
              <a:pPr algn="ctr"/>
              <a:r>
                <a:rPr lang="zh-CN" altLang="en-US" sz="1800" dirty="0">
                  <a:solidFill>
                    <a:srgbClr val="000080"/>
                  </a:solidFill>
                  <a:latin typeface="黑体" pitchFamily="2" charset="-122"/>
                  <a:ea typeface="黑体" pitchFamily="2" charset="-122"/>
                </a:rPr>
                <a:t>屏蔽寄存器</a:t>
              </a:r>
            </a:p>
          </p:txBody>
        </p:sp>
        <p:sp>
          <p:nvSpPr>
            <p:cNvPr id="72" name="Line 45"/>
            <p:cNvSpPr>
              <a:spLocks noChangeShapeType="1"/>
            </p:cNvSpPr>
            <p:nvPr/>
          </p:nvSpPr>
          <p:spPr bwMode="auto">
            <a:xfrm rot="16200000">
              <a:off x="7837878" y="2671032"/>
              <a:ext cx="0" cy="30432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73" name="Line 45"/>
            <p:cNvSpPr>
              <a:spLocks noChangeShapeType="1"/>
            </p:cNvSpPr>
            <p:nvPr/>
          </p:nvSpPr>
          <p:spPr bwMode="auto">
            <a:xfrm rot="16200000">
              <a:off x="7837878" y="3731898"/>
              <a:ext cx="0" cy="30432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74" name="TextBox 73"/>
            <p:cNvSpPr txBox="1"/>
            <p:nvPr/>
          </p:nvSpPr>
          <p:spPr>
            <a:xfrm>
              <a:off x="7701452" y="3029151"/>
              <a:ext cx="349702" cy="563013"/>
            </a:xfrm>
            <a:prstGeom prst="rect">
              <a:avLst/>
            </a:prstGeom>
            <a:noFill/>
            <a:ln w="28575">
              <a:noFill/>
            </a:ln>
          </p:spPr>
          <p:txBody>
            <a:bodyPr vert="eaVert" wrap="square" lIns="36000" rIns="36000" rtlCol="0">
              <a:spAutoFit/>
            </a:bodyPr>
            <a:lstStyle/>
            <a:p>
              <a:pPr algn="ctr"/>
              <a:r>
                <a:rPr lang="en-US" altLang="zh-CN" sz="1800" dirty="0" smtClean="0">
                  <a:solidFill>
                    <a:srgbClr val="000080"/>
                  </a:solidFill>
                  <a:latin typeface="黑体" pitchFamily="2" charset="-122"/>
                  <a:ea typeface="黑体" pitchFamily="2" charset="-122"/>
                </a:rPr>
                <a:t>…</a:t>
              </a:r>
              <a:endParaRPr lang="zh-CN" altLang="en-US" sz="1800" dirty="0">
                <a:solidFill>
                  <a:srgbClr val="000080"/>
                </a:solidFill>
                <a:latin typeface="黑体" pitchFamily="2" charset="-122"/>
                <a:ea typeface="黑体" pitchFamily="2" charset="-122"/>
              </a:endParaRPr>
            </a:p>
          </p:txBody>
        </p:sp>
        <p:sp>
          <p:nvSpPr>
            <p:cNvPr id="75" name="Text Box 54"/>
            <p:cNvSpPr txBox="1">
              <a:spLocks noChangeArrowheads="1"/>
            </p:cNvSpPr>
            <p:nvPr/>
          </p:nvSpPr>
          <p:spPr bwMode="auto">
            <a:xfrm>
              <a:off x="7948802" y="3643504"/>
              <a:ext cx="727654"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en-US" altLang="zh-CN" sz="1800" dirty="0" smtClean="0">
                  <a:solidFill>
                    <a:srgbClr val="000080"/>
                  </a:solidFill>
                  <a:latin typeface="黑体" pitchFamily="2" charset="-122"/>
                  <a:ea typeface="黑体" pitchFamily="2" charset="-122"/>
                </a:rPr>
                <a:t>IRQ</a:t>
              </a:r>
              <a:r>
                <a:rPr lang="en-US" altLang="zh-CN" sz="1400" dirty="0" smtClean="0">
                  <a:solidFill>
                    <a:srgbClr val="000080"/>
                  </a:solidFill>
                  <a:latin typeface="黑体" pitchFamily="2" charset="-122"/>
                  <a:ea typeface="黑体" pitchFamily="2" charset="-122"/>
                </a:rPr>
                <a:t>7</a:t>
              </a:r>
              <a:endParaRPr lang="zh-CN" altLang="en-US" sz="1800" dirty="0">
                <a:solidFill>
                  <a:srgbClr val="000080"/>
                </a:solidFill>
                <a:latin typeface="黑体" pitchFamily="2" charset="-122"/>
                <a:ea typeface="黑体" pitchFamily="2" charset="-122"/>
              </a:endParaRPr>
            </a:p>
          </p:txBody>
        </p:sp>
        <p:sp>
          <p:nvSpPr>
            <p:cNvPr id="76" name="Line 45"/>
            <p:cNvSpPr>
              <a:spLocks noChangeShapeType="1"/>
            </p:cNvSpPr>
            <p:nvPr/>
          </p:nvSpPr>
          <p:spPr bwMode="auto">
            <a:xfrm rot="16200000">
              <a:off x="6580080" y="2556760"/>
              <a:ext cx="0" cy="30432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77" name="Text Box 54"/>
            <p:cNvSpPr txBox="1">
              <a:spLocks noChangeArrowheads="1"/>
            </p:cNvSpPr>
            <p:nvPr/>
          </p:nvSpPr>
          <p:spPr bwMode="auto">
            <a:xfrm>
              <a:off x="6084168" y="2276872"/>
              <a:ext cx="727654" cy="37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eaLnBrk="1" hangingPunct="1">
                <a:spcBef>
                  <a:spcPct val="50000"/>
                </a:spcBef>
              </a:pPr>
              <a:r>
                <a:rPr lang="en-US" altLang="zh-CN" sz="1800" dirty="0" smtClean="0">
                  <a:solidFill>
                    <a:srgbClr val="000080"/>
                  </a:solidFill>
                  <a:latin typeface="黑体" pitchFamily="2" charset="-122"/>
                  <a:ea typeface="黑体" pitchFamily="2" charset="-122"/>
                </a:rPr>
                <a:t>INT</a:t>
              </a:r>
              <a:endParaRPr lang="zh-CN" altLang="en-US" sz="1800" dirty="0">
                <a:solidFill>
                  <a:srgbClr val="000080"/>
                </a:solidFill>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467544"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7.4.3 </a:t>
            </a:r>
            <a:r>
              <a:rPr lang="zh-CN" altLang="en-US" sz="2400" dirty="0">
                <a:solidFill>
                  <a:srgbClr val="990000"/>
                </a:solidFill>
                <a:latin typeface="黑体" pitchFamily="2" charset="-122"/>
                <a:ea typeface="黑体" pitchFamily="2" charset="-122"/>
              </a:rPr>
              <a:t>中断请求和中断判优</a:t>
            </a:r>
            <a:endParaRPr lang="zh-CN" altLang="en-US" sz="2400" b="0" dirty="0">
              <a:solidFill>
                <a:srgbClr val="990000"/>
              </a:solidFill>
              <a:latin typeface="黑体" pitchFamily="2" charset="-122"/>
              <a:ea typeface="黑体" pitchFamily="2" charset="-122"/>
            </a:endParaRPr>
          </a:p>
        </p:txBody>
      </p:sp>
      <p:sp>
        <p:nvSpPr>
          <p:cNvPr id="686086" name="Rectangle 6"/>
          <p:cNvSpPr>
            <a:spLocks noChangeArrowheads="1"/>
          </p:cNvSpPr>
          <p:nvPr/>
        </p:nvSpPr>
        <p:spPr bwMode="auto">
          <a:xfrm>
            <a:off x="755650" y="1052736"/>
            <a:ext cx="7776790"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nchor="t" anchorCtr="0">
            <a:spAutoFit/>
          </a:bodyPr>
          <a:lstStyle/>
          <a:p>
            <a:pPr indent="266700">
              <a:lnSpc>
                <a:spcPct val="120000"/>
              </a:lnSpc>
            </a:pPr>
            <a:r>
              <a:rPr lang="en-US" altLang="zh-CN" sz="2400" dirty="0">
                <a:solidFill>
                  <a:srgbClr val="990000"/>
                </a:solidFill>
                <a:latin typeface="黑体" pitchFamily="2" charset="-122"/>
                <a:ea typeface="黑体" pitchFamily="2" charset="-122"/>
              </a:rPr>
              <a:t>2</a:t>
            </a:r>
            <a:r>
              <a:rPr lang="zh-CN" altLang="en-US" sz="2400" dirty="0" smtClean="0">
                <a:solidFill>
                  <a:srgbClr val="990000"/>
                </a:solidFill>
                <a:latin typeface="黑体" pitchFamily="2" charset="-122"/>
                <a:ea typeface="黑体" pitchFamily="2" charset="-122"/>
              </a:rPr>
              <a:t>．外部中断</a:t>
            </a:r>
            <a:r>
              <a:rPr lang="zh-CN" altLang="en-US" sz="2400" dirty="0">
                <a:solidFill>
                  <a:srgbClr val="990000"/>
                </a:solidFill>
                <a:latin typeface="黑体" pitchFamily="2" charset="-122"/>
                <a:ea typeface="黑体" pitchFamily="2" charset="-122"/>
              </a:rPr>
              <a:t>请求信号的传送</a:t>
            </a:r>
          </a:p>
          <a:p>
            <a:pPr indent="266700">
              <a:lnSpc>
                <a:spcPct val="120000"/>
              </a:lnSpc>
            </a:pPr>
            <a:r>
              <a:rPr lang="zh-CN" altLang="en-US" sz="2400" dirty="0">
                <a:solidFill>
                  <a:srgbClr val="99000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 </a:t>
            </a:r>
            <a:r>
              <a:rPr lang="zh-CN" altLang="en-US" sz="2400" dirty="0">
                <a:solidFill>
                  <a:srgbClr val="000080"/>
                </a:solidFill>
                <a:latin typeface="黑体" pitchFamily="2" charset="-122"/>
                <a:ea typeface="黑体" pitchFamily="2" charset="-122"/>
              </a:rPr>
              <a:t>独立请求线</a:t>
            </a:r>
          </a:p>
          <a:p>
            <a:pPr indent="266700">
              <a:lnSpc>
                <a:spcPct val="12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 </a:t>
            </a:r>
            <a:r>
              <a:rPr lang="zh-CN" altLang="en-US" sz="2400" dirty="0">
                <a:solidFill>
                  <a:srgbClr val="000080"/>
                </a:solidFill>
                <a:latin typeface="黑体" pitchFamily="2" charset="-122"/>
                <a:ea typeface="黑体" pitchFamily="2" charset="-122"/>
              </a:rPr>
              <a:t>公共请求线</a:t>
            </a:r>
          </a:p>
          <a:p>
            <a:pPr indent="266700">
              <a:lnSpc>
                <a:spcPct val="12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3) </a:t>
            </a:r>
            <a:r>
              <a:rPr lang="zh-CN" altLang="en-US" sz="2400" dirty="0">
                <a:solidFill>
                  <a:srgbClr val="000080"/>
                </a:solidFill>
                <a:latin typeface="黑体" pitchFamily="2" charset="-122"/>
                <a:ea typeface="黑体" pitchFamily="2" charset="-122"/>
              </a:rPr>
              <a:t>二维结构</a:t>
            </a:r>
          </a:p>
        </p:txBody>
      </p:sp>
    </p:spTree>
    <p:extLst>
      <p:ext uri="{BB962C8B-B14F-4D97-AF65-F5344CB8AC3E}">
        <p14:creationId xmlns:p14="http://schemas.microsoft.com/office/powerpoint/2010/main" val="349347833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6086"/>
                                        </p:tgtEl>
                                        <p:attrNameLst>
                                          <p:attrName>style.visibility</p:attrName>
                                        </p:attrNameLst>
                                      </p:cBhvr>
                                      <p:to>
                                        <p:strVal val="visible"/>
                                      </p:to>
                                    </p:set>
                                    <p:animEffect transition="in" filter="wipe(up)">
                                      <p:cBhvr>
                                        <p:cTn id="7" dur="500"/>
                                        <p:tgtEl>
                                          <p:spTgt spid="686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6" name="Rectangle 6"/>
          <p:cNvSpPr>
            <a:spLocks noChangeArrowheads="1"/>
          </p:cNvSpPr>
          <p:nvPr/>
        </p:nvSpPr>
        <p:spPr bwMode="auto">
          <a:xfrm>
            <a:off x="684212" y="466725"/>
            <a:ext cx="792023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nchor="t" anchorCtr="0">
            <a:spAutoFit/>
          </a:bodyPr>
          <a:lstStyle/>
          <a:p>
            <a:pPr indent="266700">
              <a:lnSpc>
                <a:spcPct val="120000"/>
              </a:lnSpc>
            </a:pPr>
            <a:r>
              <a:rPr lang="en-US" altLang="zh-CN" sz="2400" dirty="0">
                <a:solidFill>
                  <a:srgbClr val="990000"/>
                </a:solidFill>
                <a:latin typeface="黑体" pitchFamily="2" charset="-122"/>
                <a:ea typeface="黑体" pitchFamily="2" charset="-122"/>
              </a:rPr>
              <a:t>2</a:t>
            </a:r>
            <a:r>
              <a:rPr lang="zh-CN" altLang="en-US" sz="2400" dirty="0" smtClean="0">
                <a:solidFill>
                  <a:srgbClr val="990000"/>
                </a:solidFill>
                <a:latin typeface="黑体" pitchFamily="2" charset="-122"/>
                <a:ea typeface="黑体" pitchFamily="2" charset="-122"/>
              </a:rPr>
              <a:t>．外部中断</a:t>
            </a:r>
            <a:r>
              <a:rPr lang="zh-CN" altLang="en-US" sz="2400" dirty="0">
                <a:solidFill>
                  <a:srgbClr val="990000"/>
                </a:solidFill>
                <a:latin typeface="黑体" pitchFamily="2" charset="-122"/>
                <a:ea typeface="黑体" pitchFamily="2" charset="-122"/>
              </a:rPr>
              <a:t>请求信号的传送</a:t>
            </a:r>
          </a:p>
          <a:p>
            <a:pPr indent="266700">
              <a:lnSpc>
                <a:spcPct val="120000"/>
              </a:lnSpc>
            </a:pPr>
            <a:r>
              <a:rPr lang="zh-CN" altLang="en-US" sz="2400" dirty="0">
                <a:solidFill>
                  <a:srgbClr val="99000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a) </a:t>
            </a:r>
            <a:r>
              <a:rPr lang="zh-CN" altLang="en-US" sz="2400" dirty="0">
                <a:solidFill>
                  <a:srgbClr val="000080"/>
                </a:solidFill>
                <a:latin typeface="黑体" pitchFamily="2" charset="-122"/>
                <a:ea typeface="黑体" pitchFamily="2" charset="-122"/>
              </a:rPr>
              <a:t>独立请求线</a:t>
            </a:r>
          </a:p>
          <a:p>
            <a:pPr indent="266700">
              <a:lnSpc>
                <a:spcPct val="120000"/>
              </a:lnSpc>
            </a:pPr>
            <a:r>
              <a:rPr lang="zh-CN" altLang="en-US"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b) </a:t>
            </a:r>
            <a:r>
              <a:rPr lang="zh-CN" altLang="en-US" sz="2400" dirty="0">
                <a:solidFill>
                  <a:srgbClr val="000080"/>
                </a:solidFill>
                <a:latin typeface="黑体" pitchFamily="2" charset="-122"/>
                <a:ea typeface="黑体" pitchFamily="2" charset="-122"/>
              </a:rPr>
              <a:t>公共请求</a:t>
            </a:r>
            <a:r>
              <a:rPr lang="zh-CN" altLang="en-US" sz="2400" dirty="0" smtClean="0">
                <a:solidFill>
                  <a:srgbClr val="000080"/>
                </a:solidFill>
                <a:latin typeface="黑体" pitchFamily="2" charset="-122"/>
                <a:ea typeface="黑体" pitchFamily="2" charset="-122"/>
              </a:rPr>
              <a:t>线   </a:t>
            </a:r>
            <a:r>
              <a:rPr lang="en-US" altLang="zh-CN" sz="2400" dirty="0" smtClean="0">
                <a:solidFill>
                  <a:srgbClr val="000080"/>
                </a:solidFill>
                <a:latin typeface="黑体" pitchFamily="2" charset="-122"/>
                <a:ea typeface="黑体" pitchFamily="2" charset="-122"/>
              </a:rPr>
              <a:t>--</a:t>
            </a:r>
            <a:r>
              <a:rPr lang="zh-CN" altLang="en-US" sz="2000" dirty="0" smtClean="0">
                <a:solidFill>
                  <a:srgbClr val="000080"/>
                </a:solidFill>
                <a:latin typeface="黑体" pitchFamily="2" charset="-122"/>
                <a:ea typeface="黑体" pitchFamily="2" charset="-122"/>
              </a:rPr>
              <a:t>必须通过软件或硬件方法识别中断源</a:t>
            </a:r>
            <a:endParaRPr lang="zh-CN" altLang="en-US" sz="2800" dirty="0">
              <a:solidFill>
                <a:srgbClr val="000080"/>
              </a:solidFill>
              <a:latin typeface="黑体" pitchFamily="2" charset="-122"/>
              <a:ea typeface="黑体" pitchFamily="2" charset="-122"/>
            </a:endParaRPr>
          </a:p>
          <a:p>
            <a:pPr indent="266700">
              <a:lnSpc>
                <a:spcPct val="12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3) </a:t>
            </a:r>
            <a:r>
              <a:rPr lang="zh-CN" altLang="en-US" sz="2400" dirty="0">
                <a:solidFill>
                  <a:srgbClr val="000080"/>
                </a:solidFill>
                <a:latin typeface="黑体" pitchFamily="2" charset="-122"/>
                <a:ea typeface="黑体" pitchFamily="2" charset="-122"/>
              </a:rPr>
              <a:t>二维结构</a:t>
            </a:r>
          </a:p>
        </p:txBody>
      </p:sp>
      <p:pic>
        <p:nvPicPr>
          <p:cNvPr id="41987" name="图片 1"/>
          <p:cNvPicPr>
            <a:picLocks noChangeAspect="1"/>
          </p:cNvPicPr>
          <p:nvPr/>
        </p:nvPicPr>
        <p:blipFill>
          <a:blip r:embed="rId2">
            <a:extLst>
              <a:ext uri="{28A0092B-C50C-407E-A947-70E740481C1C}">
                <a14:useLocalDpi xmlns:a14="http://schemas.microsoft.com/office/drawing/2010/main" val="0"/>
              </a:ext>
            </a:extLst>
          </a:blip>
          <a:srcRect t="3973" b="53162"/>
          <a:stretch>
            <a:fillRect/>
          </a:stretch>
        </p:blipFill>
        <p:spPr bwMode="auto">
          <a:xfrm rot="-60000">
            <a:off x="1116013" y="1803400"/>
            <a:ext cx="7021512"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6" name="Rectangle 6"/>
          <p:cNvSpPr>
            <a:spLocks noChangeArrowheads="1"/>
          </p:cNvSpPr>
          <p:nvPr/>
        </p:nvSpPr>
        <p:spPr bwMode="auto">
          <a:xfrm>
            <a:off x="839788" y="549068"/>
            <a:ext cx="7764660"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nchor="ctr">
            <a:spAutoFit/>
          </a:bodyPr>
          <a:lstStyle/>
          <a:p>
            <a:pPr indent="266700">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c) </a:t>
            </a:r>
            <a:r>
              <a:rPr lang="zh-CN" altLang="en-US" sz="2400" dirty="0" smtClean="0">
                <a:solidFill>
                  <a:srgbClr val="000080"/>
                </a:solidFill>
                <a:latin typeface="黑体" pitchFamily="2" charset="-122"/>
                <a:ea typeface="黑体" pitchFamily="2" charset="-122"/>
              </a:rPr>
              <a:t>二维结构   </a:t>
            </a:r>
            <a:r>
              <a:rPr lang="en-US" altLang="zh-CN" sz="2400" dirty="0" smtClean="0">
                <a:solidFill>
                  <a:srgbClr val="000080"/>
                </a:solidFill>
                <a:latin typeface="黑体" pitchFamily="2" charset="-122"/>
                <a:ea typeface="黑体" pitchFamily="2" charset="-122"/>
              </a:rPr>
              <a:t>--</a:t>
            </a:r>
            <a:r>
              <a:rPr lang="zh-CN" altLang="en-US" sz="2000" dirty="0" smtClean="0">
                <a:solidFill>
                  <a:srgbClr val="000080"/>
                </a:solidFill>
                <a:latin typeface="黑体" pitchFamily="2" charset="-122"/>
                <a:ea typeface="黑体" pitchFamily="2" charset="-122"/>
              </a:rPr>
              <a:t>综合了前两种方式的优点</a:t>
            </a:r>
            <a:r>
              <a:rPr lang="zh-CN" altLang="en-US" sz="2400" dirty="0" smtClean="0">
                <a:solidFill>
                  <a:srgbClr val="000080"/>
                </a:solidFill>
                <a:latin typeface="黑体" pitchFamily="2" charset="-122"/>
                <a:ea typeface="黑体" pitchFamily="2" charset="-122"/>
              </a:rPr>
              <a:t>  </a:t>
            </a:r>
            <a:endParaRPr lang="zh-CN" altLang="en-US" sz="2400" dirty="0">
              <a:solidFill>
                <a:srgbClr val="000080"/>
              </a:solidFill>
              <a:latin typeface="黑体" pitchFamily="2" charset="-122"/>
              <a:ea typeface="黑体" pitchFamily="2" charset="-122"/>
            </a:endParaRPr>
          </a:p>
        </p:txBody>
      </p:sp>
      <p:pic>
        <p:nvPicPr>
          <p:cNvPr id="43011" name="图片 2"/>
          <p:cNvPicPr>
            <a:picLocks noChangeAspect="1"/>
          </p:cNvPicPr>
          <p:nvPr/>
        </p:nvPicPr>
        <p:blipFill>
          <a:blip r:embed="rId2">
            <a:extLst>
              <a:ext uri="{28A0092B-C50C-407E-A947-70E740481C1C}">
                <a14:useLocalDpi xmlns:a14="http://schemas.microsoft.com/office/drawing/2010/main" val="0"/>
              </a:ext>
            </a:extLst>
          </a:blip>
          <a:srcRect l="7365" t="47639" r="6387" b="7851"/>
          <a:stretch>
            <a:fillRect/>
          </a:stretch>
        </p:blipFill>
        <p:spPr bwMode="auto">
          <a:xfrm rot="-60000">
            <a:off x="1579563" y="1216025"/>
            <a:ext cx="6592887"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5" name="Rectangle 3"/>
          <p:cNvSpPr>
            <a:spLocks noChangeArrowheads="1"/>
          </p:cNvSpPr>
          <p:nvPr/>
        </p:nvSpPr>
        <p:spPr bwMode="auto">
          <a:xfrm>
            <a:off x="1331913" y="1916113"/>
            <a:ext cx="76327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buFont typeface="Wingdings" pitchFamily="2" charset="2"/>
              <a:buChar char="ü"/>
            </a:pPr>
            <a:r>
              <a:rPr lang="zh-CN" altLang="en-US" sz="2400">
                <a:solidFill>
                  <a:srgbClr val="000080"/>
                </a:solidFill>
                <a:latin typeface="黑体" pitchFamily="2" charset="-122"/>
                <a:ea typeface="黑体" pitchFamily="2" charset="-122"/>
              </a:rPr>
              <a:t> 故障引起的中断优于</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操作</a:t>
            </a:r>
          </a:p>
          <a:p>
            <a:pPr>
              <a:lnSpc>
                <a:spcPct val="120000"/>
              </a:lnSpc>
              <a:buFont typeface="Wingdings" pitchFamily="2" charset="2"/>
              <a:buChar char="ü"/>
            </a:pPr>
            <a:r>
              <a:rPr lang="zh-CN" altLang="en-US" sz="2400">
                <a:solidFill>
                  <a:srgbClr val="000080"/>
                </a:solidFill>
                <a:latin typeface="黑体" pitchFamily="2" charset="-122"/>
                <a:ea typeface="黑体" pitchFamily="2" charset="-122"/>
              </a:rPr>
              <a:t> 非屏蔽优于可屏蔽</a:t>
            </a:r>
          </a:p>
          <a:p>
            <a:pPr>
              <a:lnSpc>
                <a:spcPct val="120000"/>
              </a:lnSpc>
              <a:buFont typeface="Wingdings" pitchFamily="2" charset="2"/>
              <a:buChar char="ü"/>
            </a:pPr>
            <a:r>
              <a:rPr lang="zh-CN" altLang="en-US" sz="2400">
                <a:solidFill>
                  <a:srgbClr val="000080"/>
                </a:solidFill>
                <a:latin typeface="黑体" pitchFamily="2" charset="-122"/>
                <a:ea typeface="黑体" pitchFamily="2" charset="-122"/>
              </a:rPr>
              <a:t> 高速</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的中断优于低速</a:t>
            </a:r>
            <a:r>
              <a:rPr lang="en-US" altLang="zh-CN" sz="2400" dirty="0">
                <a:solidFill>
                  <a:srgbClr val="000080"/>
                </a:solidFill>
                <a:latin typeface="黑体" pitchFamily="2" charset="-122"/>
                <a:ea typeface="黑体" pitchFamily="2" charset="-122"/>
              </a:rPr>
              <a:t>I/O</a:t>
            </a:r>
          </a:p>
          <a:p>
            <a:pPr>
              <a:lnSpc>
                <a:spcPct val="120000"/>
              </a:lnSpc>
              <a:buFont typeface="Wingdings" pitchFamily="2" charset="2"/>
              <a:buChar char="ü"/>
            </a:pPr>
            <a:r>
              <a:rPr lang="zh-CN" altLang="en-US" sz="2400">
                <a:solidFill>
                  <a:srgbClr val="000080"/>
                </a:solidFill>
                <a:latin typeface="黑体" pitchFamily="2" charset="-122"/>
                <a:ea typeface="黑体" pitchFamily="2" charset="-122"/>
              </a:rPr>
              <a:t> 输入设备的中断优于输出设备的中断</a:t>
            </a:r>
          </a:p>
        </p:txBody>
      </p:sp>
      <p:sp>
        <p:nvSpPr>
          <p:cNvPr id="44035" name="Rectangle 4"/>
          <p:cNvSpPr>
            <a:spLocks noChangeArrowheads="1"/>
          </p:cNvSpPr>
          <p:nvPr/>
        </p:nvSpPr>
        <p:spPr bwMode="auto">
          <a:xfrm>
            <a:off x="684213" y="487363"/>
            <a:ext cx="7920037"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3</a:t>
            </a:r>
            <a:r>
              <a:rPr lang="zh-CN" altLang="en-US" sz="2400">
                <a:solidFill>
                  <a:srgbClr val="990000"/>
                </a:solidFill>
                <a:latin typeface="黑体" pitchFamily="2" charset="-122"/>
                <a:ea typeface="黑体" pitchFamily="2" charset="-122"/>
              </a:rPr>
              <a:t>．中断优先级与判优方法</a:t>
            </a:r>
          </a:p>
          <a:p>
            <a:pPr indent="266700">
              <a:lnSpc>
                <a:spcPct val="12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当同时有多个中断请求时，需根据中断的性质和处理的轻重缓急安排优先级。一般：</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9155"/>
                                        </p:tgtEl>
                                        <p:attrNameLst>
                                          <p:attrName>style.visibility</p:attrName>
                                        </p:attrNameLst>
                                      </p:cBhvr>
                                      <p:to>
                                        <p:strVal val="visible"/>
                                      </p:to>
                                    </p:set>
                                    <p:animEffect transition="in" filter="wipe(up)">
                                      <p:cBhvr>
                                        <p:cTn id="7" dur="500"/>
                                        <p:tgtEl>
                                          <p:spTgt spid="68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5" name="Rectangle 3"/>
          <p:cNvSpPr>
            <a:spLocks noChangeArrowheads="1"/>
          </p:cNvSpPr>
          <p:nvPr/>
        </p:nvSpPr>
        <p:spPr bwMode="auto">
          <a:xfrm>
            <a:off x="755650" y="2060575"/>
            <a:ext cx="82089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中断判优的方法可由硬件实现，也可通过软件实现。</a:t>
            </a:r>
          </a:p>
        </p:txBody>
      </p:sp>
      <p:sp>
        <p:nvSpPr>
          <p:cNvPr id="45059" name="Rectangle 4"/>
          <p:cNvSpPr>
            <a:spLocks noChangeArrowheads="1"/>
          </p:cNvSpPr>
          <p:nvPr/>
        </p:nvSpPr>
        <p:spPr bwMode="auto">
          <a:xfrm>
            <a:off x="684213" y="487363"/>
            <a:ext cx="7920037"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3</a:t>
            </a:r>
            <a:r>
              <a:rPr lang="zh-CN" altLang="en-US" sz="2400">
                <a:solidFill>
                  <a:srgbClr val="990000"/>
                </a:solidFill>
                <a:latin typeface="黑体" pitchFamily="2" charset="-122"/>
                <a:ea typeface="黑体" pitchFamily="2" charset="-122"/>
              </a:rPr>
              <a:t>．中断优先级与判优方法</a:t>
            </a:r>
          </a:p>
          <a:p>
            <a:pPr indent="266700">
              <a:lnSpc>
                <a:spcPct val="12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当同时有多个中断请求时，需根据中断的性质和处理的轻重缓急安排优先级。</a:t>
            </a:r>
          </a:p>
        </p:txBody>
      </p:sp>
      <p:sp>
        <p:nvSpPr>
          <p:cNvPr id="689157" name="Rectangle 5"/>
          <p:cNvSpPr>
            <a:spLocks noChangeArrowheads="1"/>
          </p:cNvSpPr>
          <p:nvPr/>
        </p:nvSpPr>
        <p:spPr bwMode="auto">
          <a:xfrm>
            <a:off x="755650" y="2749550"/>
            <a:ext cx="770413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en-US" altLang="zh-CN" sz="2400" dirty="0">
                <a:solidFill>
                  <a:srgbClr val="990000"/>
                </a:solidFill>
                <a:latin typeface="黑体" pitchFamily="2" charset="-122"/>
                <a:ea typeface="黑体" pitchFamily="2" charset="-122"/>
              </a:rPr>
              <a:t>(1)</a:t>
            </a:r>
            <a:r>
              <a:rPr lang="zh-CN" altLang="en-US" sz="2400">
                <a:solidFill>
                  <a:srgbClr val="990000"/>
                </a:solidFill>
                <a:latin typeface="黑体" pitchFamily="2" charset="-122"/>
                <a:ea typeface="黑体" pitchFamily="2" charset="-122"/>
              </a:rPr>
              <a:t>软件判优法</a:t>
            </a:r>
            <a:endParaRPr lang="en-US" altLang="zh-CN" sz="2400" dirty="0">
              <a:solidFill>
                <a:srgbClr val="990000"/>
              </a:solidFill>
              <a:latin typeface="黑体" pitchFamily="2" charset="-122"/>
              <a:ea typeface="黑体" pitchFamily="2" charset="-122"/>
            </a:endParaRPr>
          </a:p>
          <a:p>
            <a:pPr>
              <a:lnSpc>
                <a:spcPct val="110000"/>
              </a:lnSpc>
            </a:pPr>
            <a:r>
              <a:rPr lang="zh-CN" altLang="en-US" sz="2400">
                <a:solidFill>
                  <a:srgbClr val="000080"/>
                </a:solidFill>
                <a:latin typeface="黑体" pitchFamily="2" charset="-122"/>
                <a:ea typeface="黑体" pitchFamily="2" charset="-122"/>
              </a:rPr>
              <a:t>    通过执行查询程序逐个检测中断请求寄存器的各位状态</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检测顺序按优先级大小排列</a:t>
            </a:r>
          </a:p>
          <a:p>
            <a:pPr>
              <a:lnSpc>
                <a:spcPct val="110000"/>
              </a:lnSpc>
            </a:pPr>
            <a:r>
              <a:rPr lang="zh-CN" altLang="en-US" sz="2400">
                <a:solidFill>
                  <a:srgbClr val="000080"/>
                </a:solidFill>
                <a:latin typeface="黑体" pitchFamily="2" charset="-122"/>
                <a:ea typeface="黑体" pitchFamily="2" charset="-122"/>
              </a:rPr>
              <a:t>    特点：简单，可以灵活地修改中断源的优先级别；</a:t>
            </a:r>
          </a:p>
          <a:p>
            <a:pPr>
              <a:lnSpc>
                <a:spcPct val="110000"/>
              </a:lnSpc>
            </a:pPr>
            <a:r>
              <a:rPr lang="zh-CN" altLang="en-US" sz="2400">
                <a:solidFill>
                  <a:srgbClr val="000080"/>
                </a:solidFill>
                <a:latin typeface="黑体" pitchFamily="2" charset="-122"/>
                <a:ea typeface="黑体" pitchFamily="2" charset="-122"/>
              </a:rPr>
              <a:t>          判优速度慢且占用</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时间。</a:t>
            </a:r>
            <a:r>
              <a:rPr lang="zh-CN" altLang="en-US"/>
              <a:t> </a:t>
            </a:r>
            <a:endParaRPr lang="en-US" altLang="zh-CN"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9155"/>
                                        </p:tgtEl>
                                        <p:attrNameLst>
                                          <p:attrName>style.visibility</p:attrName>
                                        </p:attrNameLst>
                                      </p:cBhvr>
                                      <p:to>
                                        <p:strVal val="visible"/>
                                      </p:to>
                                    </p:set>
                                    <p:animEffect transition="in" filter="wipe(up)">
                                      <p:cBhvr>
                                        <p:cTn id="7" dur="500"/>
                                        <p:tgtEl>
                                          <p:spTgt spid="689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89157"/>
                                        </p:tgtEl>
                                        <p:attrNameLst>
                                          <p:attrName>style.visibility</p:attrName>
                                        </p:attrNameLst>
                                      </p:cBhvr>
                                      <p:to>
                                        <p:strVal val="visible"/>
                                      </p:to>
                                    </p:set>
                                    <p:animEffect transition="in" filter="wipe(up)">
                                      <p:cBhvr>
                                        <p:cTn id="12" dur="500"/>
                                        <p:tgtEl>
                                          <p:spTgt spid="689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5" grpId="0"/>
      <p:bldP spid="68915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7" name="Rectangle 5"/>
          <p:cNvSpPr>
            <a:spLocks noChangeArrowheads="1"/>
          </p:cNvSpPr>
          <p:nvPr/>
        </p:nvSpPr>
        <p:spPr bwMode="auto">
          <a:xfrm>
            <a:off x="611188" y="404813"/>
            <a:ext cx="770413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zh-CN" altLang="en-US" sz="2400">
                <a:solidFill>
                  <a:srgbClr val="990000"/>
                </a:solidFill>
                <a:latin typeface="黑体" pitchFamily="2" charset="-122"/>
                <a:ea typeface="黑体" pitchFamily="2" charset="-122"/>
              </a:rPr>
              <a:t>软件判优处理流程图</a:t>
            </a:r>
            <a:endParaRPr lang="en-US" altLang="zh-CN" sz="2400" dirty="0">
              <a:solidFill>
                <a:srgbClr val="990000"/>
              </a:solidFill>
              <a:latin typeface="黑体" pitchFamily="2" charset="-122"/>
              <a:ea typeface="黑体" pitchFamily="2" charset="-122"/>
            </a:endParaRPr>
          </a:p>
        </p:txBody>
      </p:sp>
      <p:pic>
        <p:nvPicPr>
          <p:cNvPr id="46083" name="图片 1"/>
          <p:cNvPicPr>
            <a:picLocks noChangeAspect="1"/>
          </p:cNvPicPr>
          <p:nvPr/>
        </p:nvPicPr>
        <p:blipFill>
          <a:blip r:embed="rId2">
            <a:extLst>
              <a:ext uri="{28A0092B-C50C-407E-A947-70E740481C1C}">
                <a14:useLocalDpi xmlns:a14="http://schemas.microsoft.com/office/drawing/2010/main" val="0"/>
              </a:ext>
            </a:extLst>
          </a:blip>
          <a:srcRect l="7251" t="1324" r="3175" b="8269"/>
          <a:stretch>
            <a:fillRect/>
          </a:stretch>
        </p:blipFill>
        <p:spPr bwMode="auto">
          <a:xfrm>
            <a:off x="2813050" y="773113"/>
            <a:ext cx="4062413"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66763" y="549275"/>
            <a:ext cx="7921625"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en-US" altLang="zh-CN" sz="2400" dirty="0">
                <a:solidFill>
                  <a:srgbClr val="990000"/>
                </a:solidFill>
                <a:latin typeface="黑体" pitchFamily="2" charset="-122"/>
                <a:ea typeface="黑体" pitchFamily="2" charset="-122"/>
              </a:rPr>
              <a:t>(2)</a:t>
            </a:r>
            <a:r>
              <a:rPr lang="zh-CN" altLang="en-US" sz="2400" dirty="0">
                <a:solidFill>
                  <a:srgbClr val="990000"/>
                </a:solidFill>
                <a:latin typeface="黑体" pitchFamily="2" charset="-122"/>
                <a:ea typeface="黑体" pitchFamily="2" charset="-122"/>
              </a:rPr>
              <a:t>硬件判优法</a:t>
            </a:r>
            <a:endParaRPr lang="en-US" altLang="zh-CN" sz="2400" dirty="0">
              <a:solidFill>
                <a:srgbClr val="990000"/>
              </a:solidFill>
              <a:latin typeface="黑体" pitchFamily="2" charset="-122"/>
              <a:ea typeface="黑体" pitchFamily="2" charset="-122"/>
            </a:endParaRPr>
          </a:p>
          <a:p>
            <a:pPr>
              <a:lnSpc>
                <a:spcPct val="110000"/>
              </a:lnSpc>
            </a:pPr>
            <a:r>
              <a:rPr lang="zh-CN" altLang="en-US" sz="2400" dirty="0">
                <a:solidFill>
                  <a:srgbClr val="000080"/>
                </a:solidFill>
                <a:latin typeface="黑体" pitchFamily="2" charset="-122"/>
                <a:ea typeface="黑体" pitchFamily="2" charset="-122"/>
              </a:rPr>
              <a:t>    根据中断请求信号的传送方式不同，有不同的优先排队电路。</a:t>
            </a:r>
          </a:p>
          <a:p>
            <a:pPr>
              <a:lnSpc>
                <a:spcPct val="110000"/>
              </a:lnSpc>
            </a:pPr>
            <a:r>
              <a:rPr lang="zh-CN" altLang="en-US" sz="2400" dirty="0">
                <a:solidFill>
                  <a:srgbClr val="000080"/>
                </a:solidFill>
                <a:latin typeface="黑体" pitchFamily="2" charset="-122"/>
                <a:ea typeface="黑体" pitchFamily="2" charset="-122"/>
              </a:rPr>
              <a:t>    现代微机采用中断优先权编码电路，可通过编程规定其优先级：循环优先级</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固定优先级等。</a:t>
            </a:r>
          </a:p>
          <a:p>
            <a:pPr>
              <a:lnSpc>
                <a:spcPct val="140000"/>
              </a:lnSpc>
            </a:pPr>
            <a:r>
              <a:rPr lang="zh-CN" altLang="en-US" sz="2400" dirty="0">
                <a:solidFill>
                  <a:srgbClr val="000080"/>
                </a:solidFill>
                <a:latin typeface="黑体" pitchFamily="2" charset="-122"/>
                <a:ea typeface="黑体" pitchFamily="2" charset="-122"/>
              </a:rPr>
              <a:t>    </a:t>
            </a:r>
            <a:r>
              <a:rPr lang="zh-CN" altLang="en-US" sz="2400" dirty="0">
                <a:solidFill>
                  <a:schemeClr val="hlink"/>
                </a:solidFill>
                <a:latin typeface="黑体" pitchFamily="2" charset="-122"/>
                <a:ea typeface="黑体" pitchFamily="2" charset="-122"/>
              </a:rPr>
              <a:t>硬件判优特点：</a:t>
            </a:r>
            <a:r>
              <a:rPr lang="zh-CN" altLang="en-US" sz="2400" dirty="0">
                <a:solidFill>
                  <a:srgbClr val="000080"/>
                </a:solidFill>
                <a:latin typeface="黑体" pitchFamily="2" charset="-122"/>
                <a:ea typeface="黑体" pitchFamily="2" charset="-122"/>
              </a:rPr>
              <a:t>节省</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时间，速度快。</a:t>
            </a:r>
          </a:p>
        </p:txBody>
      </p:sp>
    </p:spTree>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55650" y="549275"/>
            <a:ext cx="79216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zh-CN" altLang="en-US" sz="2400" dirty="0">
                <a:solidFill>
                  <a:srgbClr val="990000"/>
                </a:solidFill>
                <a:latin typeface="黑体" pitchFamily="2" charset="-122"/>
                <a:ea typeface="黑体" pitchFamily="2" charset="-122"/>
              </a:rPr>
              <a:t>硬件判优电路</a:t>
            </a:r>
            <a:endParaRPr lang="en-US" altLang="zh-CN" sz="2400" dirty="0">
              <a:solidFill>
                <a:srgbClr val="990000"/>
              </a:solidFill>
              <a:latin typeface="黑体" pitchFamily="2" charset="-122"/>
              <a:ea typeface="黑体" pitchFamily="2" charset="-122"/>
            </a:endParaRPr>
          </a:p>
          <a:p>
            <a:pPr>
              <a:lnSpc>
                <a:spcPct val="110000"/>
              </a:lnSpc>
            </a:pPr>
            <a:r>
              <a:rPr lang="zh-CN" altLang="en-US" sz="2400" dirty="0">
                <a:solidFill>
                  <a:srgbClr val="000080"/>
                </a:solidFill>
                <a:latin typeface="黑体" pitchFamily="2" charset="-122"/>
                <a:ea typeface="黑体" pitchFamily="2" charset="-122"/>
              </a:rPr>
              <a:t>    例：独立请求线的判优排队电路</a:t>
            </a:r>
          </a:p>
        </p:txBody>
      </p:sp>
      <p:pic>
        <p:nvPicPr>
          <p:cNvPr id="48131" name="图片 2"/>
          <p:cNvPicPr>
            <a:picLocks noChangeAspect="1"/>
          </p:cNvPicPr>
          <p:nvPr/>
        </p:nvPicPr>
        <p:blipFill>
          <a:blip r:embed="rId2">
            <a:extLst>
              <a:ext uri="{28A0092B-C50C-407E-A947-70E740481C1C}">
                <a14:useLocalDpi xmlns:a14="http://schemas.microsoft.com/office/drawing/2010/main" val="0"/>
              </a:ext>
            </a:extLst>
          </a:blip>
          <a:srcRect t="10046" b="10399"/>
          <a:stretch>
            <a:fillRect/>
          </a:stretch>
        </p:blipFill>
        <p:spPr bwMode="auto">
          <a:xfrm>
            <a:off x="755650" y="1628800"/>
            <a:ext cx="5173383" cy="3817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5220072" y="4869160"/>
            <a:ext cx="39239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来自中断源的中断请求</a:t>
            </a:r>
            <a:endParaRPr lang="en-US" altLang="zh-CN" sz="2400" dirty="0" smtClean="0">
              <a:solidFill>
                <a:srgbClr val="000080"/>
              </a:solidFill>
              <a:latin typeface="黑体" pitchFamily="2" charset="-122"/>
              <a:ea typeface="黑体" pitchFamily="2" charset="-122"/>
            </a:endParaRPr>
          </a:p>
        </p:txBody>
      </p:sp>
      <p:sp>
        <p:nvSpPr>
          <p:cNvPr id="5" name="Rectangle 4"/>
          <p:cNvSpPr>
            <a:spLocks noChangeArrowheads="1"/>
          </p:cNvSpPr>
          <p:nvPr/>
        </p:nvSpPr>
        <p:spPr bwMode="auto">
          <a:xfrm>
            <a:off x="5220072" y="1556792"/>
            <a:ext cx="3672408"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42913" indent="-442913">
              <a:lnSpc>
                <a:spcPct val="120000"/>
              </a:lnSpc>
            </a:pP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经过优先排队电路后送给</a:t>
            </a:r>
            <a:r>
              <a:rPr lang="en-US" altLang="zh-CN" sz="2400" dirty="0" smtClean="0">
                <a:solidFill>
                  <a:srgbClr val="000080"/>
                </a:solidFill>
                <a:latin typeface="黑体" pitchFamily="2" charset="-122"/>
                <a:ea typeface="黑体" pitchFamily="2" charset="-122"/>
              </a:rPr>
              <a:t>CPU</a:t>
            </a:r>
            <a:r>
              <a:rPr lang="zh-CN" altLang="en-US" sz="2400" dirty="0" smtClean="0">
                <a:solidFill>
                  <a:srgbClr val="000080"/>
                </a:solidFill>
                <a:latin typeface="黑体" pitchFamily="2" charset="-122"/>
                <a:ea typeface="黑体" pitchFamily="2" charset="-122"/>
              </a:rPr>
              <a:t>的中断请求</a:t>
            </a:r>
            <a:endParaRPr lang="en-US" altLang="zh-CN" sz="2400" dirty="0" smtClean="0">
              <a:solidFill>
                <a:srgbClr val="000080"/>
              </a:solidFill>
              <a:latin typeface="黑体" pitchFamily="2" charset="-122"/>
              <a:ea typeface="黑体" pitchFamily="2" charset="-122"/>
            </a:endParaRPr>
          </a:p>
        </p:txBody>
      </p:sp>
      <p:sp>
        <p:nvSpPr>
          <p:cNvPr id="6" name="Rectangle 4"/>
          <p:cNvSpPr>
            <a:spLocks noChangeArrowheads="1"/>
          </p:cNvSpPr>
          <p:nvPr/>
        </p:nvSpPr>
        <p:spPr bwMode="auto">
          <a:xfrm>
            <a:off x="1403648" y="5784997"/>
            <a:ext cx="705678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42913" indent="-442913">
              <a:lnSpc>
                <a:spcPct val="120000"/>
              </a:lnSpc>
            </a:pPr>
            <a:r>
              <a:rPr lang="zh-CN" altLang="en-US" sz="2400" dirty="0" smtClean="0">
                <a:solidFill>
                  <a:srgbClr val="000080"/>
                </a:solidFill>
                <a:latin typeface="黑体" pitchFamily="2" charset="-122"/>
                <a:ea typeface="黑体" pitchFamily="2" charset="-122"/>
              </a:rPr>
              <a:t>高优先级请求会封锁低优先级向</a:t>
            </a:r>
            <a:r>
              <a:rPr lang="en-US" altLang="zh-CN" sz="2400" dirty="0" smtClean="0">
                <a:solidFill>
                  <a:srgbClr val="000080"/>
                </a:solidFill>
                <a:latin typeface="黑体" pitchFamily="2" charset="-122"/>
                <a:ea typeface="黑体" pitchFamily="2" charset="-122"/>
              </a:rPr>
              <a:t>CPU</a:t>
            </a:r>
            <a:r>
              <a:rPr lang="zh-CN" altLang="en-US" sz="2400" dirty="0" smtClean="0">
                <a:solidFill>
                  <a:srgbClr val="000080"/>
                </a:solidFill>
                <a:latin typeface="黑体" pitchFamily="2" charset="-122"/>
                <a:ea typeface="黑体" pitchFamily="2" charset="-122"/>
              </a:rPr>
              <a:t>发送请求。</a:t>
            </a:r>
            <a:endParaRPr lang="en-US" altLang="zh-CN" sz="2400" dirty="0" smtClean="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55650" y="549275"/>
            <a:ext cx="79216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zh-CN" altLang="en-US" sz="2400" dirty="0">
                <a:solidFill>
                  <a:srgbClr val="990000"/>
                </a:solidFill>
                <a:latin typeface="黑体" pitchFamily="2" charset="-122"/>
                <a:ea typeface="黑体" pitchFamily="2" charset="-122"/>
              </a:rPr>
              <a:t>硬件判优电路</a:t>
            </a:r>
            <a:endParaRPr lang="en-US" altLang="zh-CN" sz="2400" dirty="0">
              <a:solidFill>
                <a:srgbClr val="990000"/>
              </a:solidFill>
              <a:latin typeface="黑体" pitchFamily="2" charset="-122"/>
              <a:ea typeface="黑体" pitchFamily="2" charset="-122"/>
            </a:endParaRPr>
          </a:p>
          <a:p>
            <a:pPr>
              <a:lnSpc>
                <a:spcPct val="110000"/>
              </a:lnSpc>
            </a:pPr>
            <a:r>
              <a:rPr lang="zh-CN" altLang="en-US" sz="2400" dirty="0">
                <a:solidFill>
                  <a:srgbClr val="000080"/>
                </a:solidFill>
                <a:latin typeface="黑体" pitchFamily="2" charset="-122"/>
                <a:ea typeface="黑体" pitchFamily="2" charset="-122"/>
              </a:rPr>
              <a:t>    例</a:t>
            </a:r>
            <a:r>
              <a:rPr lang="zh-CN" altLang="en-US" sz="2400" dirty="0" smtClean="0">
                <a:solidFill>
                  <a:srgbClr val="000080"/>
                </a:solidFill>
                <a:latin typeface="黑体" pitchFamily="2" charset="-122"/>
                <a:ea typeface="黑体" pitchFamily="2" charset="-122"/>
              </a:rPr>
              <a:t>：公共请求线的串行</a:t>
            </a:r>
            <a:r>
              <a:rPr lang="zh-CN" altLang="en-US" sz="2400" dirty="0">
                <a:solidFill>
                  <a:srgbClr val="000080"/>
                </a:solidFill>
                <a:latin typeface="黑体" pitchFamily="2" charset="-122"/>
                <a:ea typeface="黑体" pitchFamily="2" charset="-122"/>
              </a:rPr>
              <a:t>优先链排队电路</a:t>
            </a:r>
          </a:p>
        </p:txBody>
      </p:sp>
      <p:pic>
        <p:nvPicPr>
          <p:cNvPr id="49155" name="图片 3"/>
          <p:cNvPicPr>
            <a:picLocks noChangeAspect="1"/>
          </p:cNvPicPr>
          <p:nvPr/>
        </p:nvPicPr>
        <p:blipFill>
          <a:blip r:embed="rId2">
            <a:extLst>
              <a:ext uri="{28A0092B-C50C-407E-A947-70E740481C1C}">
                <a14:useLocalDpi xmlns:a14="http://schemas.microsoft.com/office/drawing/2010/main" val="0"/>
              </a:ext>
            </a:extLst>
          </a:blip>
          <a:srcRect t="25406" b="56683"/>
          <a:stretch>
            <a:fillRect/>
          </a:stretch>
        </p:blipFill>
        <p:spPr bwMode="auto">
          <a:xfrm rot="-60000">
            <a:off x="755650" y="1700213"/>
            <a:ext cx="818197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84213" y="503238"/>
            <a:ext cx="79200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 4</a:t>
            </a:r>
            <a:r>
              <a:rPr lang="zh-CN" altLang="en-US" sz="2400">
                <a:solidFill>
                  <a:srgbClr val="990000"/>
                </a:solidFill>
                <a:latin typeface="黑体" pitchFamily="2" charset="-122"/>
                <a:ea typeface="黑体" pitchFamily="2" charset="-122"/>
              </a:rPr>
              <a:t>．关中断和中断屏蔽</a:t>
            </a:r>
            <a:endParaRPr lang="en-US" altLang="zh-CN" sz="2400" dirty="0">
              <a:solidFill>
                <a:srgbClr val="990000"/>
              </a:solidFill>
              <a:latin typeface="黑体" pitchFamily="2" charset="-122"/>
              <a:ea typeface="黑体" pitchFamily="2" charset="-122"/>
            </a:endParaRPr>
          </a:p>
        </p:txBody>
      </p:sp>
      <p:sp>
        <p:nvSpPr>
          <p:cNvPr id="50179" name="Rectangle 3"/>
          <p:cNvSpPr>
            <a:spLocks noChangeArrowheads="1"/>
          </p:cNvSpPr>
          <p:nvPr/>
        </p:nvSpPr>
        <p:spPr bwMode="auto">
          <a:xfrm>
            <a:off x="539750" y="1196975"/>
            <a:ext cx="86042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30000"/>
              </a:lnSpc>
            </a:pPr>
            <a:r>
              <a:rPr lang="en-US" altLang="zh-CN" sz="2400" dirty="0">
                <a:solidFill>
                  <a:srgbClr val="000080"/>
                </a:solidFill>
                <a:latin typeface="黑体" pitchFamily="2" charset="-122"/>
                <a:ea typeface="黑体" pitchFamily="2" charset="-122"/>
              </a:rPr>
              <a:t>    (1) </a:t>
            </a:r>
            <a:r>
              <a:rPr lang="zh-CN" altLang="en-US" sz="2400" dirty="0">
                <a:solidFill>
                  <a:srgbClr val="000080"/>
                </a:solidFill>
                <a:latin typeface="黑体" pitchFamily="2" charset="-122"/>
                <a:ea typeface="黑体" pitchFamily="2" charset="-122"/>
              </a:rPr>
              <a:t>开中断与关中断</a:t>
            </a:r>
          </a:p>
          <a:p>
            <a:pPr>
              <a:lnSpc>
                <a:spcPct val="130000"/>
              </a:lnSpc>
            </a:pPr>
            <a:r>
              <a:rPr lang="zh-CN" altLang="en-US" sz="2400" dirty="0">
                <a:solidFill>
                  <a:srgbClr val="000080"/>
                </a:solidFill>
                <a:latin typeface="黑体" pitchFamily="2" charset="-122"/>
                <a:ea typeface="黑体" pitchFamily="2" charset="-122"/>
              </a:rPr>
              <a:t>    由</a:t>
            </a:r>
            <a:r>
              <a:rPr lang="en-US" altLang="zh-CN" sz="2400" dirty="0">
                <a:solidFill>
                  <a:srgbClr val="FF0000"/>
                </a:solidFill>
                <a:latin typeface="黑体" pitchFamily="2" charset="-122"/>
                <a:ea typeface="黑体" pitchFamily="2" charset="-122"/>
              </a:rPr>
              <a:t>CPU</a:t>
            </a:r>
            <a:r>
              <a:rPr lang="zh-CN" altLang="en-US" sz="2400" dirty="0">
                <a:solidFill>
                  <a:srgbClr val="FF0000"/>
                </a:solidFill>
                <a:latin typeface="黑体" pitchFamily="2" charset="-122"/>
                <a:ea typeface="黑体" pitchFamily="2" charset="-122"/>
              </a:rPr>
              <a:t>中</a:t>
            </a:r>
            <a:r>
              <a:rPr lang="zh-CN" altLang="en-US" sz="2400" dirty="0">
                <a:solidFill>
                  <a:srgbClr val="000080"/>
                </a:solidFill>
                <a:latin typeface="黑体" pitchFamily="2" charset="-122"/>
                <a:ea typeface="黑体" pitchFamily="2" charset="-122"/>
              </a:rPr>
              <a:t>的中断允许触发器（</a:t>
            </a:r>
            <a:r>
              <a:rPr lang="en-US" altLang="zh-CN" sz="2400" dirty="0">
                <a:solidFill>
                  <a:srgbClr val="000080"/>
                </a:solidFill>
                <a:latin typeface="黑体" pitchFamily="2" charset="-122"/>
                <a:ea typeface="黑体" pitchFamily="2" charset="-122"/>
              </a:rPr>
              <a:t>EINT</a:t>
            </a:r>
            <a:r>
              <a:rPr lang="zh-CN" altLang="en-US" sz="2400" dirty="0">
                <a:solidFill>
                  <a:srgbClr val="000080"/>
                </a:solidFill>
                <a:latin typeface="黑体" pitchFamily="2" charset="-122"/>
                <a:ea typeface="黑体" pitchFamily="2" charset="-122"/>
              </a:rPr>
              <a:t>）控制：</a:t>
            </a:r>
          </a:p>
          <a:p>
            <a:pPr>
              <a:lnSpc>
                <a:spcPct val="130000"/>
              </a:lnSpc>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EINT</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a:t>
            </a:r>
            <a:r>
              <a:rPr lang="zh-CN" altLang="en-US" sz="2400" dirty="0">
                <a:solidFill>
                  <a:srgbClr val="000080"/>
                </a:solidFill>
                <a:latin typeface="黑体" pitchFamily="2" charset="-122"/>
                <a:ea typeface="黑体" pitchFamily="2" charset="-122"/>
              </a:rPr>
              <a:t>时开中断（受理中断请求）；</a:t>
            </a:r>
          </a:p>
          <a:p>
            <a:pPr>
              <a:lnSpc>
                <a:spcPct val="130000"/>
              </a:lnSpc>
            </a:pPr>
            <a:r>
              <a:rPr lang="en-US" altLang="zh-CN" sz="2400" dirty="0">
                <a:solidFill>
                  <a:srgbClr val="000080"/>
                </a:solidFill>
                <a:latin typeface="黑体" pitchFamily="2" charset="-122"/>
                <a:ea typeface="黑体" pitchFamily="2" charset="-122"/>
              </a:rPr>
              <a:t>         EINT=0</a:t>
            </a:r>
            <a:r>
              <a:rPr lang="zh-CN" altLang="en-US" sz="2400" dirty="0">
                <a:solidFill>
                  <a:srgbClr val="000080"/>
                </a:solidFill>
                <a:latin typeface="黑体" pitchFamily="2" charset="-122"/>
                <a:ea typeface="黑体" pitchFamily="2" charset="-122"/>
              </a:rPr>
              <a:t>，关中断。</a:t>
            </a:r>
            <a:endParaRPr lang="en-US" altLang="zh-CN" sz="2400" dirty="0">
              <a:solidFill>
                <a:srgbClr val="000080"/>
              </a:solidFill>
              <a:latin typeface="黑体" pitchFamily="2" charset="-122"/>
              <a:ea typeface="黑体" pitchFamily="2" charset="-122"/>
            </a:endParaRPr>
          </a:p>
        </p:txBody>
      </p:sp>
      <p:sp>
        <p:nvSpPr>
          <p:cNvPr id="710660" name="Rectangle 4"/>
          <p:cNvSpPr>
            <a:spLocks noChangeArrowheads="1"/>
          </p:cNvSpPr>
          <p:nvPr/>
        </p:nvSpPr>
        <p:spPr bwMode="auto">
          <a:xfrm>
            <a:off x="539750" y="3500438"/>
            <a:ext cx="82804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en-US" altLang="zh-CN" sz="2400" dirty="0">
                <a:solidFill>
                  <a:srgbClr val="000080"/>
                </a:solidFill>
                <a:latin typeface="黑体" pitchFamily="2" charset="-122"/>
                <a:ea typeface="黑体" pitchFamily="2" charset="-122"/>
              </a:rPr>
              <a:t>    (2)</a:t>
            </a:r>
            <a:r>
              <a:rPr lang="zh-CN" altLang="en-US" sz="2400" dirty="0">
                <a:solidFill>
                  <a:srgbClr val="000080"/>
                </a:solidFill>
                <a:latin typeface="黑体" pitchFamily="2" charset="-122"/>
                <a:ea typeface="黑体" pitchFamily="2" charset="-122"/>
              </a:rPr>
              <a:t> 中断屏蔽</a:t>
            </a:r>
          </a:p>
          <a:p>
            <a:pPr>
              <a:lnSpc>
                <a:spcPct val="120000"/>
              </a:lnSpc>
            </a:pPr>
            <a:r>
              <a:rPr lang="zh-CN" altLang="en-US" sz="2400" dirty="0">
                <a:solidFill>
                  <a:srgbClr val="000080"/>
                </a:solidFill>
                <a:latin typeface="黑体" pitchFamily="2" charset="-122"/>
                <a:ea typeface="黑体" pitchFamily="2" charset="-122"/>
              </a:rPr>
              <a:t>    用程序方式有选择地封锁部分</a:t>
            </a:r>
            <a:r>
              <a:rPr lang="zh-CN" altLang="en-US" sz="2400" dirty="0">
                <a:solidFill>
                  <a:srgbClr val="FF0000"/>
                </a:solidFill>
                <a:latin typeface="黑体" pitchFamily="2" charset="-122"/>
                <a:ea typeface="黑体" pitchFamily="2" charset="-122"/>
              </a:rPr>
              <a:t>中断源</a:t>
            </a:r>
            <a:r>
              <a:rPr lang="zh-CN" altLang="en-US" sz="2400" dirty="0">
                <a:solidFill>
                  <a:srgbClr val="000080"/>
                </a:solidFill>
                <a:latin typeface="黑体" pitchFamily="2" charset="-122"/>
                <a:ea typeface="黑体" pitchFamily="2" charset="-122"/>
              </a:rPr>
              <a:t>发出中断请求，使之不能真正送到</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去，这就是中断屏蔽。</a:t>
            </a:r>
          </a:p>
          <a:p>
            <a:pPr>
              <a:lnSpc>
                <a:spcPct val="120000"/>
              </a:lnSpc>
            </a:pPr>
            <a:endParaRPr lang="en-US" altLang="zh-CN"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0660"/>
                                        </p:tgtEl>
                                        <p:attrNameLst>
                                          <p:attrName>style.visibility</p:attrName>
                                        </p:attrNameLst>
                                      </p:cBhvr>
                                      <p:to>
                                        <p:strVal val="visible"/>
                                      </p:to>
                                    </p:set>
                                    <p:animEffect transition="in" filter="wipe(up)">
                                      <p:cBhvr>
                                        <p:cTn id="7" dur="500"/>
                                        <p:tgtEl>
                                          <p:spTgt spid="71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6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4213" y="503238"/>
            <a:ext cx="79200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 4</a:t>
            </a:r>
            <a:r>
              <a:rPr lang="zh-CN" altLang="en-US" sz="2400">
                <a:solidFill>
                  <a:srgbClr val="990000"/>
                </a:solidFill>
                <a:latin typeface="黑体" pitchFamily="2" charset="-122"/>
                <a:ea typeface="黑体" pitchFamily="2" charset="-122"/>
              </a:rPr>
              <a:t>．关中断和中断屏蔽</a:t>
            </a:r>
            <a:endParaRPr lang="en-US" altLang="zh-CN" sz="2400" dirty="0">
              <a:solidFill>
                <a:srgbClr val="990000"/>
              </a:solidFill>
              <a:latin typeface="黑体" pitchFamily="2" charset="-122"/>
              <a:ea typeface="黑体" pitchFamily="2" charset="-122"/>
            </a:endParaRPr>
          </a:p>
        </p:txBody>
      </p:sp>
      <p:sp>
        <p:nvSpPr>
          <p:cNvPr id="51203" name="Rectangle 4"/>
          <p:cNvSpPr>
            <a:spLocks noChangeArrowheads="1"/>
          </p:cNvSpPr>
          <p:nvPr/>
        </p:nvSpPr>
        <p:spPr bwMode="auto">
          <a:xfrm>
            <a:off x="539750" y="1125538"/>
            <a:ext cx="860425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en-US" altLang="zh-CN" sz="2400" dirty="0">
                <a:solidFill>
                  <a:srgbClr val="000080"/>
                </a:solidFill>
                <a:latin typeface="黑体" pitchFamily="2" charset="-122"/>
                <a:ea typeface="黑体" pitchFamily="2" charset="-122"/>
              </a:rPr>
              <a:t>    (2)</a:t>
            </a:r>
            <a:r>
              <a:rPr lang="zh-CN" altLang="en-US" sz="2400" dirty="0">
                <a:solidFill>
                  <a:srgbClr val="000080"/>
                </a:solidFill>
                <a:latin typeface="黑体" pitchFamily="2" charset="-122"/>
                <a:ea typeface="黑体" pitchFamily="2" charset="-122"/>
              </a:rPr>
              <a:t> 中断屏蔽</a:t>
            </a:r>
          </a:p>
          <a:p>
            <a:pPr>
              <a:lnSpc>
                <a:spcPct val="120000"/>
              </a:lnSpc>
            </a:pPr>
            <a:r>
              <a:rPr lang="zh-CN" altLang="en-US" sz="2400" dirty="0">
                <a:solidFill>
                  <a:srgbClr val="000080"/>
                </a:solidFill>
                <a:latin typeface="黑体" pitchFamily="2" charset="-122"/>
                <a:ea typeface="黑体" pitchFamily="2" charset="-122"/>
              </a:rPr>
              <a:t>    例如，对每个中断源设置一个中断屏蔽触发器（</a:t>
            </a:r>
            <a:r>
              <a:rPr lang="en-US" altLang="zh-CN" sz="2400" dirty="0">
                <a:solidFill>
                  <a:srgbClr val="000080"/>
                </a:solidFill>
                <a:latin typeface="黑体" pitchFamily="2" charset="-122"/>
                <a:ea typeface="黑体" pitchFamily="2" charset="-122"/>
              </a:rPr>
              <a:t>MASK</a:t>
            </a:r>
            <a:r>
              <a:rPr lang="zh-CN" altLang="en-US" sz="2400" dirty="0">
                <a:solidFill>
                  <a:srgbClr val="000080"/>
                </a:solidFill>
                <a:latin typeface="黑体" pitchFamily="2" charset="-122"/>
                <a:ea typeface="黑体" pitchFamily="2" charset="-122"/>
              </a:rPr>
              <a:t>），来有选择的封锁部分中断请求</a:t>
            </a:r>
            <a:r>
              <a:rPr lang="zh-CN" altLang="en-US" dirty="0">
                <a:solidFill>
                  <a:srgbClr val="000080"/>
                </a:solidFill>
                <a:latin typeface="黑体" pitchFamily="2" charset="-122"/>
                <a:ea typeface="黑体" pitchFamily="2" charset="-122"/>
              </a:rPr>
              <a:t>。</a:t>
            </a:r>
            <a:endParaRPr lang="en-US" altLang="zh-CN" sz="2400" dirty="0">
              <a:solidFill>
                <a:srgbClr val="000080"/>
              </a:solidFill>
              <a:latin typeface="黑体" pitchFamily="2" charset="-122"/>
              <a:ea typeface="黑体" pitchFamily="2" charset="-122"/>
            </a:endParaRPr>
          </a:p>
        </p:txBody>
      </p:sp>
      <p:graphicFrame>
        <p:nvGraphicFramePr>
          <p:cNvPr id="51204" name="Object 5"/>
          <p:cNvGraphicFramePr>
            <a:graphicFrameLocks noChangeAspect="1"/>
          </p:cNvGraphicFramePr>
          <p:nvPr/>
        </p:nvGraphicFramePr>
        <p:xfrm>
          <a:off x="468313" y="2133600"/>
          <a:ext cx="7643812" cy="4249738"/>
        </p:xfrm>
        <a:graphic>
          <a:graphicData uri="http://schemas.openxmlformats.org/presentationml/2006/ole">
            <mc:AlternateContent xmlns:mc="http://schemas.openxmlformats.org/markup-compatibility/2006">
              <mc:Choice xmlns:v="urn:schemas-microsoft-com:vml" Requires="v">
                <p:oleObj spid="_x0000_s71718" name="Visio" r:id="rId3" imgW="4298180" imgH="3009026" progId="">
                  <p:embed/>
                </p:oleObj>
              </mc:Choice>
              <mc:Fallback>
                <p:oleObj name="Visio" r:id="rId3" imgW="4298180" imgH="3009026"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133600"/>
                        <a:ext cx="7643812"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99991840"/>
      </p:ext>
    </p:extLst>
  </p:cSld>
  <p:clrMapOvr>
    <a:masterClrMapping/>
  </p:clrMapOvr>
  <p:transition>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4213" y="473662"/>
            <a:ext cx="7920037"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5</a:t>
            </a:r>
            <a:r>
              <a:rPr lang="zh-CN" altLang="en-US" sz="2400" dirty="0" smtClean="0">
                <a:solidFill>
                  <a:srgbClr val="990000"/>
                </a:solidFill>
                <a:latin typeface="黑体" pitchFamily="2" charset="-122"/>
                <a:ea typeface="黑体" pitchFamily="2" charset="-122"/>
              </a:rPr>
              <a:t>．</a:t>
            </a:r>
            <a:r>
              <a:rPr lang="en-US" altLang="zh-CN" sz="2400" dirty="0" smtClean="0">
                <a:solidFill>
                  <a:srgbClr val="990000"/>
                </a:solidFill>
                <a:latin typeface="黑体" pitchFamily="2" charset="-122"/>
                <a:ea typeface="黑体" pitchFamily="2" charset="-122"/>
              </a:rPr>
              <a:t>8259</a:t>
            </a:r>
            <a:r>
              <a:rPr lang="zh-CN" altLang="en-US" sz="2400" dirty="0" smtClean="0">
                <a:solidFill>
                  <a:srgbClr val="990000"/>
                </a:solidFill>
                <a:latin typeface="黑体" pitchFamily="2" charset="-122"/>
                <a:ea typeface="黑体" pitchFamily="2" charset="-122"/>
              </a:rPr>
              <a:t>中断控制器（芯片）</a:t>
            </a:r>
            <a:endParaRPr lang="en-US" altLang="zh-CN" sz="2400" dirty="0">
              <a:solidFill>
                <a:srgbClr val="990000"/>
              </a:solidFill>
              <a:latin typeface="黑体" pitchFamily="2" charset="-122"/>
              <a:ea typeface="黑体" pitchFamily="2" charset="-122"/>
            </a:endParaRPr>
          </a:p>
        </p:txBody>
      </p:sp>
      <p:sp>
        <p:nvSpPr>
          <p:cNvPr id="51203" name="Rectangle 4"/>
          <p:cNvSpPr>
            <a:spLocks noChangeArrowheads="1"/>
          </p:cNvSpPr>
          <p:nvPr/>
        </p:nvSpPr>
        <p:spPr bwMode="auto">
          <a:xfrm>
            <a:off x="539750" y="924957"/>
            <a:ext cx="835273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400" dirty="0" smtClean="0">
                <a:latin typeface="黑体" pitchFamily="2" charset="-122"/>
                <a:ea typeface="黑体" pitchFamily="2" charset="-122"/>
              </a:rPr>
              <a:t>    </a:t>
            </a:r>
            <a:r>
              <a:rPr lang="en-US" altLang="zh-CN" sz="2400" dirty="0" smtClean="0">
                <a:solidFill>
                  <a:srgbClr val="FF0000"/>
                </a:solidFill>
                <a:latin typeface="黑体" pitchFamily="2" charset="-122"/>
                <a:ea typeface="黑体" pitchFamily="2" charset="-122"/>
              </a:rPr>
              <a:t>8259</a:t>
            </a:r>
            <a:r>
              <a:rPr lang="zh-CN" altLang="en-US" sz="2400" dirty="0">
                <a:solidFill>
                  <a:srgbClr val="FF0000"/>
                </a:solidFill>
                <a:latin typeface="黑体" pitchFamily="2" charset="-122"/>
                <a:ea typeface="黑体" pitchFamily="2" charset="-122"/>
              </a:rPr>
              <a:t>中断</a:t>
            </a:r>
            <a:r>
              <a:rPr lang="zh-CN" altLang="en-US" sz="2400" dirty="0" smtClean="0">
                <a:solidFill>
                  <a:srgbClr val="FF0000"/>
                </a:solidFill>
                <a:latin typeface="黑体" pitchFamily="2" charset="-122"/>
                <a:ea typeface="黑体" pitchFamily="2" charset="-122"/>
              </a:rPr>
              <a:t>控制器芯片</a:t>
            </a:r>
            <a:r>
              <a:rPr lang="zh-CN" altLang="en-US" sz="2400" dirty="0" smtClean="0">
                <a:latin typeface="黑体" pitchFamily="2" charset="-122"/>
                <a:ea typeface="黑体" pitchFamily="2" charset="-122"/>
              </a:rPr>
              <a:t>集中</a:t>
            </a:r>
            <a:r>
              <a:rPr lang="zh-CN" altLang="en-US" sz="2400" dirty="0">
                <a:latin typeface="黑体" pitchFamily="2" charset="-122"/>
                <a:ea typeface="黑体" pitchFamily="2" charset="-122"/>
              </a:rPr>
              <a:t>解决请求信号的接收、屏蔽、判优、编码等问题</a:t>
            </a:r>
            <a:r>
              <a:rPr lang="zh-CN" altLang="en-US" sz="2400" dirty="0" smtClean="0">
                <a:latin typeface="黑体" pitchFamily="2" charset="-122"/>
                <a:ea typeface="黑体" pitchFamily="2" charset="-122"/>
              </a:rPr>
              <a:t>。用在</a:t>
            </a:r>
            <a:r>
              <a:rPr lang="zh-CN" altLang="en-US" sz="2400" dirty="0" smtClean="0">
                <a:solidFill>
                  <a:srgbClr val="000080"/>
                </a:solidFill>
                <a:latin typeface="黑体" pitchFamily="2" charset="-122"/>
                <a:ea typeface="黑体" pitchFamily="2" charset="-122"/>
              </a:rPr>
              <a:t>现代主流微机系统中。</a:t>
            </a:r>
            <a:endParaRPr lang="en-US" altLang="zh-CN" sz="2400" dirty="0">
              <a:solidFill>
                <a:srgbClr val="000080"/>
              </a:solidFill>
              <a:latin typeface="黑体" pitchFamily="2" charset="-122"/>
              <a:ea typeface="黑体" pitchFamily="2" charset="-122"/>
            </a:endParaRPr>
          </a:p>
        </p:txBody>
      </p:sp>
      <p:grpSp>
        <p:nvGrpSpPr>
          <p:cNvPr id="3" name="组合 2"/>
          <p:cNvGrpSpPr/>
          <p:nvPr/>
        </p:nvGrpSpPr>
        <p:grpSpPr>
          <a:xfrm>
            <a:off x="467544" y="1990332"/>
            <a:ext cx="4966194" cy="3868760"/>
            <a:chOff x="397894" y="1990332"/>
            <a:chExt cx="5326234" cy="3868760"/>
          </a:xfrm>
        </p:grpSpPr>
        <p:sp>
          <p:nvSpPr>
            <p:cNvPr id="5" name="Text Box 12"/>
            <p:cNvSpPr txBox="1">
              <a:spLocks noChangeArrowheads="1"/>
            </p:cNvSpPr>
            <p:nvPr/>
          </p:nvSpPr>
          <p:spPr bwMode="auto">
            <a:xfrm>
              <a:off x="397894" y="2203170"/>
              <a:ext cx="1015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a:solidFill>
                    <a:srgbClr val="0033CC"/>
                  </a:solidFill>
                  <a:latin typeface="黑体" pitchFamily="2" charset="-122"/>
                  <a:ea typeface="黑体" pitchFamily="2" charset="-122"/>
                </a:rPr>
                <a:t>D</a:t>
              </a:r>
              <a:r>
                <a:rPr lang="en-US" altLang="zh-CN" sz="1200" dirty="0">
                  <a:solidFill>
                    <a:srgbClr val="0033CC"/>
                  </a:solidFill>
                  <a:latin typeface="黑体" pitchFamily="2" charset="-122"/>
                  <a:ea typeface="黑体" pitchFamily="2" charset="-122"/>
                </a:rPr>
                <a:t>7</a:t>
              </a:r>
              <a:r>
                <a:rPr lang="zh-CN" altLang="en-US" sz="1800" dirty="0">
                  <a:solidFill>
                    <a:srgbClr val="0033CC"/>
                  </a:solidFill>
                  <a:latin typeface="黑体" pitchFamily="2" charset="-122"/>
                  <a:ea typeface="黑体" pitchFamily="2" charset="-122"/>
                </a:rPr>
                <a:t>～</a:t>
              </a:r>
              <a:r>
                <a:rPr lang="en-US" altLang="zh-CN" sz="1800" dirty="0">
                  <a:solidFill>
                    <a:srgbClr val="0033CC"/>
                  </a:solidFill>
                  <a:latin typeface="黑体" pitchFamily="2" charset="-122"/>
                  <a:ea typeface="黑体" pitchFamily="2" charset="-122"/>
                </a:rPr>
                <a:t>D</a:t>
              </a:r>
              <a:r>
                <a:rPr lang="en-US" altLang="zh-CN" sz="1200" dirty="0">
                  <a:solidFill>
                    <a:srgbClr val="0033CC"/>
                  </a:solidFill>
                  <a:latin typeface="黑体" pitchFamily="2" charset="-122"/>
                  <a:ea typeface="黑体" pitchFamily="2" charset="-122"/>
                </a:rPr>
                <a:t>0</a:t>
              </a:r>
            </a:p>
          </p:txBody>
        </p:sp>
        <p:sp>
          <p:nvSpPr>
            <p:cNvPr id="6" name="Text Box 44"/>
            <p:cNvSpPr txBox="1">
              <a:spLocks noChangeArrowheads="1"/>
            </p:cNvSpPr>
            <p:nvPr/>
          </p:nvSpPr>
          <p:spPr bwMode="auto">
            <a:xfrm>
              <a:off x="853450" y="2762748"/>
              <a:ext cx="66995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a:solidFill>
                    <a:srgbClr val="FF0000"/>
                  </a:solidFill>
                  <a:latin typeface="黑体" pitchFamily="2" charset="-122"/>
                  <a:ea typeface="黑体" pitchFamily="2" charset="-122"/>
                  <a:cs typeface="Calibri" pitchFamily="34" charset="0"/>
                </a:rPr>
                <a:t>INT</a:t>
              </a:r>
            </a:p>
          </p:txBody>
        </p:sp>
        <p:sp>
          <p:nvSpPr>
            <p:cNvPr id="7" name="TextBox 6"/>
            <p:cNvSpPr txBox="1"/>
            <p:nvPr/>
          </p:nvSpPr>
          <p:spPr>
            <a:xfrm>
              <a:off x="4688918" y="3204384"/>
              <a:ext cx="772028" cy="283656"/>
            </a:xfrm>
            <a:prstGeom prst="rect">
              <a:avLst/>
            </a:prstGeom>
            <a:noFill/>
          </p:spPr>
          <p:txBody>
            <a:bodyPr wrap="square" rtlCol="0">
              <a:spAutoFit/>
            </a:bodyPr>
            <a:lstStyle/>
            <a:p>
              <a:pPr>
                <a:lnSpc>
                  <a:spcPct val="70000"/>
                </a:lnSpc>
              </a:pPr>
              <a:r>
                <a:rPr lang="en-US" altLang="zh-CN" sz="1800" dirty="0" smtClean="0">
                  <a:solidFill>
                    <a:srgbClr val="0000FF"/>
                  </a:solidFill>
                  <a:latin typeface="黑体" pitchFamily="2" charset="-122"/>
                  <a:ea typeface="黑体" pitchFamily="2" charset="-122"/>
                </a:rPr>
                <a:t>IRQ</a:t>
              </a:r>
              <a:r>
                <a:rPr lang="en-US" altLang="zh-CN" sz="1200" dirty="0" smtClean="0">
                  <a:solidFill>
                    <a:srgbClr val="0000FF"/>
                  </a:solidFill>
                  <a:latin typeface="黑体" pitchFamily="2" charset="-122"/>
                  <a:ea typeface="黑体" pitchFamily="2" charset="-122"/>
                </a:rPr>
                <a:t>0</a:t>
              </a:r>
              <a:endParaRPr lang="en-US" altLang="zh-CN" sz="1600" dirty="0" smtClean="0">
                <a:latin typeface="黑体" pitchFamily="2" charset="-122"/>
                <a:ea typeface="黑体" pitchFamily="2" charset="-122"/>
              </a:endParaRPr>
            </a:p>
          </p:txBody>
        </p:sp>
        <p:sp>
          <p:nvSpPr>
            <p:cNvPr id="8" name="TextBox 7"/>
            <p:cNvSpPr txBox="1"/>
            <p:nvPr/>
          </p:nvSpPr>
          <p:spPr>
            <a:xfrm>
              <a:off x="4688918" y="4782886"/>
              <a:ext cx="772028" cy="283656"/>
            </a:xfrm>
            <a:prstGeom prst="rect">
              <a:avLst/>
            </a:prstGeom>
            <a:noFill/>
          </p:spPr>
          <p:txBody>
            <a:bodyPr wrap="square" rtlCol="0">
              <a:spAutoFit/>
            </a:bodyPr>
            <a:lstStyle/>
            <a:p>
              <a:pPr>
                <a:lnSpc>
                  <a:spcPct val="70000"/>
                </a:lnSpc>
              </a:pPr>
              <a:r>
                <a:rPr lang="en-US" altLang="zh-CN" sz="1800" dirty="0" smtClean="0">
                  <a:solidFill>
                    <a:srgbClr val="0000FF"/>
                  </a:solidFill>
                  <a:latin typeface="黑体" pitchFamily="2" charset="-122"/>
                  <a:ea typeface="黑体" pitchFamily="2" charset="-122"/>
                </a:rPr>
                <a:t>IRQ</a:t>
              </a:r>
              <a:r>
                <a:rPr lang="en-US" altLang="zh-CN" sz="1200" dirty="0" smtClean="0">
                  <a:solidFill>
                    <a:srgbClr val="0000FF"/>
                  </a:solidFill>
                  <a:latin typeface="黑体" pitchFamily="2" charset="-122"/>
                  <a:ea typeface="黑体" pitchFamily="2" charset="-122"/>
                </a:rPr>
                <a:t>7</a:t>
              </a:r>
              <a:endParaRPr lang="en-US" altLang="zh-CN" sz="1600" dirty="0">
                <a:latin typeface="黑体" pitchFamily="2" charset="-122"/>
                <a:ea typeface="黑体" pitchFamily="2" charset="-122"/>
              </a:endParaRPr>
            </a:p>
          </p:txBody>
        </p:sp>
        <p:sp>
          <p:nvSpPr>
            <p:cNvPr id="9" name="Rectangle 26"/>
            <p:cNvSpPr>
              <a:spLocks noChangeArrowheads="1"/>
            </p:cNvSpPr>
            <p:nvPr/>
          </p:nvSpPr>
          <p:spPr bwMode="auto">
            <a:xfrm>
              <a:off x="1875132" y="1990332"/>
              <a:ext cx="2636161" cy="3868760"/>
            </a:xfrm>
            <a:prstGeom prst="rect">
              <a:avLst/>
            </a:prstGeom>
            <a:solidFill>
              <a:srgbClr val="CCECFF"/>
            </a:solidFill>
            <a:ln w="38100">
              <a:solidFill>
                <a:schemeClr val="folHlink"/>
              </a:solidFill>
              <a:miter lim="800000"/>
              <a:headEnd/>
              <a:tailEnd/>
            </a:ln>
          </p:spPr>
          <p:txBody>
            <a:bodyPr wrap="none" anchor="ctr"/>
            <a:lstStyle/>
            <a:p>
              <a:pPr eaLnBrk="0" hangingPunct="0"/>
              <a:endParaRPr lang="zh-CN" altLang="en-US" sz="2000"/>
            </a:p>
          </p:txBody>
        </p:sp>
        <p:sp>
          <p:nvSpPr>
            <p:cNvPr id="10" name="Text Box 27"/>
            <p:cNvSpPr txBox="1">
              <a:spLocks noChangeArrowheads="1"/>
            </p:cNvSpPr>
            <p:nvPr/>
          </p:nvSpPr>
          <p:spPr bwMode="auto">
            <a:xfrm>
              <a:off x="2123728" y="5297053"/>
              <a:ext cx="2232248" cy="366008"/>
            </a:xfrm>
            <a:prstGeom prst="rect">
              <a:avLst/>
            </a:prstGeom>
            <a:solidFill>
              <a:schemeClr val="bg1"/>
            </a:solidFill>
            <a:ln w="28575">
              <a:solidFill>
                <a:srgbClr val="0033CC"/>
              </a:solidFill>
              <a:miter lim="800000"/>
              <a:headEnd/>
              <a:tailEnd/>
            </a:ln>
          </p:spPr>
          <p:txBody>
            <a:bodyPr wrap="square">
              <a:spAutoFit/>
            </a:bodyPr>
            <a:lstStyle>
              <a:defPPr>
                <a:defRPr lang="en-US"/>
              </a:defPPr>
              <a:lvl1pPr algn="ctr" eaLnBrk="1" hangingPunct="1">
                <a:spcBef>
                  <a:spcPct val="50000"/>
                </a:spcBef>
                <a:defRPr sz="20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a:t>中断屏蔽字寄存器</a:t>
              </a:r>
            </a:p>
          </p:txBody>
        </p:sp>
        <p:sp>
          <p:nvSpPr>
            <p:cNvPr id="11" name="Text Box 28"/>
            <p:cNvSpPr txBox="1">
              <a:spLocks noChangeArrowheads="1"/>
            </p:cNvSpPr>
            <p:nvPr/>
          </p:nvSpPr>
          <p:spPr bwMode="auto">
            <a:xfrm>
              <a:off x="2259573" y="2271977"/>
              <a:ext cx="1933186" cy="366008"/>
            </a:xfrm>
            <a:prstGeom prst="rect">
              <a:avLst/>
            </a:prstGeom>
            <a:solidFill>
              <a:schemeClr val="bg1"/>
            </a:solidFill>
            <a:ln w="28575">
              <a:solidFill>
                <a:srgbClr val="0033CC"/>
              </a:solidFill>
              <a:miter lim="800000"/>
              <a:headEnd/>
              <a:tailEnd/>
            </a:ln>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ct val="50000"/>
                </a:spcBef>
              </a:pPr>
              <a:r>
                <a:rPr lang="zh-CN" altLang="en-US" sz="1800">
                  <a:solidFill>
                    <a:srgbClr val="000080"/>
                  </a:solidFill>
                  <a:ea typeface="黑体" pitchFamily="2" charset="-122"/>
                </a:rPr>
                <a:t>中断号寄存器</a:t>
              </a:r>
            </a:p>
          </p:txBody>
        </p:sp>
        <p:sp>
          <p:nvSpPr>
            <p:cNvPr id="12" name="Text Box 29"/>
            <p:cNvSpPr txBox="1">
              <a:spLocks noChangeArrowheads="1"/>
            </p:cNvSpPr>
            <p:nvPr/>
          </p:nvSpPr>
          <p:spPr bwMode="auto">
            <a:xfrm>
              <a:off x="3792482" y="2972018"/>
              <a:ext cx="425905" cy="2013045"/>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a:t>中断请求寄存器</a:t>
              </a:r>
            </a:p>
          </p:txBody>
        </p:sp>
        <p:sp>
          <p:nvSpPr>
            <p:cNvPr id="13" name="Text Box 30"/>
            <p:cNvSpPr txBox="1">
              <a:spLocks noChangeArrowheads="1"/>
            </p:cNvSpPr>
            <p:nvPr/>
          </p:nvSpPr>
          <p:spPr bwMode="auto">
            <a:xfrm>
              <a:off x="2243585" y="2972018"/>
              <a:ext cx="425905" cy="2013045"/>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dirty="0"/>
                <a:t>中断服务寄存器</a:t>
              </a:r>
            </a:p>
          </p:txBody>
        </p:sp>
        <p:sp>
          <p:nvSpPr>
            <p:cNvPr id="14" name="Text Box 31"/>
            <p:cNvSpPr txBox="1">
              <a:spLocks noChangeArrowheads="1"/>
            </p:cNvSpPr>
            <p:nvPr/>
          </p:nvSpPr>
          <p:spPr bwMode="auto">
            <a:xfrm>
              <a:off x="3013837" y="2972018"/>
              <a:ext cx="425905" cy="1738539"/>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dirty="0" smtClean="0"/>
                <a:t>优先级</a:t>
              </a:r>
              <a:r>
                <a:rPr lang="zh-CN" altLang="en-US" sz="1800" dirty="0"/>
                <a:t>裁决器</a:t>
              </a:r>
            </a:p>
          </p:txBody>
        </p:sp>
        <p:sp>
          <p:nvSpPr>
            <p:cNvPr id="15" name="Line 34"/>
            <p:cNvSpPr>
              <a:spLocks noChangeShapeType="1"/>
            </p:cNvSpPr>
            <p:nvPr/>
          </p:nvSpPr>
          <p:spPr bwMode="auto">
            <a:xfrm>
              <a:off x="2669489" y="4104732"/>
              <a:ext cx="351488" cy="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6" name="Line 35"/>
            <p:cNvSpPr>
              <a:spLocks noChangeShapeType="1"/>
            </p:cNvSpPr>
            <p:nvPr/>
          </p:nvSpPr>
          <p:spPr bwMode="auto">
            <a:xfrm>
              <a:off x="3456829" y="4104732"/>
              <a:ext cx="351488" cy="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7" name="Line 37"/>
            <p:cNvSpPr>
              <a:spLocks noChangeShapeType="1"/>
            </p:cNvSpPr>
            <p:nvPr/>
          </p:nvSpPr>
          <p:spPr bwMode="auto">
            <a:xfrm>
              <a:off x="3998707" y="4994996"/>
              <a:ext cx="0" cy="302057"/>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8" name="Line 38"/>
            <p:cNvSpPr>
              <a:spLocks noChangeShapeType="1"/>
            </p:cNvSpPr>
            <p:nvPr/>
          </p:nvSpPr>
          <p:spPr bwMode="auto">
            <a:xfrm>
              <a:off x="3222503" y="2669961"/>
              <a:ext cx="0" cy="302057"/>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9" name="Line 47"/>
            <p:cNvSpPr>
              <a:spLocks noChangeShapeType="1"/>
            </p:cNvSpPr>
            <p:nvPr/>
          </p:nvSpPr>
          <p:spPr bwMode="auto">
            <a:xfrm>
              <a:off x="4218387" y="3349590"/>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0" name="Line 48"/>
            <p:cNvSpPr>
              <a:spLocks noChangeShapeType="1"/>
            </p:cNvSpPr>
            <p:nvPr/>
          </p:nvSpPr>
          <p:spPr bwMode="auto">
            <a:xfrm>
              <a:off x="4218387" y="4708847"/>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1" name="Line 49"/>
            <p:cNvSpPr>
              <a:spLocks noChangeShapeType="1"/>
            </p:cNvSpPr>
            <p:nvPr/>
          </p:nvSpPr>
          <p:spPr bwMode="auto">
            <a:xfrm>
              <a:off x="4218387" y="4482304"/>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2" name="Line 50"/>
            <p:cNvSpPr>
              <a:spLocks noChangeShapeType="1"/>
            </p:cNvSpPr>
            <p:nvPr/>
          </p:nvSpPr>
          <p:spPr bwMode="auto">
            <a:xfrm>
              <a:off x="4218387" y="4255762"/>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3" name="Line 51"/>
            <p:cNvSpPr>
              <a:spLocks noChangeShapeType="1"/>
            </p:cNvSpPr>
            <p:nvPr/>
          </p:nvSpPr>
          <p:spPr bwMode="auto">
            <a:xfrm>
              <a:off x="4218387" y="3576133"/>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4" name="Line 52"/>
            <p:cNvSpPr>
              <a:spLocks noChangeShapeType="1"/>
            </p:cNvSpPr>
            <p:nvPr/>
          </p:nvSpPr>
          <p:spPr bwMode="auto">
            <a:xfrm>
              <a:off x="4218387" y="3802676"/>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5" name="Line 53"/>
            <p:cNvSpPr>
              <a:spLocks noChangeShapeType="1"/>
            </p:cNvSpPr>
            <p:nvPr/>
          </p:nvSpPr>
          <p:spPr bwMode="auto">
            <a:xfrm>
              <a:off x="4218387" y="4029219"/>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6" name="Line 54"/>
            <p:cNvSpPr>
              <a:spLocks noChangeShapeType="1"/>
            </p:cNvSpPr>
            <p:nvPr/>
          </p:nvSpPr>
          <p:spPr bwMode="auto">
            <a:xfrm>
              <a:off x="4218387" y="4935390"/>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7" name="TextBox 26"/>
            <p:cNvSpPr txBox="1"/>
            <p:nvPr/>
          </p:nvSpPr>
          <p:spPr>
            <a:xfrm>
              <a:off x="4745619" y="3578492"/>
              <a:ext cx="378582" cy="1032666"/>
            </a:xfrm>
            <a:prstGeom prst="rect">
              <a:avLst/>
            </a:prstGeom>
            <a:noFill/>
            <a:ln w="28575">
              <a:noFill/>
            </a:ln>
          </p:spPr>
          <p:txBody>
            <a:bodyPr vert="eaVert" wrap="square" rtlCol="0">
              <a:spAutoFit/>
            </a:bodyPr>
            <a:lstStyle/>
            <a:p>
              <a:pPr algn="ctr"/>
              <a:r>
                <a:rPr lang="en-US" altLang="zh-CN" sz="2000" dirty="0" smtClean="0">
                  <a:latin typeface="黑体" pitchFamily="2" charset="-122"/>
                  <a:ea typeface="黑体" pitchFamily="2" charset="-122"/>
                </a:rPr>
                <a:t>…</a:t>
              </a:r>
              <a:endParaRPr lang="zh-CN" altLang="en-US" sz="2000" dirty="0" smtClean="0">
                <a:latin typeface="黑体" pitchFamily="2" charset="-122"/>
                <a:ea typeface="黑体" pitchFamily="2" charset="-122"/>
              </a:endParaRPr>
            </a:p>
          </p:txBody>
        </p:sp>
        <p:sp>
          <p:nvSpPr>
            <p:cNvPr id="28" name="Line 51"/>
            <p:cNvSpPr>
              <a:spLocks noChangeShapeType="1"/>
            </p:cNvSpPr>
            <p:nvPr/>
          </p:nvSpPr>
          <p:spPr bwMode="auto">
            <a:xfrm>
              <a:off x="1453064" y="2971164"/>
              <a:ext cx="422068" cy="854"/>
            </a:xfrm>
            <a:prstGeom prst="line">
              <a:avLst/>
            </a:prstGeom>
            <a:noFill/>
            <a:ln w="381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9" name="Line 51"/>
            <p:cNvSpPr>
              <a:spLocks noChangeShapeType="1"/>
            </p:cNvSpPr>
            <p:nvPr/>
          </p:nvSpPr>
          <p:spPr bwMode="auto">
            <a:xfrm flipH="1">
              <a:off x="1453064" y="3345358"/>
              <a:ext cx="422068" cy="854"/>
            </a:xfrm>
            <a:prstGeom prst="line">
              <a:avLst/>
            </a:prstGeom>
            <a:noFill/>
            <a:ln w="381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grpSp>
          <p:nvGrpSpPr>
            <p:cNvPr id="2" name="组合 1"/>
            <p:cNvGrpSpPr/>
            <p:nvPr/>
          </p:nvGrpSpPr>
          <p:grpSpPr>
            <a:xfrm>
              <a:off x="684213" y="3194796"/>
              <a:ext cx="768850" cy="369888"/>
              <a:chOff x="684213" y="3194796"/>
              <a:chExt cx="768850" cy="369888"/>
            </a:xfrm>
          </p:grpSpPr>
          <p:sp>
            <p:nvSpPr>
              <p:cNvPr id="32" name="Text Box 44"/>
              <p:cNvSpPr txBox="1">
                <a:spLocks noChangeArrowheads="1"/>
              </p:cNvSpPr>
              <p:nvPr/>
            </p:nvSpPr>
            <p:spPr bwMode="auto">
              <a:xfrm>
                <a:off x="684213" y="3194796"/>
                <a:ext cx="768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smtClean="0">
                    <a:solidFill>
                      <a:srgbClr val="FF0000"/>
                    </a:solidFill>
                    <a:latin typeface="黑体" pitchFamily="2" charset="-122"/>
                    <a:ea typeface="黑体" pitchFamily="2" charset="-122"/>
                    <a:cs typeface="Calibri" pitchFamily="34" charset="0"/>
                  </a:rPr>
                  <a:t>INTA</a:t>
                </a:r>
                <a:endParaRPr lang="en-US" altLang="zh-CN" sz="1800" dirty="0">
                  <a:solidFill>
                    <a:srgbClr val="FF0000"/>
                  </a:solidFill>
                  <a:latin typeface="黑体" pitchFamily="2" charset="-122"/>
                  <a:ea typeface="黑体" pitchFamily="2" charset="-122"/>
                  <a:cs typeface="Calibri" pitchFamily="34" charset="0"/>
                </a:endParaRPr>
              </a:p>
            </p:txBody>
          </p:sp>
          <p:cxnSp>
            <p:nvCxnSpPr>
              <p:cNvPr id="33" name="直接连接符 32"/>
              <p:cNvCxnSpPr/>
              <p:nvPr/>
            </p:nvCxnSpPr>
            <p:spPr bwMode="auto">
              <a:xfrm>
                <a:off x="890306" y="3266804"/>
                <a:ext cx="461575" cy="0"/>
              </a:xfrm>
              <a:prstGeom prst="line">
                <a:avLst/>
              </a:prstGeom>
              <a:noFill/>
              <a:ln w="28575" cap="flat" cmpd="sng" algn="ctr">
                <a:solidFill>
                  <a:srgbClr val="FF0000"/>
                </a:solidFill>
                <a:prstDash val="solid"/>
                <a:round/>
                <a:headEnd type="none" w="med" len="med"/>
                <a:tailEnd type="none" w="med" len="med"/>
              </a:ln>
              <a:effectLst/>
            </p:spPr>
          </p:cxnSp>
        </p:grpSp>
        <p:sp>
          <p:nvSpPr>
            <p:cNvPr id="31" name="Line 51"/>
            <p:cNvSpPr>
              <a:spLocks noChangeShapeType="1"/>
            </p:cNvSpPr>
            <p:nvPr/>
          </p:nvSpPr>
          <p:spPr bwMode="auto">
            <a:xfrm>
              <a:off x="1351882" y="2403022"/>
              <a:ext cx="509839" cy="854"/>
            </a:xfrm>
            <a:prstGeom prst="line">
              <a:avLst/>
            </a:prstGeom>
            <a:noFill/>
            <a:ln w="5715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34" name="TextBox 33"/>
            <p:cNvSpPr txBox="1"/>
            <p:nvPr/>
          </p:nvSpPr>
          <p:spPr>
            <a:xfrm>
              <a:off x="4583301" y="2948288"/>
              <a:ext cx="1140827" cy="243143"/>
            </a:xfrm>
            <a:prstGeom prst="rect">
              <a:avLst/>
            </a:prstGeom>
            <a:noFill/>
          </p:spPr>
          <p:txBody>
            <a:bodyPr wrap="square" rtlCol="0">
              <a:spAutoFit/>
            </a:bodyPr>
            <a:lstStyle/>
            <a:p>
              <a:pPr>
                <a:lnSpc>
                  <a:spcPct val="70000"/>
                </a:lnSpc>
              </a:pPr>
              <a:r>
                <a:rPr lang="zh-CN" altLang="en-US" sz="1400" dirty="0" smtClean="0">
                  <a:latin typeface="黑体" pitchFamily="2" charset="-122"/>
                  <a:ea typeface="黑体" pitchFamily="2" charset="-122"/>
                </a:rPr>
                <a:t>优先级高</a:t>
              </a:r>
              <a:endParaRPr lang="en-US" altLang="zh-CN" sz="1400" dirty="0" smtClean="0">
                <a:latin typeface="黑体" pitchFamily="2" charset="-122"/>
                <a:ea typeface="黑体" pitchFamily="2" charset="-122"/>
              </a:endParaRPr>
            </a:p>
          </p:txBody>
        </p:sp>
        <p:sp>
          <p:nvSpPr>
            <p:cNvPr id="35" name="TextBox 34"/>
            <p:cNvSpPr txBox="1"/>
            <p:nvPr/>
          </p:nvSpPr>
          <p:spPr>
            <a:xfrm>
              <a:off x="4619158" y="5066542"/>
              <a:ext cx="1104970" cy="243143"/>
            </a:xfrm>
            <a:prstGeom prst="rect">
              <a:avLst/>
            </a:prstGeom>
            <a:noFill/>
          </p:spPr>
          <p:txBody>
            <a:bodyPr wrap="square" rtlCol="0">
              <a:spAutoFit/>
            </a:bodyPr>
            <a:lstStyle/>
            <a:p>
              <a:pPr>
                <a:lnSpc>
                  <a:spcPct val="70000"/>
                </a:lnSpc>
              </a:pPr>
              <a:r>
                <a:rPr lang="zh-CN" altLang="en-US" sz="1400" dirty="0" smtClean="0">
                  <a:latin typeface="黑体" pitchFamily="2" charset="-122"/>
                  <a:ea typeface="黑体" pitchFamily="2" charset="-122"/>
                </a:rPr>
                <a:t>优先级</a:t>
              </a:r>
              <a:r>
                <a:rPr lang="zh-CN" altLang="en-US" sz="1400" dirty="0">
                  <a:latin typeface="黑体" pitchFamily="2" charset="-122"/>
                  <a:ea typeface="黑体" pitchFamily="2" charset="-122"/>
                </a:rPr>
                <a:t>低</a:t>
              </a:r>
              <a:endParaRPr lang="en-US" altLang="zh-CN" sz="1400" dirty="0" smtClean="0">
                <a:latin typeface="黑体" pitchFamily="2" charset="-122"/>
                <a:ea typeface="黑体" pitchFamily="2" charset="-122"/>
              </a:endParaRPr>
            </a:p>
          </p:txBody>
        </p:sp>
      </p:grpSp>
      <p:sp>
        <p:nvSpPr>
          <p:cNvPr id="36" name="Rectangle 4"/>
          <p:cNvSpPr>
            <a:spLocks noChangeArrowheads="1"/>
          </p:cNvSpPr>
          <p:nvPr/>
        </p:nvSpPr>
        <p:spPr bwMode="auto">
          <a:xfrm>
            <a:off x="5652120" y="1916832"/>
            <a:ext cx="31683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000" dirty="0" smtClean="0">
                <a:solidFill>
                  <a:srgbClr val="FF0000"/>
                </a:solidFill>
                <a:latin typeface="黑体" pitchFamily="2" charset="-122"/>
                <a:ea typeface="黑体" pitchFamily="2" charset="-122"/>
              </a:rPr>
              <a:t>中断请求寄存器</a:t>
            </a:r>
            <a:r>
              <a:rPr lang="en-US" altLang="zh-CN" sz="2000" dirty="0" smtClean="0">
                <a:solidFill>
                  <a:srgbClr val="FF0000"/>
                </a:solidFill>
                <a:latin typeface="黑体" pitchFamily="2" charset="-122"/>
                <a:ea typeface="黑体" pitchFamily="2" charset="-122"/>
              </a:rPr>
              <a:t>IRR:</a:t>
            </a:r>
            <a:endParaRPr lang="zh-CN" altLang="en-US" sz="2000" dirty="0">
              <a:solidFill>
                <a:srgbClr val="FF0000"/>
              </a:solidFill>
              <a:latin typeface="黑体" pitchFamily="2" charset="-122"/>
              <a:ea typeface="黑体" pitchFamily="2" charset="-122"/>
            </a:endParaRPr>
          </a:p>
          <a:p>
            <a:pPr>
              <a:lnSpc>
                <a:spcPct val="120000"/>
              </a:lnSpc>
            </a:pPr>
            <a:r>
              <a:rPr lang="zh-CN" altLang="en-US" sz="2000" dirty="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存放</a:t>
            </a:r>
            <a:r>
              <a:rPr lang="en-US" altLang="zh-CN" sz="2000" dirty="0" smtClean="0">
                <a:solidFill>
                  <a:srgbClr val="000080"/>
                </a:solidFill>
                <a:latin typeface="黑体" pitchFamily="2" charset="-122"/>
                <a:ea typeface="黑体" pitchFamily="2" charset="-122"/>
              </a:rPr>
              <a:t>8</a:t>
            </a:r>
            <a:r>
              <a:rPr lang="zh-CN" altLang="en-US" sz="2000" dirty="0" smtClean="0">
                <a:solidFill>
                  <a:srgbClr val="000080"/>
                </a:solidFill>
                <a:latin typeface="黑体" pitchFamily="2" charset="-122"/>
                <a:ea typeface="黑体" pitchFamily="2" charset="-122"/>
              </a:rPr>
              <a:t>个中断请求信号。</a:t>
            </a:r>
            <a:endParaRPr lang="en-US" altLang="zh-CN" sz="2000" dirty="0">
              <a:solidFill>
                <a:srgbClr val="000080"/>
              </a:solidFill>
              <a:latin typeface="黑体" pitchFamily="2" charset="-122"/>
              <a:ea typeface="黑体" pitchFamily="2" charset="-122"/>
            </a:endParaRPr>
          </a:p>
        </p:txBody>
      </p:sp>
      <p:sp>
        <p:nvSpPr>
          <p:cNvPr id="37" name="Rectangle 4"/>
          <p:cNvSpPr>
            <a:spLocks noChangeArrowheads="1"/>
          </p:cNvSpPr>
          <p:nvPr/>
        </p:nvSpPr>
        <p:spPr bwMode="auto">
          <a:xfrm>
            <a:off x="5652120" y="2852936"/>
            <a:ext cx="31683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000" dirty="0" smtClean="0">
                <a:solidFill>
                  <a:srgbClr val="FF0000"/>
                </a:solidFill>
                <a:latin typeface="黑体" pitchFamily="2" charset="-122"/>
                <a:ea typeface="黑体" pitchFamily="2" charset="-122"/>
              </a:rPr>
              <a:t>优先级裁决器</a:t>
            </a:r>
            <a:r>
              <a:rPr lang="en-US" altLang="zh-CN" sz="2000" dirty="0" smtClean="0">
                <a:solidFill>
                  <a:srgbClr val="FF0000"/>
                </a:solidFill>
                <a:latin typeface="黑体" pitchFamily="2" charset="-122"/>
                <a:ea typeface="黑体" pitchFamily="2" charset="-122"/>
              </a:rPr>
              <a:t>PR:</a:t>
            </a:r>
            <a:endParaRPr lang="zh-CN" altLang="en-US" sz="2000" dirty="0">
              <a:solidFill>
                <a:srgbClr val="FF0000"/>
              </a:solidFill>
              <a:latin typeface="黑体" pitchFamily="2" charset="-122"/>
              <a:ea typeface="黑体" pitchFamily="2" charset="-122"/>
            </a:endParaRPr>
          </a:p>
          <a:p>
            <a:pPr>
              <a:lnSpc>
                <a:spcPct val="120000"/>
              </a:lnSpc>
            </a:pPr>
            <a:r>
              <a:rPr lang="zh-CN" altLang="en-US" sz="2000" dirty="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中断源的优先级裁决逻辑。通过裁决来选择优先级最高的中断申请者。</a:t>
            </a:r>
            <a:endParaRPr lang="en-US" altLang="zh-CN" sz="2000" dirty="0">
              <a:solidFill>
                <a:srgbClr val="000080"/>
              </a:solidFill>
              <a:latin typeface="黑体" pitchFamily="2" charset="-122"/>
              <a:ea typeface="黑体" pitchFamily="2" charset="-122"/>
            </a:endParaRPr>
          </a:p>
        </p:txBody>
      </p:sp>
      <p:sp>
        <p:nvSpPr>
          <p:cNvPr id="38" name="Rectangle 4"/>
          <p:cNvSpPr>
            <a:spLocks noChangeArrowheads="1"/>
          </p:cNvSpPr>
          <p:nvPr/>
        </p:nvSpPr>
        <p:spPr bwMode="auto">
          <a:xfrm>
            <a:off x="5652120" y="4509120"/>
            <a:ext cx="316835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000" dirty="0" smtClean="0">
                <a:solidFill>
                  <a:srgbClr val="FF0000"/>
                </a:solidFill>
                <a:latin typeface="黑体" pitchFamily="2" charset="-122"/>
                <a:ea typeface="黑体" pitchFamily="2" charset="-122"/>
              </a:rPr>
              <a:t>中断服务寄存器</a:t>
            </a:r>
            <a:r>
              <a:rPr lang="en-US" altLang="zh-CN" sz="2000" dirty="0" smtClean="0">
                <a:solidFill>
                  <a:srgbClr val="FF0000"/>
                </a:solidFill>
                <a:latin typeface="黑体" pitchFamily="2" charset="-122"/>
                <a:ea typeface="黑体" pitchFamily="2" charset="-122"/>
              </a:rPr>
              <a:t>ISR:</a:t>
            </a:r>
            <a:endParaRPr lang="zh-CN" altLang="en-US" sz="2000" dirty="0">
              <a:solidFill>
                <a:srgbClr val="FF0000"/>
              </a:solidFill>
              <a:latin typeface="黑体" pitchFamily="2" charset="-122"/>
              <a:ea typeface="黑体" pitchFamily="2" charset="-122"/>
            </a:endParaRPr>
          </a:p>
          <a:p>
            <a:pPr>
              <a:lnSpc>
                <a:spcPct val="120000"/>
              </a:lnSpc>
            </a:pPr>
            <a:r>
              <a:rPr lang="zh-CN" altLang="en-US" sz="2000" dirty="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用来标识当前正在处理的中断请求的优先级，优先级对应哪位就将相应位置成</a:t>
            </a:r>
            <a:r>
              <a:rPr lang="en-US" altLang="zh-CN" sz="2000" dirty="0" smtClean="0">
                <a:solidFill>
                  <a:srgbClr val="000080"/>
                </a:solidFill>
                <a:latin typeface="黑体" pitchFamily="2" charset="-122"/>
                <a:ea typeface="黑体" pitchFamily="2" charset="-122"/>
              </a:rPr>
              <a:t>1。</a:t>
            </a:r>
            <a:endParaRPr lang="en-US" altLang="zh-CN" sz="20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up)">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4213" y="473662"/>
            <a:ext cx="7920037"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nSpc>
                <a:spcPct val="120000"/>
              </a:lnSpc>
            </a:pPr>
            <a:r>
              <a:rPr lang="en-US" altLang="zh-CN"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5</a:t>
            </a:r>
            <a:r>
              <a:rPr lang="zh-CN" altLang="en-US" sz="2400" dirty="0" smtClean="0">
                <a:solidFill>
                  <a:srgbClr val="990000"/>
                </a:solidFill>
                <a:latin typeface="黑体" pitchFamily="2" charset="-122"/>
                <a:ea typeface="黑体" pitchFamily="2" charset="-122"/>
              </a:rPr>
              <a:t>．</a:t>
            </a:r>
            <a:r>
              <a:rPr lang="en-US" altLang="zh-CN" sz="2400" dirty="0" smtClean="0">
                <a:solidFill>
                  <a:srgbClr val="990000"/>
                </a:solidFill>
                <a:latin typeface="黑体" pitchFamily="2" charset="-122"/>
                <a:ea typeface="黑体" pitchFamily="2" charset="-122"/>
              </a:rPr>
              <a:t>8259</a:t>
            </a:r>
            <a:r>
              <a:rPr lang="zh-CN" altLang="en-US" sz="2400" dirty="0" smtClean="0">
                <a:solidFill>
                  <a:srgbClr val="990000"/>
                </a:solidFill>
                <a:latin typeface="黑体" pitchFamily="2" charset="-122"/>
                <a:ea typeface="黑体" pitchFamily="2" charset="-122"/>
              </a:rPr>
              <a:t>中断控制器（芯片）</a:t>
            </a:r>
            <a:endParaRPr lang="en-US" altLang="zh-CN" sz="2400" dirty="0">
              <a:solidFill>
                <a:srgbClr val="990000"/>
              </a:solidFill>
              <a:latin typeface="黑体" pitchFamily="2" charset="-122"/>
              <a:ea typeface="黑体" pitchFamily="2" charset="-122"/>
            </a:endParaRPr>
          </a:p>
        </p:txBody>
      </p:sp>
      <p:sp>
        <p:nvSpPr>
          <p:cNvPr id="51203" name="Rectangle 4"/>
          <p:cNvSpPr>
            <a:spLocks noChangeArrowheads="1"/>
          </p:cNvSpPr>
          <p:nvPr/>
        </p:nvSpPr>
        <p:spPr bwMode="auto">
          <a:xfrm>
            <a:off x="539750" y="924957"/>
            <a:ext cx="835273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400" dirty="0" smtClean="0">
                <a:latin typeface="黑体" pitchFamily="2" charset="-122"/>
                <a:ea typeface="黑体" pitchFamily="2" charset="-122"/>
              </a:rPr>
              <a:t>    </a:t>
            </a:r>
            <a:r>
              <a:rPr lang="en-US" altLang="zh-CN" sz="2400" dirty="0" smtClean="0">
                <a:solidFill>
                  <a:srgbClr val="FF0000"/>
                </a:solidFill>
                <a:latin typeface="黑体" pitchFamily="2" charset="-122"/>
                <a:ea typeface="黑体" pitchFamily="2" charset="-122"/>
              </a:rPr>
              <a:t>8259</a:t>
            </a:r>
            <a:r>
              <a:rPr lang="zh-CN" altLang="en-US" sz="2400" dirty="0">
                <a:solidFill>
                  <a:srgbClr val="FF0000"/>
                </a:solidFill>
                <a:latin typeface="黑体" pitchFamily="2" charset="-122"/>
                <a:ea typeface="黑体" pitchFamily="2" charset="-122"/>
              </a:rPr>
              <a:t>中断</a:t>
            </a:r>
            <a:r>
              <a:rPr lang="zh-CN" altLang="en-US" sz="2400" dirty="0" smtClean="0">
                <a:solidFill>
                  <a:srgbClr val="FF0000"/>
                </a:solidFill>
                <a:latin typeface="黑体" pitchFamily="2" charset="-122"/>
                <a:ea typeface="黑体" pitchFamily="2" charset="-122"/>
              </a:rPr>
              <a:t>控制器芯片</a:t>
            </a:r>
            <a:r>
              <a:rPr lang="zh-CN" altLang="en-US" sz="2400" dirty="0" smtClean="0">
                <a:latin typeface="黑体" pitchFamily="2" charset="-122"/>
                <a:ea typeface="黑体" pitchFamily="2" charset="-122"/>
              </a:rPr>
              <a:t>集中</a:t>
            </a:r>
            <a:r>
              <a:rPr lang="zh-CN" altLang="en-US" sz="2400" dirty="0">
                <a:latin typeface="黑体" pitchFamily="2" charset="-122"/>
                <a:ea typeface="黑体" pitchFamily="2" charset="-122"/>
              </a:rPr>
              <a:t>解决请求信号的接收、屏蔽、判优、编码等问题</a:t>
            </a:r>
            <a:r>
              <a:rPr lang="zh-CN" altLang="en-US" sz="2400" dirty="0" smtClean="0">
                <a:latin typeface="黑体" pitchFamily="2" charset="-122"/>
                <a:ea typeface="黑体" pitchFamily="2" charset="-122"/>
              </a:rPr>
              <a:t>。用在</a:t>
            </a:r>
            <a:r>
              <a:rPr lang="zh-CN" altLang="en-US" sz="2400" dirty="0" smtClean="0">
                <a:solidFill>
                  <a:srgbClr val="000080"/>
                </a:solidFill>
                <a:latin typeface="黑体" pitchFamily="2" charset="-122"/>
                <a:ea typeface="黑体" pitchFamily="2" charset="-122"/>
              </a:rPr>
              <a:t>现代主流微机系统中。</a:t>
            </a:r>
            <a:endParaRPr lang="en-US" altLang="zh-CN" sz="2400" dirty="0">
              <a:solidFill>
                <a:srgbClr val="000080"/>
              </a:solidFill>
              <a:latin typeface="黑体" pitchFamily="2" charset="-122"/>
              <a:ea typeface="黑体" pitchFamily="2" charset="-122"/>
            </a:endParaRPr>
          </a:p>
        </p:txBody>
      </p:sp>
      <p:grpSp>
        <p:nvGrpSpPr>
          <p:cNvPr id="3" name="组合 2"/>
          <p:cNvGrpSpPr/>
          <p:nvPr/>
        </p:nvGrpSpPr>
        <p:grpSpPr>
          <a:xfrm>
            <a:off x="467544" y="1990332"/>
            <a:ext cx="4966194" cy="3868760"/>
            <a:chOff x="397894" y="1990332"/>
            <a:chExt cx="5326234" cy="3868760"/>
          </a:xfrm>
        </p:grpSpPr>
        <p:sp>
          <p:nvSpPr>
            <p:cNvPr id="5" name="Text Box 12"/>
            <p:cNvSpPr txBox="1">
              <a:spLocks noChangeArrowheads="1"/>
            </p:cNvSpPr>
            <p:nvPr/>
          </p:nvSpPr>
          <p:spPr bwMode="auto">
            <a:xfrm>
              <a:off x="397894" y="2203170"/>
              <a:ext cx="1015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a:solidFill>
                    <a:srgbClr val="0033CC"/>
                  </a:solidFill>
                  <a:latin typeface="黑体" pitchFamily="2" charset="-122"/>
                  <a:ea typeface="黑体" pitchFamily="2" charset="-122"/>
                </a:rPr>
                <a:t>D</a:t>
              </a:r>
              <a:r>
                <a:rPr lang="en-US" altLang="zh-CN" sz="1200" dirty="0">
                  <a:solidFill>
                    <a:srgbClr val="0033CC"/>
                  </a:solidFill>
                  <a:latin typeface="黑体" pitchFamily="2" charset="-122"/>
                  <a:ea typeface="黑体" pitchFamily="2" charset="-122"/>
                </a:rPr>
                <a:t>7</a:t>
              </a:r>
              <a:r>
                <a:rPr lang="zh-CN" altLang="en-US" sz="1800" dirty="0">
                  <a:solidFill>
                    <a:srgbClr val="0033CC"/>
                  </a:solidFill>
                  <a:latin typeface="黑体" pitchFamily="2" charset="-122"/>
                  <a:ea typeface="黑体" pitchFamily="2" charset="-122"/>
                </a:rPr>
                <a:t>～</a:t>
              </a:r>
              <a:r>
                <a:rPr lang="en-US" altLang="zh-CN" sz="1800" dirty="0">
                  <a:solidFill>
                    <a:srgbClr val="0033CC"/>
                  </a:solidFill>
                  <a:latin typeface="黑体" pitchFamily="2" charset="-122"/>
                  <a:ea typeface="黑体" pitchFamily="2" charset="-122"/>
                </a:rPr>
                <a:t>D</a:t>
              </a:r>
              <a:r>
                <a:rPr lang="en-US" altLang="zh-CN" sz="1200" dirty="0">
                  <a:solidFill>
                    <a:srgbClr val="0033CC"/>
                  </a:solidFill>
                  <a:latin typeface="黑体" pitchFamily="2" charset="-122"/>
                  <a:ea typeface="黑体" pitchFamily="2" charset="-122"/>
                </a:rPr>
                <a:t>0</a:t>
              </a:r>
            </a:p>
          </p:txBody>
        </p:sp>
        <p:sp>
          <p:nvSpPr>
            <p:cNvPr id="6" name="Text Box 44"/>
            <p:cNvSpPr txBox="1">
              <a:spLocks noChangeArrowheads="1"/>
            </p:cNvSpPr>
            <p:nvPr/>
          </p:nvSpPr>
          <p:spPr bwMode="auto">
            <a:xfrm>
              <a:off x="853450" y="2762748"/>
              <a:ext cx="66995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a:solidFill>
                    <a:srgbClr val="FF0000"/>
                  </a:solidFill>
                  <a:latin typeface="黑体" pitchFamily="2" charset="-122"/>
                  <a:ea typeface="黑体" pitchFamily="2" charset="-122"/>
                  <a:cs typeface="Calibri" pitchFamily="34" charset="0"/>
                </a:rPr>
                <a:t>INT</a:t>
              </a:r>
            </a:p>
          </p:txBody>
        </p:sp>
        <p:sp>
          <p:nvSpPr>
            <p:cNvPr id="7" name="TextBox 6"/>
            <p:cNvSpPr txBox="1"/>
            <p:nvPr/>
          </p:nvSpPr>
          <p:spPr>
            <a:xfrm>
              <a:off x="4688918" y="3204384"/>
              <a:ext cx="772028" cy="283656"/>
            </a:xfrm>
            <a:prstGeom prst="rect">
              <a:avLst/>
            </a:prstGeom>
            <a:noFill/>
          </p:spPr>
          <p:txBody>
            <a:bodyPr wrap="square" rtlCol="0">
              <a:spAutoFit/>
            </a:bodyPr>
            <a:lstStyle/>
            <a:p>
              <a:pPr>
                <a:lnSpc>
                  <a:spcPct val="70000"/>
                </a:lnSpc>
              </a:pPr>
              <a:r>
                <a:rPr lang="en-US" altLang="zh-CN" sz="1800" dirty="0" smtClean="0">
                  <a:solidFill>
                    <a:srgbClr val="0000FF"/>
                  </a:solidFill>
                  <a:latin typeface="黑体" pitchFamily="2" charset="-122"/>
                  <a:ea typeface="黑体" pitchFamily="2" charset="-122"/>
                </a:rPr>
                <a:t>IRQ</a:t>
              </a:r>
              <a:r>
                <a:rPr lang="en-US" altLang="zh-CN" sz="1200" dirty="0" smtClean="0">
                  <a:solidFill>
                    <a:srgbClr val="0000FF"/>
                  </a:solidFill>
                  <a:latin typeface="黑体" pitchFamily="2" charset="-122"/>
                  <a:ea typeface="黑体" pitchFamily="2" charset="-122"/>
                </a:rPr>
                <a:t>0</a:t>
              </a:r>
              <a:endParaRPr lang="en-US" altLang="zh-CN" sz="1600" dirty="0" smtClean="0">
                <a:latin typeface="黑体" pitchFamily="2" charset="-122"/>
                <a:ea typeface="黑体" pitchFamily="2" charset="-122"/>
              </a:endParaRPr>
            </a:p>
          </p:txBody>
        </p:sp>
        <p:sp>
          <p:nvSpPr>
            <p:cNvPr id="8" name="TextBox 7"/>
            <p:cNvSpPr txBox="1"/>
            <p:nvPr/>
          </p:nvSpPr>
          <p:spPr>
            <a:xfrm>
              <a:off x="4688918" y="4782886"/>
              <a:ext cx="772028" cy="283656"/>
            </a:xfrm>
            <a:prstGeom prst="rect">
              <a:avLst/>
            </a:prstGeom>
            <a:noFill/>
          </p:spPr>
          <p:txBody>
            <a:bodyPr wrap="square" rtlCol="0">
              <a:spAutoFit/>
            </a:bodyPr>
            <a:lstStyle/>
            <a:p>
              <a:pPr>
                <a:lnSpc>
                  <a:spcPct val="70000"/>
                </a:lnSpc>
              </a:pPr>
              <a:r>
                <a:rPr lang="en-US" altLang="zh-CN" sz="1800" dirty="0" smtClean="0">
                  <a:solidFill>
                    <a:srgbClr val="0000FF"/>
                  </a:solidFill>
                  <a:latin typeface="黑体" pitchFamily="2" charset="-122"/>
                  <a:ea typeface="黑体" pitchFamily="2" charset="-122"/>
                </a:rPr>
                <a:t>IRQ</a:t>
              </a:r>
              <a:r>
                <a:rPr lang="en-US" altLang="zh-CN" sz="1200" dirty="0" smtClean="0">
                  <a:solidFill>
                    <a:srgbClr val="0000FF"/>
                  </a:solidFill>
                  <a:latin typeface="黑体" pitchFamily="2" charset="-122"/>
                  <a:ea typeface="黑体" pitchFamily="2" charset="-122"/>
                </a:rPr>
                <a:t>7</a:t>
              </a:r>
              <a:endParaRPr lang="en-US" altLang="zh-CN" sz="1600" dirty="0">
                <a:latin typeface="黑体" pitchFamily="2" charset="-122"/>
                <a:ea typeface="黑体" pitchFamily="2" charset="-122"/>
              </a:endParaRPr>
            </a:p>
          </p:txBody>
        </p:sp>
        <p:sp>
          <p:nvSpPr>
            <p:cNvPr id="9" name="Rectangle 26"/>
            <p:cNvSpPr>
              <a:spLocks noChangeArrowheads="1"/>
            </p:cNvSpPr>
            <p:nvPr/>
          </p:nvSpPr>
          <p:spPr bwMode="auto">
            <a:xfrm>
              <a:off x="1875132" y="1990332"/>
              <a:ext cx="2636161" cy="3868760"/>
            </a:xfrm>
            <a:prstGeom prst="rect">
              <a:avLst/>
            </a:prstGeom>
            <a:solidFill>
              <a:srgbClr val="CCECFF"/>
            </a:solidFill>
            <a:ln w="38100">
              <a:solidFill>
                <a:schemeClr val="folHlink"/>
              </a:solidFill>
              <a:miter lim="800000"/>
              <a:headEnd/>
              <a:tailEnd/>
            </a:ln>
          </p:spPr>
          <p:txBody>
            <a:bodyPr wrap="none" anchor="ctr"/>
            <a:lstStyle/>
            <a:p>
              <a:pPr eaLnBrk="0" hangingPunct="0"/>
              <a:endParaRPr lang="zh-CN" altLang="en-US" sz="2000"/>
            </a:p>
          </p:txBody>
        </p:sp>
        <p:sp>
          <p:nvSpPr>
            <p:cNvPr id="10" name="Text Box 27"/>
            <p:cNvSpPr txBox="1">
              <a:spLocks noChangeArrowheads="1"/>
            </p:cNvSpPr>
            <p:nvPr/>
          </p:nvSpPr>
          <p:spPr bwMode="auto">
            <a:xfrm>
              <a:off x="2123728" y="5297053"/>
              <a:ext cx="2232248" cy="366008"/>
            </a:xfrm>
            <a:prstGeom prst="rect">
              <a:avLst/>
            </a:prstGeom>
            <a:solidFill>
              <a:schemeClr val="bg1"/>
            </a:solidFill>
            <a:ln w="28575">
              <a:solidFill>
                <a:srgbClr val="0033CC"/>
              </a:solidFill>
              <a:miter lim="800000"/>
              <a:headEnd/>
              <a:tailEnd/>
            </a:ln>
          </p:spPr>
          <p:txBody>
            <a:bodyPr wrap="square">
              <a:spAutoFit/>
            </a:bodyPr>
            <a:lstStyle>
              <a:defPPr>
                <a:defRPr lang="en-US"/>
              </a:defPPr>
              <a:lvl1pPr algn="ctr" eaLnBrk="1" hangingPunct="1">
                <a:spcBef>
                  <a:spcPct val="50000"/>
                </a:spcBef>
                <a:defRPr sz="20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a:t>中断屏蔽字寄存器</a:t>
              </a:r>
            </a:p>
          </p:txBody>
        </p:sp>
        <p:sp>
          <p:nvSpPr>
            <p:cNvPr id="11" name="Text Box 28"/>
            <p:cNvSpPr txBox="1">
              <a:spLocks noChangeArrowheads="1"/>
            </p:cNvSpPr>
            <p:nvPr/>
          </p:nvSpPr>
          <p:spPr bwMode="auto">
            <a:xfrm>
              <a:off x="2259573" y="2271977"/>
              <a:ext cx="1933186" cy="366008"/>
            </a:xfrm>
            <a:prstGeom prst="rect">
              <a:avLst/>
            </a:prstGeom>
            <a:solidFill>
              <a:schemeClr val="bg1"/>
            </a:solidFill>
            <a:ln w="28575">
              <a:solidFill>
                <a:srgbClr val="0033CC"/>
              </a:solidFill>
              <a:miter lim="800000"/>
              <a:headEnd/>
              <a:tailEnd/>
            </a:ln>
          </p:spPr>
          <p:txBody>
            <a:bodyPr>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ctr" eaLnBrk="1" hangingPunct="1">
                <a:spcBef>
                  <a:spcPct val="50000"/>
                </a:spcBef>
              </a:pPr>
              <a:r>
                <a:rPr lang="zh-CN" altLang="en-US" sz="1800">
                  <a:solidFill>
                    <a:srgbClr val="000080"/>
                  </a:solidFill>
                  <a:ea typeface="黑体" pitchFamily="2" charset="-122"/>
                </a:rPr>
                <a:t>中断号寄存器</a:t>
              </a:r>
            </a:p>
          </p:txBody>
        </p:sp>
        <p:sp>
          <p:nvSpPr>
            <p:cNvPr id="12" name="Text Box 29"/>
            <p:cNvSpPr txBox="1">
              <a:spLocks noChangeArrowheads="1"/>
            </p:cNvSpPr>
            <p:nvPr/>
          </p:nvSpPr>
          <p:spPr bwMode="auto">
            <a:xfrm>
              <a:off x="3792482" y="2972018"/>
              <a:ext cx="425905" cy="2013045"/>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a:t>中断请求寄存器</a:t>
              </a:r>
            </a:p>
          </p:txBody>
        </p:sp>
        <p:sp>
          <p:nvSpPr>
            <p:cNvPr id="13" name="Text Box 30"/>
            <p:cNvSpPr txBox="1">
              <a:spLocks noChangeArrowheads="1"/>
            </p:cNvSpPr>
            <p:nvPr/>
          </p:nvSpPr>
          <p:spPr bwMode="auto">
            <a:xfrm>
              <a:off x="2243585" y="2972018"/>
              <a:ext cx="425905" cy="2013045"/>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dirty="0"/>
                <a:t>中断服务寄存器</a:t>
              </a:r>
            </a:p>
          </p:txBody>
        </p:sp>
        <p:sp>
          <p:nvSpPr>
            <p:cNvPr id="14" name="Text Box 31"/>
            <p:cNvSpPr txBox="1">
              <a:spLocks noChangeArrowheads="1"/>
            </p:cNvSpPr>
            <p:nvPr/>
          </p:nvSpPr>
          <p:spPr bwMode="auto">
            <a:xfrm>
              <a:off x="3013837" y="2972018"/>
              <a:ext cx="425905" cy="1738539"/>
            </a:xfrm>
            <a:prstGeom prst="rect">
              <a:avLst/>
            </a:prstGeom>
            <a:solidFill>
              <a:schemeClr val="bg1"/>
            </a:solidFill>
            <a:ln w="28575">
              <a:solidFill>
                <a:srgbClr val="0033CC"/>
              </a:solidFill>
              <a:miter lim="800000"/>
              <a:headEnd/>
              <a:tailEnd/>
            </a:ln>
          </p:spPr>
          <p:txBody>
            <a:bodyPr>
              <a:spAutoFit/>
            </a:bodyPr>
            <a:lstStyle>
              <a:defPPr>
                <a:defRPr lang="en-US"/>
              </a:defPPr>
              <a:lvl1pPr algn="ctr" eaLnBrk="1" hangingPunct="1">
                <a:spcBef>
                  <a:spcPct val="50000"/>
                </a:spcBef>
                <a:defRPr sz="24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zh-CN" altLang="en-US" sz="1800" dirty="0" smtClean="0"/>
                <a:t>优先级</a:t>
              </a:r>
              <a:r>
                <a:rPr lang="zh-CN" altLang="en-US" sz="1800" dirty="0"/>
                <a:t>裁决器</a:t>
              </a:r>
            </a:p>
          </p:txBody>
        </p:sp>
        <p:sp>
          <p:nvSpPr>
            <p:cNvPr id="15" name="Line 34"/>
            <p:cNvSpPr>
              <a:spLocks noChangeShapeType="1"/>
            </p:cNvSpPr>
            <p:nvPr/>
          </p:nvSpPr>
          <p:spPr bwMode="auto">
            <a:xfrm>
              <a:off x="2669489" y="4104732"/>
              <a:ext cx="351488" cy="0"/>
            </a:xfrm>
            <a:prstGeom prst="line">
              <a:avLst/>
            </a:prstGeom>
            <a:noFill/>
            <a:ln w="38100">
              <a:solidFill>
                <a:srgbClr val="00008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6" name="Line 35"/>
            <p:cNvSpPr>
              <a:spLocks noChangeShapeType="1"/>
            </p:cNvSpPr>
            <p:nvPr/>
          </p:nvSpPr>
          <p:spPr bwMode="auto">
            <a:xfrm>
              <a:off x="3456829" y="4104732"/>
              <a:ext cx="351488" cy="0"/>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7" name="Line 37"/>
            <p:cNvSpPr>
              <a:spLocks noChangeShapeType="1"/>
            </p:cNvSpPr>
            <p:nvPr/>
          </p:nvSpPr>
          <p:spPr bwMode="auto">
            <a:xfrm>
              <a:off x="3998707" y="4994996"/>
              <a:ext cx="0" cy="302057"/>
            </a:xfrm>
            <a:prstGeom prst="line">
              <a:avLst/>
            </a:prstGeom>
            <a:noFill/>
            <a:ln w="38100">
              <a:solidFill>
                <a:srgbClr val="00008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8" name="Line 38"/>
            <p:cNvSpPr>
              <a:spLocks noChangeShapeType="1"/>
            </p:cNvSpPr>
            <p:nvPr/>
          </p:nvSpPr>
          <p:spPr bwMode="auto">
            <a:xfrm>
              <a:off x="3222503" y="2669961"/>
              <a:ext cx="0" cy="302057"/>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19" name="Line 47"/>
            <p:cNvSpPr>
              <a:spLocks noChangeShapeType="1"/>
            </p:cNvSpPr>
            <p:nvPr/>
          </p:nvSpPr>
          <p:spPr bwMode="auto">
            <a:xfrm>
              <a:off x="4218387" y="3349590"/>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0" name="Line 48"/>
            <p:cNvSpPr>
              <a:spLocks noChangeShapeType="1"/>
            </p:cNvSpPr>
            <p:nvPr/>
          </p:nvSpPr>
          <p:spPr bwMode="auto">
            <a:xfrm>
              <a:off x="4218387" y="4708847"/>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1" name="Line 49"/>
            <p:cNvSpPr>
              <a:spLocks noChangeShapeType="1"/>
            </p:cNvSpPr>
            <p:nvPr/>
          </p:nvSpPr>
          <p:spPr bwMode="auto">
            <a:xfrm>
              <a:off x="4218387" y="4482304"/>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2" name="Line 50"/>
            <p:cNvSpPr>
              <a:spLocks noChangeShapeType="1"/>
            </p:cNvSpPr>
            <p:nvPr/>
          </p:nvSpPr>
          <p:spPr bwMode="auto">
            <a:xfrm>
              <a:off x="4218387" y="4255762"/>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3" name="Line 51"/>
            <p:cNvSpPr>
              <a:spLocks noChangeShapeType="1"/>
            </p:cNvSpPr>
            <p:nvPr/>
          </p:nvSpPr>
          <p:spPr bwMode="auto">
            <a:xfrm>
              <a:off x="4218387" y="3576133"/>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4" name="Line 52"/>
            <p:cNvSpPr>
              <a:spLocks noChangeShapeType="1"/>
            </p:cNvSpPr>
            <p:nvPr/>
          </p:nvSpPr>
          <p:spPr bwMode="auto">
            <a:xfrm>
              <a:off x="4218387" y="3802676"/>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5" name="Line 53"/>
            <p:cNvSpPr>
              <a:spLocks noChangeShapeType="1"/>
            </p:cNvSpPr>
            <p:nvPr/>
          </p:nvSpPr>
          <p:spPr bwMode="auto">
            <a:xfrm>
              <a:off x="4218387" y="4029219"/>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6" name="Line 54"/>
            <p:cNvSpPr>
              <a:spLocks noChangeShapeType="1"/>
            </p:cNvSpPr>
            <p:nvPr/>
          </p:nvSpPr>
          <p:spPr bwMode="auto">
            <a:xfrm>
              <a:off x="4218387" y="4935390"/>
              <a:ext cx="527232" cy="0"/>
            </a:xfrm>
            <a:prstGeom prst="line">
              <a:avLst/>
            </a:prstGeom>
            <a:noFill/>
            <a:ln w="38100">
              <a:solidFill>
                <a:srgbClr val="0000FF"/>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7" name="TextBox 26"/>
            <p:cNvSpPr txBox="1"/>
            <p:nvPr/>
          </p:nvSpPr>
          <p:spPr>
            <a:xfrm>
              <a:off x="4745619" y="3578492"/>
              <a:ext cx="378582" cy="1032666"/>
            </a:xfrm>
            <a:prstGeom prst="rect">
              <a:avLst/>
            </a:prstGeom>
            <a:noFill/>
            <a:ln w="28575">
              <a:noFill/>
            </a:ln>
          </p:spPr>
          <p:txBody>
            <a:bodyPr vert="eaVert" wrap="square" rtlCol="0">
              <a:spAutoFit/>
            </a:bodyPr>
            <a:lstStyle/>
            <a:p>
              <a:pPr algn="ctr"/>
              <a:r>
                <a:rPr lang="en-US" altLang="zh-CN" sz="2000" dirty="0" smtClean="0">
                  <a:latin typeface="黑体" pitchFamily="2" charset="-122"/>
                  <a:ea typeface="黑体" pitchFamily="2" charset="-122"/>
                </a:rPr>
                <a:t>…</a:t>
              </a:r>
              <a:endParaRPr lang="zh-CN" altLang="en-US" sz="2000" dirty="0" smtClean="0">
                <a:latin typeface="黑体" pitchFamily="2" charset="-122"/>
                <a:ea typeface="黑体" pitchFamily="2" charset="-122"/>
              </a:endParaRPr>
            </a:p>
          </p:txBody>
        </p:sp>
        <p:sp>
          <p:nvSpPr>
            <p:cNvPr id="28" name="Line 51"/>
            <p:cNvSpPr>
              <a:spLocks noChangeShapeType="1"/>
            </p:cNvSpPr>
            <p:nvPr/>
          </p:nvSpPr>
          <p:spPr bwMode="auto">
            <a:xfrm>
              <a:off x="1453064" y="2971164"/>
              <a:ext cx="422068" cy="854"/>
            </a:xfrm>
            <a:prstGeom prst="line">
              <a:avLst/>
            </a:prstGeom>
            <a:noFill/>
            <a:ln w="381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29" name="Line 51"/>
            <p:cNvSpPr>
              <a:spLocks noChangeShapeType="1"/>
            </p:cNvSpPr>
            <p:nvPr/>
          </p:nvSpPr>
          <p:spPr bwMode="auto">
            <a:xfrm flipH="1">
              <a:off x="1453064" y="3345358"/>
              <a:ext cx="422068" cy="854"/>
            </a:xfrm>
            <a:prstGeom prst="line">
              <a:avLst/>
            </a:prstGeom>
            <a:noFill/>
            <a:ln w="3810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2000"/>
            </a:p>
          </p:txBody>
        </p:sp>
        <p:grpSp>
          <p:nvGrpSpPr>
            <p:cNvPr id="2" name="组合 1"/>
            <p:cNvGrpSpPr/>
            <p:nvPr/>
          </p:nvGrpSpPr>
          <p:grpSpPr>
            <a:xfrm>
              <a:off x="684213" y="3194796"/>
              <a:ext cx="768850" cy="369888"/>
              <a:chOff x="684213" y="3194796"/>
              <a:chExt cx="768850" cy="369888"/>
            </a:xfrm>
          </p:grpSpPr>
          <p:sp>
            <p:nvSpPr>
              <p:cNvPr id="32" name="Text Box 44"/>
              <p:cNvSpPr txBox="1">
                <a:spLocks noChangeArrowheads="1"/>
              </p:cNvSpPr>
              <p:nvPr/>
            </p:nvSpPr>
            <p:spPr bwMode="auto">
              <a:xfrm>
                <a:off x="684213" y="3194796"/>
                <a:ext cx="768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kumimoji="1" sz="2400" b="1">
                    <a:solidFill>
                      <a:schemeClr val="tx1"/>
                    </a:solidFill>
                    <a:latin typeface="Times New Roman" pitchFamily="18" charset="0"/>
                    <a:ea typeface="宋体" pitchFamily="2" charset="-122"/>
                  </a:defRPr>
                </a:lvl1pPr>
                <a:lvl2pPr marL="742950" indent="-285750" eaLnBrk="0" hangingPunct="0">
                  <a:defRPr kumimoji="1" sz="2400" b="1">
                    <a:solidFill>
                      <a:schemeClr val="tx1"/>
                    </a:solidFill>
                    <a:latin typeface="Times New Roman" pitchFamily="18" charset="0"/>
                    <a:ea typeface="宋体" pitchFamily="2" charset="-122"/>
                  </a:defRPr>
                </a:lvl2pPr>
                <a:lvl3pPr marL="1143000" indent="-228600" eaLnBrk="0" hangingPunct="0">
                  <a:defRPr kumimoji="1" sz="2400" b="1">
                    <a:solidFill>
                      <a:schemeClr val="tx1"/>
                    </a:solidFill>
                    <a:latin typeface="Times New Roman" pitchFamily="18" charset="0"/>
                    <a:ea typeface="宋体" pitchFamily="2" charset="-122"/>
                  </a:defRPr>
                </a:lvl3pPr>
                <a:lvl4pPr marL="1600200" indent="-228600" eaLnBrk="0" hangingPunct="0">
                  <a:defRPr kumimoji="1" sz="2400" b="1">
                    <a:solidFill>
                      <a:schemeClr val="tx1"/>
                    </a:solidFill>
                    <a:latin typeface="Times New Roman" pitchFamily="18" charset="0"/>
                    <a:ea typeface="宋体" pitchFamily="2" charset="-122"/>
                  </a:defRPr>
                </a:lvl4pPr>
                <a:lvl5pPr marL="2057400" indent="-228600" eaLnBrk="0" hangingPunct="0">
                  <a:defRPr kumimoji="1" sz="2400" b="1">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宋体" pitchFamily="2" charset="-122"/>
                  </a:defRPr>
                </a:lvl9pPr>
              </a:lstStyle>
              <a:p>
                <a:pPr algn="r" eaLnBrk="1" hangingPunct="1">
                  <a:spcBef>
                    <a:spcPct val="50000"/>
                  </a:spcBef>
                </a:pPr>
                <a:r>
                  <a:rPr lang="en-US" altLang="zh-CN" sz="1800" dirty="0" smtClean="0">
                    <a:solidFill>
                      <a:srgbClr val="FF0000"/>
                    </a:solidFill>
                    <a:latin typeface="黑体" pitchFamily="2" charset="-122"/>
                    <a:ea typeface="黑体" pitchFamily="2" charset="-122"/>
                    <a:cs typeface="Calibri" pitchFamily="34" charset="0"/>
                  </a:rPr>
                  <a:t>INTA</a:t>
                </a:r>
                <a:endParaRPr lang="en-US" altLang="zh-CN" sz="1800" dirty="0">
                  <a:solidFill>
                    <a:srgbClr val="FF0000"/>
                  </a:solidFill>
                  <a:latin typeface="黑体" pitchFamily="2" charset="-122"/>
                  <a:ea typeface="黑体" pitchFamily="2" charset="-122"/>
                  <a:cs typeface="Calibri" pitchFamily="34" charset="0"/>
                </a:endParaRPr>
              </a:p>
            </p:txBody>
          </p:sp>
          <p:cxnSp>
            <p:nvCxnSpPr>
              <p:cNvPr id="33" name="直接连接符 32"/>
              <p:cNvCxnSpPr/>
              <p:nvPr/>
            </p:nvCxnSpPr>
            <p:spPr bwMode="auto">
              <a:xfrm>
                <a:off x="890306" y="3266804"/>
                <a:ext cx="461575" cy="0"/>
              </a:xfrm>
              <a:prstGeom prst="line">
                <a:avLst/>
              </a:prstGeom>
              <a:noFill/>
              <a:ln w="28575" cap="flat" cmpd="sng" algn="ctr">
                <a:solidFill>
                  <a:srgbClr val="FF0000"/>
                </a:solidFill>
                <a:prstDash val="solid"/>
                <a:round/>
                <a:headEnd type="none" w="med" len="med"/>
                <a:tailEnd type="none" w="med" len="med"/>
              </a:ln>
              <a:effectLst/>
            </p:spPr>
          </p:cxnSp>
        </p:grpSp>
        <p:sp>
          <p:nvSpPr>
            <p:cNvPr id="31" name="Line 51"/>
            <p:cNvSpPr>
              <a:spLocks noChangeShapeType="1"/>
            </p:cNvSpPr>
            <p:nvPr/>
          </p:nvSpPr>
          <p:spPr bwMode="auto">
            <a:xfrm>
              <a:off x="1351882" y="2403022"/>
              <a:ext cx="509839" cy="854"/>
            </a:xfrm>
            <a:prstGeom prst="line">
              <a:avLst/>
            </a:prstGeom>
            <a:noFill/>
            <a:ln w="57150">
              <a:solidFill>
                <a:srgbClr val="0033CC"/>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p>
          </p:txBody>
        </p:sp>
        <p:sp>
          <p:nvSpPr>
            <p:cNvPr id="34" name="TextBox 33"/>
            <p:cNvSpPr txBox="1"/>
            <p:nvPr/>
          </p:nvSpPr>
          <p:spPr>
            <a:xfrm>
              <a:off x="4583301" y="2948288"/>
              <a:ext cx="1140827" cy="243143"/>
            </a:xfrm>
            <a:prstGeom prst="rect">
              <a:avLst/>
            </a:prstGeom>
            <a:noFill/>
          </p:spPr>
          <p:txBody>
            <a:bodyPr wrap="square" rtlCol="0">
              <a:spAutoFit/>
            </a:bodyPr>
            <a:lstStyle/>
            <a:p>
              <a:pPr>
                <a:lnSpc>
                  <a:spcPct val="70000"/>
                </a:lnSpc>
              </a:pPr>
              <a:r>
                <a:rPr lang="zh-CN" altLang="en-US" sz="1400" dirty="0" smtClean="0">
                  <a:latin typeface="黑体" pitchFamily="2" charset="-122"/>
                  <a:ea typeface="黑体" pitchFamily="2" charset="-122"/>
                </a:rPr>
                <a:t>优先级高</a:t>
              </a:r>
              <a:endParaRPr lang="en-US" altLang="zh-CN" sz="1400" dirty="0" smtClean="0">
                <a:latin typeface="黑体" pitchFamily="2" charset="-122"/>
                <a:ea typeface="黑体" pitchFamily="2" charset="-122"/>
              </a:endParaRPr>
            </a:p>
          </p:txBody>
        </p:sp>
        <p:sp>
          <p:nvSpPr>
            <p:cNvPr id="35" name="TextBox 34"/>
            <p:cNvSpPr txBox="1"/>
            <p:nvPr/>
          </p:nvSpPr>
          <p:spPr>
            <a:xfrm>
              <a:off x="4619158" y="5066542"/>
              <a:ext cx="1104970" cy="243143"/>
            </a:xfrm>
            <a:prstGeom prst="rect">
              <a:avLst/>
            </a:prstGeom>
            <a:noFill/>
          </p:spPr>
          <p:txBody>
            <a:bodyPr wrap="square" rtlCol="0">
              <a:spAutoFit/>
            </a:bodyPr>
            <a:lstStyle/>
            <a:p>
              <a:pPr>
                <a:lnSpc>
                  <a:spcPct val="70000"/>
                </a:lnSpc>
              </a:pPr>
              <a:r>
                <a:rPr lang="zh-CN" altLang="en-US" sz="1400" dirty="0" smtClean="0">
                  <a:latin typeface="黑体" pitchFamily="2" charset="-122"/>
                  <a:ea typeface="黑体" pitchFamily="2" charset="-122"/>
                </a:rPr>
                <a:t>优先级</a:t>
              </a:r>
              <a:r>
                <a:rPr lang="zh-CN" altLang="en-US" sz="1400" dirty="0">
                  <a:latin typeface="黑体" pitchFamily="2" charset="-122"/>
                  <a:ea typeface="黑体" pitchFamily="2" charset="-122"/>
                </a:rPr>
                <a:t>低</a:t>
              </a:r>
              <a:endParaRPr lang="en-US" altLang="zh-CN" sz="1400" dirty="0" smtClean="0">
                <a:latin typeface="黑体" pitchFamily="2" charset="-122"/>
                <a:ea typeface="黑体" pitchFamily="2" charset="-122"/>
              </a:endParaRPr>
            </a:p>
          </p:txBody>
        </p:sp>
      </p:grpSp>
      <p:sp>
        <p:nvSpPr>
          <p:cNvPr id="36" name="Rectangle 4"/>
          <p:cNvSpPr>
            <a:spLocks noChangeArrowheads="1"/>
          </p:cNvSpPr>
          <p:nvPr/>
        </p:nvSpPr>
        <p:spPr bwMode="auto">
          <a:xfrm>
            <a:off x="5652120" y="1916832"/>
            <a:ext cx="316835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000" dirty="0" smtClean="0">
                <a:solidFill>
                  <a:srgbClr val="FF0000"/>
                </a:solidFill>
                <a:latin typeface="黑体" pitchFamily="2" charset="-122"/>
                <a:ea typeface="黑体" pitchFamily="2" charset="-122"/>
              </a:rPr>
              <a:t>中断屏蔽寄存器</a:t>
            </a:r>
            <a:r>
              <a:rPr lang="en-US" altLang="zh-CN" sz="2000" dirty="0" smtClean="0">
                <a:solidFill>
                  <a:srgbClr val="FF0000"/>
                </a:solidFill>
                <a:latin typeface="黑体" pitchFamily="2" charset="-122"/>
                <a:ea typeface="黑体" pitchFamily="2" charset="-122"/>
              </a:rPr>
              <a:t>IMR:</a:t>
            </a:r>
            <a:endParaRPr lang="zh-CN" altLang="en-US" sz="2000" dirty="0">
              <a:solidFill>
                <a:srgbClr val="FF0000"/>
              </a:solidFill>
              <a:latin typeface="黑体" pitchFamily="2" charset="-122"/>
              <a:ea typeface="黑体" pitchFamily="2" charset="-122"/>
            </a:endParaRPr>
          </a:p>
          <a:p>
            <a:pPr>
              <a:lnSpc>
                <a:spcPct val="120000"/>
              </a:lnSpc>
            </a:pPr>
            <a:r>
              <a:rPr lang="zh-CN" altLang="en-US" sz="2000" dirty="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其内容可由</a:t>
            </a:r>
            <a:r>
              <a:rPr lang="en-US" altLang="zh-CN" sz="2000" dirty="0" smtClean="0">
                <a:solidFill>
                  <a:srgbClr val="000080"/>
                </a:solidFill>
                <a:latin typeface="黑体" pitchFamily="2" charset="-122"/>
                <a:ea typeface="黑体" pitchFamily="2" charset="-122"/>
              </a:rPr>
              <a:t>CPU</a:t>
            </a:r>
            <a:r>
              <a:rPr lang="zh-CN" altLang="en-US" sz="2000" dirty="0" smtClean="0">
                <a:solidFill>
                  <a:srgbClr val="000080"/>
                </a:solidFill>
                <a:latin typeface="黑体" pitchFamily="2" charset="-122"/>
                <a:ea typeface="黑体" pitchFamily="2" charset="-122"/>
              </a:rPr>
              <a:t>预置，</a:t>
            </a:r>
            <a:r>
              <a:rPr lang="en-US" altLang="zh-CN" sz="2000" dirty="0" smtClean="0">
                <a:solidFill>
                  <a:srgbClr val="000080"/>
                </a:solidFill>
                <a:latin typeface="黑体" pitchFamily="2" charset="-122"/>
                <a:ea typeface="黑体" pitchFamily="2" charset="-122"/>
              </a:rPr>
              <a:t>IMR</a:t>
            </a:r>
            <a:r>
              <a:rPr lang="en-US" altLang="zh-CN" sz="1600" dirty="0" smtClean="0">
                <a:solidFill>
                  <a:srgbClr val="000080"/>
                </a:solidFill>
                <a:latin typeface="黑体" pitchFamily="2" charset="-122"/>
                <a:ea typeface="黑体" pitchFamily="2" charset="-122"/>
              </a:rPr>
              <a:t>i</a:t>
            </a:r>
            <a:r>
              <a:rPr lang="zh-CN" altLang="en-US" sz="2000" dirty="0" smtClean="0">
                <a:solidFill>
                  <a:srgbClr val="000080"/>
                </a:solidFill>
                <a:latin typeface="黑体" pitchFamily="2" charset="-122"/>
                <a:ea typeface="黑体" pitchFamily="2" charset="-122"/>
              </a:rPr>
              <a:t>为</a:t>
            </a:r>
            <a:r>
              <a:rPr lang="en-US" altLang="zh-CN" sz="2000" dirty="0" smtClean="0">
                <a:solidFill>
                  <a:srgbClr val="000080"/>
                </a:solidFill>
                <a:latin typeface="黑体" pitchFamily="2" charset="-122"/>
                <a:ea typeface="黑体" pitchFamily="2" charset="-122"/>
              </a:rPr>
              <a:t>1</a:t>
            </a:r>
            <a:r>
              <a:rPr lang="zh-CN" altLang="en-US" sz="2000" dirty="0" smtClean="0">
                <a:solidFill>
                  <a:srgbClr val="000080"/>
                </a:solidFill>
                <a:latin typeface="黑体" pitchFamily="2" charset="-122"/>
                <a:ea typeface="黑体" pitchFamily="2" charset="-122"/>
              </a:rPr>
              <a:t>时，对应的中断请求</a:t>
            </a:r>
            <a:r>
              <a:rPr lang="en-US" altLang="zh-CN" sz="2000" dirty="0" smtClean="0">
                <a:solidFill>
                  <a:srgbClr val="000080"/>
                </a:solidFill>
                <a:latin typeface="黑体" pitchFamily="2" charset="-122"/>
                <a:ea typeface="黑体" pitchFamily="2" charset="-122"/>
              </a:rPr>
              <a:t>(IRQ</a:t>
            </a:r>
            <a:r>
              <a:rPr lang="en-US" altLang="zh-CN" sz="1600" dirty="0" smtClean="0">
                <a:solidFill>
                  <a:srgbClr val="000080"/>
                </a:solidFill>
                <a:latin typeface="黑体" pitchFamily="2" charset="-122"/>
                <a:ea typeface="黑体" pitchFamily="2" charset="-122"/>
              </a:rPr>
              <a:t>i</a:t>
            </a:r>
            <a:r>
              <a:rPr lang="en-US" altLang="zh-CN" sz="2000" dirty="0" smtClean="0">
                <a:solidFill>
                  <a:srgbClr val="000080"/>
                </a:solidFill>
                <a:latin typeface="黑体" pitchFamily="2" charset="-122"/>
                <a:ea typeface="黑体" pitchFamily="2" charset="-122"/>
              </a:rPr>
              <a:t>)</a:t>
            </a:r>
            <a:r>
              <a:rPr lang="zh-CN" altLang="en-US" sz="2000" dirty="0" smtClean="0">
                <a:solidFill>
                  <a:srgbClr val="000080"/>
                </a:solidFill>
                <a:latin typeface="黑体" pitchFamily="2" charset="-122"/>
                <a:ea typeface="黑体" pitchFamily="2" charset="-122"/>
              </a:rPr>
              <a:t>被屏蔽，不会送往</a:t>
            </a:r>
            <a:r>
              <a:rPr lang="en-US" altLang="zh-CN" sz="2000" dirty="0" smtClean="0">
                <a:solidFill>
                  <a:srgbClr val="000080"/>
                </a:solidFill>
                <a:latin typeface="黑体" pitchFamily="2" charset="-122"/>
                <a:ea typeface="黑体" pitchFamily="2" charset="-122"/>
              </a:rPr>
              <a:t>CPU</a:t>
            </a:r>
            <a:r>
              <a:rPr lang="zh-CN" altLang="en-US" sz="2000" dirty="0" smtClean="0">
                <a:solidFill>
                  <a:srgbClr val="000080"/>
                </a:solidFill>
                <a:latin typeface="黑体" pitchFamily="2" charset="-122"/>
                <a:ea typeface="黑体" pitchFamily="2" charset="-122"/>
              </a:rPr>
              <a:t>。</a:t>
            </a:r>
            <a:endParaRPr lang="en-US" altLang="zh-CN" sz="2000" dirty="0">
              <a:solidFill>
                <a:srgbClr val="000080"/>
              </a:solidFill>
              <a:latin typeface="黑体" pitchFamily="2" charset="-122"/>
              <a:ea typeface="黑体" pitchFamily="2" charset="-122"/>
            </a:endParaRPr>
          </a:p>
        </p:txBody>
      </p:sp>
      <p:sp>
        <p:nvSpPr>
          <p:cNvPr id="38" name="Rectangle 4"/>
          <p:cNvSpPr>
            <a:spLocks noChangeArrowheads="1"/>
          </p:cNvSpPr>
          <p:nvPr/>
        </p:nvSpPr>
        <p:spPr bwMode="auto">
          <a:xfrm>
            <a:off x="5652120" y="3933056"/>
            <a:ext cx="316835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20000"/>
              </a:lnSpc>
            </a:pPr>
            <a:r>
              <a:rPr lang="zh-CN" altLang="en-US" sz="2000" dirty="0" smtClean="0">
                <a:solidFill>
                  <a:srgbClr val="FF0000"/>
                </a:solidFill>
                <a:latin typeface="黑体" pitchFamily="2" charset="-122"/>
                <a:ea typeface="黑体" pitchFamily="2" charset="-122"/>
              </a:rPr>
              <a:t>其它（未画出）</a:t>
            </a:r>
            <a:r>
              <a:rPr lang="en-US" altLang="zh-CN" sz="2000" dirty="0" smtClean="0">
                <a:solidFill>
                  <a:srgbClr val="FF0000"/>
                </a:solidFill>
                <a:latin typeface="黑体" pitchFamily="2" charset="-122"/>
                <a:ea typeface="黑体" pitchFamily="2" charset="-122"/>
              </a:rPr>
              <a:t>:</a:t>
            </a:r>
            <a:endParaRPr lang="zh-CN" altLang="en-US" sz="2000" dirty="0">
              <a:solidFill>
                <a:srgbClr val="FF0000"/>
              </a:solidFill>
              <a:latin typeface="黑体" pitchFamily="2" charset="-122"/>
              <a:ea typeface="黑体" pitchFamily="2" charset="-122"/>
            </a:endParaRPr>
          </a:p>
          <a:p>
            <a:pPr>
              <a:lnSpc>
                <a:spcPct val="120000"/>
              </a:lnSpc>
            </a:pPr>
            <a:r>
              <a:rPr lang="zh-CN" altLang="en-US" sz="2000" dirty="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读写控制逻辑；</a:t>
            </a:r>
            <a:endParaRPr lang="en-US" altLang="zh-CN" sz="2000" dirty="0" smtClean="0">
              <a:solidFill>
                <a:srgbClr val="000080"/>
              </a:solidFill>
              <a:latin typeface="黑体" pitchFamily="2" charset="-122"/>
              <a:ea typeface="黑体" pitchFamily="2" charset="-122"/>
            </a:endParaRPr>
          </a:p>
          <a:p>
            <a:pPr>
              <a:lnSpc>
                <a:spcPct val="120000"/>
              </a:lnSpc>
            </a:pPr>
            <a:r>
              <a:rPr lang="zh-CN" altLang="en-US" sz="2000" dirty="0" smtClean="0">
                <a:solidFill>
                  <a:srgbClr val="000080"/>
                </a:solidFill>
                <a:latin typeface="黑体" pitchFamily="2" charset="-122"/>
                <a:ea typeface="黑体" pitchFamily="2" charset="-122"/>
              </a:rPr>
              <a:t>    级联缓冲器</a:t>
            </a:r>
            <a:r>
              <a:rPr lang="en-US" altLang="zh-CN" sz="2000" dirty="0" smtClean="0">
                <a:solidFill>
                  <a:srgbClr val="000080"/>
                </a:solidFill>
                <a:latin typeface="黑体" pitchFamily="2" charset="-122"/>
                <a:ea typeface="黑体" pitchFamily="2" charset="-122"/>
              </a:rPr>
              <a:t>/</a:t>
            </a:r>
            <a:r>
              <a:rPr lang="zh-CN" altLang="en-US" sz="2000" dirty="0" smtClean="0">
                <a:solidFill>
                  <a:srgbClr val="000080"/>
                </a:solidFill>
                <a:latin typeface="黑体" pitchFamily="2" charset="-122"/>
                <a:ea typeface="黑体" pitchFamily="2" charset="-122"/>
              </a:rPr>
              <a:t>比较器；</a:t>
            </a:r>
            <a:endParaRPr lang="en-US" altLang="zh-CN" sz="2000" dirty="0" smtClean="0">
              <a:solidFill>
                <a:srgbClr val="000080"/>
              </a:solidFill>
              <a:latin typeface="黑体" pitchFamily="2" charset="-122"/>
              <a:ea typeface="黑体" pitchFamily="2" charset="-122"/>
            </a:endParaRPr>
          </a:p>
          <a:p>
            <a:pPr>
              <a:lnSpc>
                <a:spcPct val="120000"/>
              </a:lnSpc>
            </a:pPr>
            <a:r>
              <a:rPr lang="en-US" altLang="zh-CN" sz="2000" dirty="0">
                <a:solidFill>
                  <a:srgbClr val="000080"/>
                </a:solidFill>
                <a:latin typeface="黑体" pitchFamily="2" charset="-122"/>
                <a:ea typeface="黑体" pitchFamily="2" charset="-122"/>
              </a:rPr>
              <a:t> </a:t>
            </a:r>
            <a:r>
              <a:rPr lang="en-US" altLang="zh-CN" sz="2000" dirty="0" smtClean="0">
                <a:solidFill>
                  <a:srgbClr val="000080"/>
                </a:solidFill>
                <a:latin typeface="黑体" pitchFamily="2" charset="-122"/>
                <a:ea typeface="黑体" pitchFamily="2" charset="-122"/>
              </a:rPr>
              <a:t>  </a:t>
            </a:r>
            <a:r>
              <a:rPr lang="zh-CN" altLang="en-US" sz="2000" dirty="0" smtClean="0">
                <a:solidFill>
                  <a:srgbClr val="000080"/>
                </a:solidFill>
                <a:latin typeface="黑体" pitchFamily="2" charset="-122"/>
                <a:ea typeface="黑体" pitchFamily="2" charset="-122"/>
              </a:rPr>
              <a:t> 控制逻辑（包括一组方式控制字寄存器、一组操作命令字寄存器和相关控制电路）</a:t>
            </a:r>
            <a:r>
              <a:rPr lang="en-US" altLang="zh-CN" sz="2000" dirty="0" smtClean="0">
                <a:solidFill>
                  <a:srgbClr val="000080"/>
                </a:solidFill>
                <a:latin typeface="黑体" pitchFamily="2" charset="-122"/>
                <a:ea typeface="黑体" pitchFamily="2" charset="-122"/>
              </a:rPr>
              <a:t>。</a:t>
            </a:r>
            <a:endParaRPr lang="en-US" altLang="zh-CN" sz="2000" dirty="0">
              <a:solidFill>
                <a:srgbClr val="000080"/>
              </a:solidFill>
              <a:latin typeface="黑体" pitchFamily="2" charset="-122"/>
              <a:ea typeface="黑体" pitchFamily="2" charset="-122"/>
            </a:endParaRPr>
          </a:p>
        </p:txBody>
      </p:sp>
    </p:spTree>
    <p:extLst>
      <p:ext uri="{BB962C8B-B14F-4D97-AF65-F5344CB8AC3E}">
        <p14:creationId xmlns:p14="http://schemas.microsoft.com/office/powerpoint/2010/main" val="70974557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611188"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7.4.4 </a:t>
            </a:r>
            <a:r>
              <a:rPr lang="zh-CN" altLang="en-US" sz="2400">
                <a:solidFill>
                  <a:srgbClr val="990000"/>
                </a:solidFill>
                <a:latin typeface="黑体" pitchFamily="2" charset="-122"/>
                <a:ea typeface="黑体" pitchFamily="2" charset="-122"/>
              </a:rPr>
              <a:t>中断响应和中断处理</a:t>
            </a:r>
          </a:p>
        </p:txBody>
      </p:sp>
      <p:sp>
        <p:nvSpPr>
          <p:cNvPr id="52227" name="Rectangle 4"/>
          <p:cNvSpPr>
            <a:spLocks noChangeArrowheads="1"/>
          </p:cNvSpPr>
          <p:nvPr/>
        </p:nvSpPr>
        <p:spPr bwMode="auto">
          <a:xfrm>
            <a:off x="539750" y="1052513"/>
            <a:ext cx="8064698" cy="514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spAutoFit/>
          </a:bodyPr>
          <a:lstStyle/>
          <a:p>
            <a:pPr indent="266700">
              <a:lnSpc>
                <a:spcPct val="120000"/>
              </a:lnSpc>
            </a:pPr>
            <a:r>
              <a:rPr lang="en-US" altLang="zh-CN" sz="2400" dirty="0">
                <a:solidFill>
                  <a:srgbClr val="990000"/>
                </a:solidFill>
                <a:latin typeface="黑体" pitchFamily="2" charset="-122"/>
                <a:ea typeface="黑体" pitchFamily="2" charset="-122"/>
              </a:rPr>
              <a:t>1．CPU响应中断的条件</a:t>
            </a:r>
          </a:p>
          <a:p>
            <a:pPr indent="266700">
              <a:lnSpc>
                <a:spcPct val="140000"/>
              </a:lnSpc>
            </a:pPr>
            <a:r>
              <a:rPr lang="en-US" altLang="zh-CN" sz="2400" dirty="0">
                <a:solidFill>
                  <a:srgbClr val="000080"/>
                </a:solidFill>
                <a:latin typeface="黑体" pitchFamily="2" charset="-122"/>
                <a:ea typeface="黑体" pitchFamily="2" charset="-122"/>
              </a:rPr>
              <a:t> ⑴ CPU接收到中断请求信号</a:t>
            </a:r>
          </a:p>
          <a:p>
            <a:pPr indent="266700">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中断源要能发出中断请求</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未被屏蔽</a:t>
            </a:r>
            <a:r>
              <a:rPr lang="en-US" altLang="zh-CN" sz="2400" dirty="0">
                <a:solidFill>
                  <a:srgbClr val="000080"/>
                </a:solidFill>
                <a:latin typeface="黑体" pitchFamily="2" charset="-122"/>
                <a:ea typeface="黑体" pitchFamily="2" charset="-122"/>
              </a:rPr>
              <a:t>)</a:t>
            </a:r>
            <a:r>
              <a:rPr lang="zh-CN" altLang="en-US" sz="2400" dirty="0" smtClean="0">
                <a:solidFill>
                  <a:srgbClr val="000080"/>
                </a:solidFill>
                <a:latin typeface="黑体" pitchFamily="2" charset="-122"/>
                <a:ea typeface="黑体" pitchFamily="2" charset="-122"/>
              </a:rPr>
              <a:t>，</a:t>
            </a:r>
            <a:endParaRPr lang="en-US" altLang="zh-CN" sz="2400" dirty="0" smtClean="0">
              <a:solidFill>
                <a:srgbClr val="000080"/>
              </a:solidFill>
              <a:latin typeface="黑体" pitchFamily="2" charset="-122"/>
              <a:ea typeface="黑体" pitchFamily="2" charset="-122"/>
            </a:endParaRPr>
          </a:p>
          <a:p>
            <a:pPr indent="266700">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a:t>
            </a:r>
            <a:r>
              <a:rPr lang="zh-CN" altLang="en-US" sz="2400" dirty="0" smtClean="0">
                <a:solidFill>
                  <a:srgbClr val="000080"/>
                </a:solidFill>
                <a:latin typeface="黑体" pitchFamily="2" charset="-122"/>
                <a:ea typeface="黑体" pitchFamily="2" charset="-122"/>
              </a:rPr>
              <a:t>且</a:t>
            </a:r>
            <a:r>
              <a:rPr lang="zh-CN" altLang="en-US" sz="2400" dirty="0">
                <a:solidFill>
                  <a:srgbClr val="000080"/>
                </a:solidFill>
                <a:latin typeface="黑体" pitchFamily="2" charset="-122"/>
                <a:ea typeface="黑体" pitchFamily="2" charset="-122"/>
              </a:rPr>
              <a:t>能被</a:t>
            </a:r>
            <a:r>
              <a:rPr lang="en-US" altLang="zh-CN" sz="2400" dirty="0">
                <a:solidFill>
                  <a:srgbClr val="000080"/>
                </a:solidFill>
                <a:latin typeface="黑体" pitchFamily="2" charset="-122"/>
                <a:ea typeface="黑体" pitchFamily="2" charset="-122"/>
              </a:rPr>
              <a:t>CPU接收到.</a:t>
            </a:r>
          </a:p>
          <a:p>
            <a:pPr indent="266700">
              <a:lnSpc>
                <a:spcPct val="140000"/>
              </a:lnSpc>
            </a:pPr>
            <a:r>
              <a:rPr lang="en-US" altLang="zh-CN" sz="2400" dirty="0">
                <a:solidFill>
                  <a:srgbClr val="000080"/>
                </a:solidFill>
                <a:latin typeface="黑体" pitchFamily="2" charset="-122"/>
                <a:ea typeface="黑体" pitchFamily="2" charset="-122"/>
              </a:rPr>
              <a:t> ⑵ CPU允许中断（即开中断，在CPU内部）。</a:t>
            </a:r>
          </a:p>
          <a:p>
            <a:pPr indent="266700">
              <a:lnSpc>
                <a:spcPct val="120000"/>
              </a:lnSpc>
            </a:pPr>
            <a:r>
              <a:rPr lang="en-US" altLang="zh-CN" sz="2400" dirty="0">
                <a:solidFill>
                  <a:srgbClr val="000080"/>
                </a:solidFill>
                <a:latin typeface="黑体" pitchFamily="2" charset="-122"/>
                <a:ea typeface="黑体" pitchFamily="2" charset="-122"/>
              </a:rPr>
              <a:t>      但非屏蔽中断不受此限制</a:t>
            </a:r>
            <a:r>
              <a:rPr lang="en-US" altLang="zh-CN" sz="2400" dirty="0" smtClean="0">
                <a:solidFill>
                  <a:srgbClr val="000080"/>
                </a:solidFill>
                <a:latin typeface="黑体" pitchFamily="2" charset="-122"/>
                <a:ea typeface="黑体" pitchFamily="2" charset="-122"/>
              </a:rPr>
              <a:t>。</a:t>
            </a:r>
          </a:p>
          <a:p>
            <a:pPr marL="536575" indent="-269875">
              <a:lnSpc>
                <a:spcPct val="120000"/>
              </a:lnSpc>
            </a:pPr>
            <a:r>
              <a:rPr lang="zh-CN" altLang="en-US" sz="2400" dirty="0" smtClean="0">
                <a:solidFill>
                  <a:srgbClr val="000080"/>
                </a:solidFill>
                <a:latin typeface="黑体" pitchFamily="2" charset="-122"/>
                <a:ea typeface="黑体" pitchFamily="2" charset="-122"/>
              </a:rPr>
              <a:t>      若程序状态字</a:t>
            </a:r>
            <a:r>
              <a:rPr lang="en-US" altLang="zh-CN" sz="2400" dirty="0" smtClean="0">
                <a:solidFill>
                  <a:srgbClr val="000080"/>
                </a:solidFill>
                <a:latin typeface="黑体" pitchFamily="2" charset="-122"/>
                <a:ea typeface="黑体" pitchFamily="2" charset="-122"/>
              </a:rPr>
              <a:t>(PSW)</a:t>
            </a:r>
            <a:r>
              <a:rPr lang="zh-CN" altLang="en-US" sz="2400" dirty="0" smtClean="0">
                <a:solidFill>
                  <a:srgbClr val="000080"/>
                </a:solidFill>
                <a:latin typeface="黑体" pitchFamily="2" charset="-122"/>
                <a:ea typeface="黑体" pitchFamily="2" charset="-122"/>
              </a:rPr>
              <a:t>寄存器中设有</a:t>
            </a:r>
            <a:r>
              <a:rPr lang="zh-CN" altLang="en-US" sz="2400" dirty="0">
                <a:solidFill>
                  <a:srgbClr val="000080"/>
                </a:solidFill>
                <a:latin typeface="黑体" pitchFamily="2" charset="-122"/>
                <a:ea typeface="黑体" pitchFamily="2" charset="-122"/>
              </a:rPr>
              <a:t>当前程序</a:t>
            </a:r>
            <a:r>
              <a:rPr lang="zh-CN" altLang="en-US" sz="2400" dirty="0" smtClean="0">
                <a:solidFill>
                  <a:srgbClr val="000080"/>
                </a:solidFill>
                <a:latin typeface="黑体" pitchFamily="2" charset="-122"/>
                <a:ea typeface="黑体" pitchFamily="2" charset="-122"/>
              </a:rPr>
              <a:t>优先级，</a:t>
            </a:r>
            <a:r>
              <a:rPr lang="zh-CN" altLang="en-US" sz="2400" dirty="0">
                <a:solidFill>
                  <a:srgbClr val="000080"/>
                </a:solidFill>
                <a:latin typeface="黑体" pitchFamily="2" charset="-122"/>
                <a:ea typeface="黑体" pitchFamily="2" charset="-122"/>
              </a:rPr>
              <a:t>则</a:t>
            </a:r>
            <a:r>
              <a:rPr lang="zh-CN" altLang="en-US" sz="2400" dirty="0" smtClean="0">
                <a:solidFill>
                  <a:srgbClr val="000080"/>
                </a:solidFill>
                <a:latin typeface="黑体" pitchFamily="2" charset="-122"/>
                <a:ea typeface="黑体" pitchFamily="2" charset="-122"/>
              </a:rPr>
              <a:t>请求的优先级还</a:t>
            </a:r>
            <a:r>
              <a:rPr lang="zh-CN" altLang="en-US" sz="2400" dirty="0">
                <a:solidFill>
                  <a:srgbClr val="000080"/>
                </a:solidFill>
                <a:latin typeface="黑体" pitchFamily="2" charset="-122"/>
                <a:ea typeface="黑体" pitchFamily="2" charset="-122"/>
              </a:rPr>
              <a:t>应当高于当前程序</a:t>
            </a:r>
            <a:r>
              <a:rPr lang="zh-CN" altLang="en-US" sz="2400" dirty="0" smtClean="0">
                <a:solidFill>
                  <a:srgbClr val="000080"/>
                </a:solidFill>
                <a:latin typeface="黑体" pitchFamily="2" charset="-122"/>
                <a:ea typeface="黑体" pitchFamily="2" charset="-122"/>
              </a:rPr>
              <a:t>优先级。</a:t>
            </a:r>
            <a:endParaRPr lang="en-US" altLang="zh-CN" sz="2400" dirty="0">
              <a:solidFill>
                <a:srgbClr val="000080"/>
              </a:solidFill>
              <a:latin typeface="黑体" pitchFamily="2" charset="-122"/>
              <a:ea typeface="黑体" pitchFamily="2" charset="-122"/>
            </a:endParaRPr>
          </a:p>
          <a:p>
            <a:pPr indent="266700">
              <a:lnSpc>
                <a:spcPct val="140000"/>
              </a:lnSpc>
            </a:pPr>
            <a:r>
              <a:rPr lang="en-US" altLang="zh-CN" sz="2400" dirty="0">
                <a:solidFill>
                  <a:srgbClr val="000080"/>
                </a:solidFill>
                <a:latin typeface="黑体" pitchFamily="2" charset="-122"/>
                <a:ea typeface="黑体" pitchFamily="2" charset="-122"/>
              </a:rPr>
              <a:t> ⑶ 一条指令执行完毕，且没有DMA请求</a:t>
            </a:r>
          </a:p>
          <a:p>
            <a:pPr indent="266700">
              <a:lnSpc>
                <a:spcPct val="120000"/>
              </a:lnSpc>
            </a:pPr>
            <a:r>
              <a:rPr lang="en-US" altLang="zh-CN" sz="2400" dirty="0">
                <a:solidFill>
                  <a:srgbClr val="000080"/>
                </a:solidFill>
                <a:latin typeface="黑体" pitchFamily="2" charset="-122"/>
                <a:ea typeface="黑体" pitchFamily="2" charset="-122"/>
              </a:rPr>
              <a:t>      这是CPU响应中断请求的时间限制条件。</a:t>
            </a:r>
          </a:p>
          <a:p>
            <a:pPr indent="266700">
              <a:lnSpc>
                <a:spcPct val="120000"/>
              </a:lnSpc>
            </a:pP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ChangeArrowheads="1"/>
          </p:cNvSpPr>
          <p:nvPr/>
        </p:nvSpPr>
        <p:spPr bwMode="auto">
          <a:xfrm>
            <a:off x="611188"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7.4.4 </a:t>
            </a:r>
            <a:r>
              <a:rPr lang="zh-CN" altLang="en-US" sz="2400">
                <a:solidFill>
                  <a:srgbClr val="990000"/>
                </a:solidFill>
                <a:latin typeface="黑体" pitchFamily="2" charset="-122"/>
                <a:ea typeface="黑体" pitchFamily="2" charset="-122"/>
              </a:rPr>
              <a:t>中断响应和中断处理</a:t>
            </a:r>
          </a:p>
        </p:txBody>
      </p:sp>
      <p:sp>
        <p:nvSpPr>
          <p:cNvPr id="53251" name="Rectangle 4"/>
          <p:cNvSpPr>
            <a:spLocks noChangeArrowheads="1"/>
          </p:cNvSpPr>
          <p:nvPr/>
        </p:nvSpPr>
        <p:spPr bwMode="auto">
          <a:xfrm>
            <a:off x="539750" y="1052513"/>
            <a:ext cx="8604250"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indent="266700">
              <a:lnSpc>
                <a:spcPct val="120000"/>
              </a:lnSpc>
            </a:pPr>
            <a:r>
              <a:rPr lang="en-US" altLang="zh-CN" sz="2400" dirty="0">
                <a:solidFill>
                  <a:srgbClr val="990000"/>
                </a:solidFill>
                <a:latin typeface="黑体" pitchFamily="2" charset="-122"/>
                <a:ea typeface="黑体" pitchFamily="2" charset="-122"/>
              </a:rPr>
              <a:t>2</a:t>
            </a:r>
            <a:r>
              <a:rPr lang="zh-CN" altLang="en-US" sz="2400">
                <a:solidFill>
                  <a:srgbClr val="990000"/>
                </a:solidFill>
                <a:latin typeface="黑体" pitchFamily="2" charset="-122"/>
                <a:ea typeface="黑体" pitchFamily="2" charset="-122"/>
              </a:rPr>
              <a:t>．中断周期（又称为中断响应周期）</a:t>
            </a:r>
            <a:endParaRPr lang="en-US" altLang="zh-CN" sz="2400" dirty="0">
              <a:solidFill>
                <a:srgbClr val="990000"/>
              </a:solidFill>
              <a:latin typeface="黑体" pitchFamily="2" charset="-122"/>
              <a:ea typeface="黑体" pitchFamily="2" charset="-122"/>
            </a:endParaRPr>
          </a:p>
          <a:p>
            <a:pPr indent="266700">
              <a:lnSpc>
                <a:spcPct val="120000"/>
              </a:lnSpc>
            </a:pPr>
            <a:r>
              <a:rPr lang="zh-CN" altLang="en-US" sz="2400">
                <a:solidFill>
                  <a:srgbClr val="000080"/>
                </a:solidFill>
                <a:latin typeface="黑体" pitchFamily="2" charset="-122"/>
                <a:ea typeface="黑体" pitchFamily="2" charset="-122"/>
              </a:rPr>
              <a:t>  是</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响应中断后从原程序转向中断处理程序的过渡阶段，它完成</a:t>
            </a:r>
            <a:r>
              <a:rPr lang="zh-CN" altLang="en-US" sz="2400">
                <a:solidFill>
                  <a:schemeClr val="hlink"/>
                </a:solidFill>
                <a:latin typeface="黑体" pitchFamily="2" charset="-122"/>
                <a:ea typeface="黑体" pitchFamily="2" charset="-122"/>
              </a:rPr>
              <a:t>中断隐指令</a:t>
            </a:r>
            <a:r>
              <a:rPr lang="zh-CN" altLang="en-US" sz="2400">
                <a:solidFill>
                  <a:srgbClr val="000080"/>
                </a:solidFill>
                <a:latin typeface="黑体" pitchFamily="2" charset="-122"/>
                <a:ea typeface="黑体" pitchFamily="2" charset="-122"/>
              </a:rPr>
              <a:t>的操作。</a:t>
            </a:r>
          </a:p>
        </p:txBody>
      </p:sp>
      <p:sp>
        <p:nvSpPr>
          <p:cNvPr id="710660" name="Rectangle 4"/>
          <p:cNvSpPr>
            <a:spLocks noChangeArrowheads="1"/>
          </p:cNvSpPr>
          <p:nvPr/>
        </p:nvSpPr>
        <p:spPr bwMode="auto">
          <a:xfrm>
            <a:off x="468313" y="2636838"/>
            <a:ext cx="8280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zh-CN" altLang="en-US" sz="2400">
                <a:solidFill>
                  <a:schemeClr val="hlink"/>
                </a:solidFill>
                <a:latin typeface="黑体" pitchFamily="2" charset="-122"/>
                <a:ea typeface="黑体" pitchFamily="2" charset="-122"/>
              </a:rPr>
              <a:t>中断隐指令：</a:t>
            </a:r>
          </a:p>
          <a:p>
            <a:pPr>
              <a:lnSpc>
                <a:spcPct val="110000"/>
              </a:lnSpc>
            </a:pPr>
            <a:r>
              <a:rPr lang="zh-CN" altLang="en-US" sz="2400">
                <a:solidFill>
                  <a:srgbClr val="000080"/>
                </a:solidFill>
                <a:latin typeface="黑体" pitchFamily="2" charset="-122"/>
                <a:ea typeface="黑体" pitchFamily="2" charset="-122"/>
              </a:rPr>
              <a:t>    指</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响应中断之后，经过某些操作转去执行中断服务程序。这些操作是由硬件直接实现的，称为中断隐指令。</a:t>
            </a:r>
            <a:endParaRPr lang="en-US" altLang="zh-CN" sz="2400" dirty="0">
              <a:solidFill>
                <a:srgbClr val="000080"/>
              </a:solidFill>
              <a:latin typeface="黑体" pitchFamily="2" charset="-122"/>
              <a:ea typeface="黑体" pitchFamily="2" charset="-122"/>
            </a:endParaRPr>
          </a:p>
        </p:txBody>
      </p:sp>
      <p:sp>
        <p:nvSpPr>
          <p:cNvPr id="5" name="Rectangle 5"/>
          <p:cNvSpPr>
            <a:spLocks noChangeArrowheads="1"/>
          </p:cNvSpPr>
          <p:nvPr/>
        </p:nvSpPr>
        <p:spPr bwMode="auto">
          <a:xfrm>
            <a:off x="514063" y="4495800"/>
            <a:ext cx="7993062" cy="889000"/>
          </a:xfrm>
          <a:prstGeom prst="rect">
            <a:avLst/>
          </a:prstGeom>
          <a:solidFill>
            <a:srgbClr val="CCECFF"/>
          </a:solidFill>
          <a:ln w="25400">
            <a:solidFill>
              <a:srgbClr val="003300"/>
            </a:solidFill>
            <a:miter lim="800000"/>
            <a:headEnd/>
            <a:tailEnd/>
          </a:ln>
        </p:spPr>
        <p:txBody>
          <a:bodyPr anchor="ctr">
            <a:spAutoFit/>
          </a:bodyPr>
          <a:lstStyle/>
          <a:p>
            <a:pPr>
              <a:lnSpc>
                <a:spcPct val="115000"/>
              </a:lnSpc>
            </a:pPr>
            <a:r>
              <a:rPr lang="zh-CN" altLang="en-US" sz="2400">
                <a:latin typeface="黑体" pitchFamily="2" charset="-122"/>
                <a:ea typeface="黑体" pitchFamily="2" charset="-122"/>
              </a:rPr>
              <a:t>    </a:t>
            </a:r>
            <a:r>
              <a:rPr lang="zh-CN" altLang="en-US" sz="2400">
                <a:solidFill>
                  <a:srgbClr val="CC3300"/>
                </a:solidFill>
                <a:latin typeface="黑体" pitchFamily="2" charset="-122"/>
                <a:ea typeface="黑体" pitchFamily="2" charset="-122"/>
              </a:rPr>
              <a:t>注意：</a:t>
            </a:r>
            <a:r>
              <a:rPr lang="zh-CN" altLang="en-US" sz="2400">
                <a:solidFill>
                  <a:srgbClr val="000080"/>
                </a:solidFill>
                <a:latin typeface="黑体" pitchFamily="2" charset="-122"/>
                <a:ea typeface="黑体" pitchFamily="2" charset="-122"/>
              </a:rPr>
              <a:t>中断隐指令</a:t>
            </a:r>
            <a:r>
              <a:rPr lang="zh-CN" altLang="en-US" sz="2400" u="sng">
                <a:solidFill>
                  <a:srgbClr val="000080"/>
                </a:solidFill>
                <a:latin typeface="黑体" pitchFamily="2" charset="-122"/>
                <a:ea typeface="黑体" pitchFamily="2" charset="-122"/>
              </a:rPr>
              <a:t>不是</a:t>
            </a:r>
            <a:r>
              <a:rPr lang="zh-CN" altLang="en-US" sz="2400">
                <a:solidFill>
                  <a:srgbClr val="000080"/>
                </a:solidFill>
                <a:latin typeface="黑体" pitchFamily="2" charset="-122"/>
                <a:ea typeface="黑体" pitchFamily="2" charset="-122"/>
              </a:rPr>
              <a:t>指令系统中真正的指令，它没有操作码，是不允许、也不可能为用户使用的特殊指令。</a:t>
            </a:r>
            <a:r>
              <a:rPr lang="zh-CN" altLang="en-US" sz="2400">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0660"/>
                                        </p:tgtEl>
                                        <p:attrNameLst>
                                          <p:attrName>style.visibility</p:attrName>
                                        </p:attrNameLst>
                                      </p:cBhvr>
                                      <p:to>
                                        <p:strVal val="visible"/>
                                      </p:to>
                                    </p:set>
                                    <p:animEffect transition="in" filter="wipe(up)">
                                      <p:cBhvr>
                                        <p:cTn id="7" dur="500"/>
                                        <p:tgtEl>
                                          <p:spTgt spid="7106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60" grpId="0"/>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ChangeArrowheads="1"/>
          </p:cNvSpPr>
          <p:nvPr/>
        </p:nvSpPr>
        <p:spPr bwMode="auto">
          <a:xfrm>
            <a:off x="395288" y="620713"/>
            <a:ext cx="8424862"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539750" indent="-539750">
              <a:lnSpc>
                <a:spcPct val="110000"/>
              </a:lnSpc>
            </a:pPr>
            <a:r>
              <a:rPr lang="zh-CN" altLang="en-US" sz="2400" dirty="0">
                <a:solidFill>
                  <a:srgbClr val="990000"/>
                </a:solidFill>
                <a:latin typeface="黑体" pitchFamily="2" charset="-122"/>
                <a:ea typeface="黑体" pitchFamily="2" charset="-122"/>
              </a:rPr>
              <a:t>中断隐指令完成的操作主要有：</a:t>
            </a:r>
          </a:p>
          <a:p>
            <a:pPr marL="539750" indent="-539750">
              <a:lnSpc>
                <a:spcPct val="130000"/>
              </a:lnSpc>
            </a:pPr>
            <a:r>
              <a:rPr lang="en-US" altLang="zh-CN" sz="2400" dirty="0">
                <a:solidFill>
                  <a:srgbClr val="000080"/>
                </a:solidFill>
                <a:latin typeface="黑体" pitchFamily="2" charset="-122"/>
                <a:ea typeface="黑体" pitchFamily="2" charset="-122"/>
              </a:rPr>
              <a:t>  1)</a:t>
            </a:r>
            <a:r>
              <a:rPr lang="zh-CN" altLang="en-US" sz="2400" dirty="0">
                <a:solidFill>
                  <a:srgbClr val="000080"/>
                </a:solidFill>
                <a:latin typeface="黑体" pitchFamily="2" charset="-122"/>
                <a:ea typeface="黑体" pitchFamily="2" charset="-122"/>
              </a:rPr>
              <a:t>保存断点（和</a:t>
            </a:r>
            <a:r>
              <a:rPr lang="en-US" altLang="zh-CN" sz="2400" dirty="0">
                <a:solidFill>
                  <a:srgbClr val="000080"/>
                </a:solidFill>
                <a:latin typeface="黑体" pitchFamily="2" charset="-122"/>
                <a:ea typeface="黑体" pitchFamily="2" charset="-122"/>
              </a:rPr>
              <a:t>PSW)</a:t>
            </a:r>
            <a:endParaRPr lang="zh-CN" altLang="en-US" sz="2400" dirty="0">
              <a:solidFill>
                <a:srgbClr val="000080"/>
              </a:solidFill>
              <a:latin typeface="黑体" pitchFamily="2" charset="-122"/>
              <a:ea typeface="黑体" pitchFamily="2" charset="-122"/>
            </a:endParaRPr>
          </a:p>
          <a:p>
            <a:pPr marL="539750" indent="-539750">
              <a:lnSpc>
                <a:spcPct val="110000"/>
              </a:lnSpc>
            </a:pPr>
            <a:r>
              <a:rPr lang="zh-CN" altLang="en-US" sz="2400" dirty="0">
                <a:solidFill>
                  <a:srgbClr val="000080"/>
                </a:solidFill>
                <a:latin typeface="黑体" pitchFamily="2" charset="-122"/>
                <a:ea typeface="黑体" pitchFamily="2" charset="-122"/>
              </a:rPr>
              <a:t>       将</a:t>
            </a:r>
            <a:r>
              <a:rPr lang="en-US" altLang="zh-CN" sz="2400" dirty="0">
                <a:solidFill>
                  <a:srgbClr val="000080"/>
                </a:solidFill>
                <a:latin typeface="黑体" pitchFamily="2" charset="-122"/>
                <a:ea typeface="黑体" pitchFamily="2" charset="-122"/>
              </a:rPr>
              <a:t>PC</a:t>
            </a:r>
            <a:r>
              <a:rPr lang="zh-CN" altLang="en-US" sz="2400" dirty="0">
                <a:solidFill>
                  <a:srgbClr val="000080"/>
                </a:solidFill>
                <a:latin typeface="黑体" pitchFamily="2" charset="-122"/>
                <a:ea typeface="黑体" pitchFamily="2" charset="-122"/>
              </a:rPr>
              <a:t>值压入堆栈，也可以存入主存的特定单元</a:t>
            </a:r>
            <a:r>
              <a:rPr lang="zh-CN" altLang="en-US" sz="2400" dirty="0" smtClean="0">
                <a:solidFill>
                  <a:srgbClr val="000080"/>
                </a:solidFill>
                <a:latin typeface="黑体" pitchFamily="2" charset="-122"/>
                <a:ea typeface="黑体" pitchFamily="2" charset="-122"/>
              </a:rPr>
              <a:t>中</a:t>
            </a:r>
            <a:r>
              <a:rPr lang="zh-CN" altLang="en-US" sz="2400" dirty="0">
                <a:solidFill>
                  <a:srgbClr val="000080"/>
                </a:solidFill>
                <a:latin typeface="黑体" pitchFamily="2" charset="-122"/>
                <a:ea typeface="黑体" pitchFamily="2" charset="-122"/>
              </a:rPr>
              <a:t>。</a:t>
            </a:r>
          </a:p>
          <a:p>
            <a:pPr marL="539750" indent="-539750">
              <a:lnSpc>
                <a:spcPct val="150000"/>
              </a:lnSpc>
            </a:pPr>
            <a:r>
              <a:rPr lang="en-US" altLang="zh-CN" sz="2400" dirty="0">
                <a:solidFill>
                  <a:srgbClr val="000080"/>
                </a:solidFill>
                <a:latin typeface="黑体" pitchFamily="2" charset="-122"/>
                <a:ea typeface="黑体" pitchFamily="2" charset="-122"/>
              </a:rPr>
              <a:t>  2)</a:t>
            </a:r>
            <a:r>
              <a:rPr lang="zh-CN" altLang="en-US" sz="2400" dirty="0">
                <a:solidFill>
                  <a:srgbClr val="000080"/>
                </a:solidFill>
                <a:latin typeface="黑体" pitchFamily="2" charset="-122"/>
                <a:ea typeface="黑体" pitchFamily="2" charset="-122"/>
              </a:rPr>
              <a:t>关中断</a:t>
            </a:r>
          </a:p>
          <a:p>
            <a:pPr marL="539750" indent="-539750">
              <a:lnSpc>
                <a:spcPct val="110000"/>
              </a:lnSpc>
            </a:pPr>
            <a:r>
              <a:rPr lang="zh-CN" altLang="en-US" sz="2400" dirty="0">
                <a:solidFill>
                  <a:srgbClr val="000080"/>
                </a:solidFill>
                <a:latin typeface="黑体" pitchFamily="2" charset="-122"/>
                <a:ea typeface="黑体" pitchFamily="2" charset="-122"/>
              </a:rPr>
              <a:t>       为了保护中断现场（即</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的主要寄存器状态）期间不被新的中断所打断。</a:t>
            </a:r>
          </a:p>
          <a:p>
            <a:pPr marL="539750" indent="-539750">
              <a:lnSpc>
                <a:spcPct val="110000"/>
              </a:lnSpc>
            </a:pPr>
            <a:r>
              <a:rPr lang="zh-CN" altLang="en-US" sz="2400" dirty="0">
                <a:solidFill>
                  <a:srgbClr val="000080"/>
                </a:solidFill>
                <a:latin typeface="黑体" pitchFamily="2" charset="-122"/>
                <a:ea typeface="黑体" pitchFamily="2" charset="-122"/>
              </a:rPr>
              <a:t>       </a:t>
            </a:r>
            <a:r>
              <a:rPr lang="zh-CN" altLang="en-US" sz="2400" dirty="0">
                <a:solidFill>
                  <a:schemeClr val="hlink"/>
                </a:solidFill>
                <a:latin typeface="黑体" pitchFamily="2" charset="-122"/>
                <a:ea typeface="黑体" pitchFamily="2" charset="-122"/>
              </a:rPr>
              <a:t>注：</a:t>
            </a:r>
            <a:r>
              <a:rPr lang="zh-CN" altLang="en-US" sz="2400" dirty="0">
                <a:solidFill>
                  <a:srgbClr val="000080"/>
                </a:solidFill>
                <a:latin typeface="黑体" pitchFamily="2" charset="-122"/>
                <a:ea typeface="黑体" pitchFamily="2" charset="-122"/>
              </a:rPr>
              <a:t>并不是所有的计算机都在中断隐指令中由硬件自动地关中断。</a:t>
            </a:r>
          </a:p>
          <a:p>
            <a:pPr marL="539750" indent="-539750">
              <a:lnSpc>
                <a:spcPct val="160000"/>
              </a:lnSpc>
            </a:pPr>
            <a:r>
              <a:rPr lang="en-US" altLang="zh-CN" sz="2400" dirty="0">
                <a:solidFill>
                  <a:srgbClr val="000080"/>
                </a:solidFill>
                <a:latin typeface="黑体" pitchFamily="2" charset="-122"/>
                <a:ea typeface="黑体" pitchFamily="2" charset="-122"/>
              </a:rPr>
              <a:t>  3)</a:t>
            </a:r>
            <a:r>
              <a:rPr lang="zh-CN" altLang="en-US" sz="2400" dirty="0">
                <a:solidFill>
                  <a:srgbClr val="000080"/>
                </a:solidFill>
                <a:latin typeface="黑体" pitchFamily="2" charset="-122"/>
                <a:ea typeface="黑体" pitchFamily="2" charset="-122"/>
              </a:rPr>
              <a:t>引出中断服务程序（和新</a:t>
            </a:r>
            <a:r>
              <a:rPr lang="en-US" altLang="zh-CN" sz="2400" dirty="0">
                <a:solidFill>
                  <a:srgbClr val="000080"/>
                </a:solidFill>
                <a:latin typeface="黑体" pitchFamily="2" charset="-122"/>
                <a:ea typeface="黑体" pitchFamily="2" charset="-122"/>
              </a:rPr>
              <a:t>PSW</a:t>
            </a:r>
            <a:r>
              <a:rPr lang="zh-CN" altLang="en-US" sz="2400" dirty="0">
                <a:solidFill>
                  <a:srgbClr val="000080"/>
                </a:solidFill>
                <a:latin typeface="黑体" pitchFamily="2" charset="-122"/>
                <a:ea typeface="黑体" pitchFamily="2" charset="-122"/>
              </a:rPr>
              <a:t>）</a:t>
            </a:r>
          </a:p>
          <a:p>
            <a:pPr marL="539750" indent="-539750">
              <a:lnSpc>
                <a:spcPct val="110000"/>
              </a:lnSpc>
            </a:pPr>
            <a:r>
              <a:rPr lang="zh-CN" altLang="en-US" sz="2400" dirty="0">
                <a:solidFill>
                  <a:srgbClr val="000080"/>
                </a:solidFill>
                <a:latin typeface="黑体" pitchFamily="2" charset="-122"/>
                <a:ea typeface="黑体" pitchFamily="2" charset="-122"/>
              </a:rPr>
              <a:t>        获取中断服务程序的入口地址。</a:t>
            </a:r>
            <a:endParaRPr lang="en-US" altLang="zh-CN" sz="2400" dirty="0">
              <a:solidFill>
                <a:srgbClr val="000080"/>
              </a:solidFill>
              <a:latin typeface="黑体" pitchFamily="2" charset="-122"/>
              <a:ea typeface="黑体" pitchFamily="2" charset="-122"/>
            </a:endParaRPr>
          </a:p>
        </p:txBody>
      </p:sp>
      <p:sp>
        <p:nvSpPr>
          <p:cNvPr id="709637" name="Rectangle 5"/>
          <p:cNvSpPr>
            <a:spLocks noChangeArrowheads="1"/>
          </p:cNvSpPr>
          <p:nvPr/>
        </p:nvSpPr>
        <p:spPr bwMode="auto">
          <a:xfrm>
            <a:off x="684213" y="5384800"/>
            <a:ext cx="7993062" cy="889000"/>
          </a:xfrm>
          <a:prstGeom prst="rect">
            <a:avLst/>
          </a:prstGeom>
          <a:solidFill>
            <a:srgbClr val="CCECFF"/>
          </a:solidFill>
          <a:ln w="25400">
            <a:solidFill>
              <a:srgbClr val="003300"/>
            </a:solidFill>
            <a:miter lim="800000"/>
            <a:headEnd/>
            <a:tailEnd/>
          </a:ln>
        </p:spPr>
        <p:txBody>
          <a:bodyPr anchor="ctr">
            <a:spAutoFit/>
          </a:bodyPr>
          <a:lstStyle/>
          <a:p>
            <a:pPr>
              <a:lnSpc>
                <a:spcPct val="115000"/>
              </a:lnSpc>
            </a:pPr>
            <a:r>
              <a:rPr lang="zh-CN" altLang="en-US" sz="2400">
                <a:latin typeface="黑体" pitchFamily="2" charset="-122"/>
                <a:ea typeface="黑体" pitchFamily="2" charset="-122"/>
              </a:rPr>
              <a:t>    </a:t>
            </a:r>
            <a:r>
              <a:rPr lang="zh-CN" altLang="en-US" sz="2400">
                <a:solidFill>
                  <a:srgbClr val="CC3300"/>
                </a:solidFill>
                <a:latin typeface="黑体" pitchFamily="2" charset="-122"/>
                <a:ea typeface="黑体" pitchFamily="2" charset="-122"/>
              </a:rPr>
              <a:t>注意：</a:t>
            </a:r>
            <a:r>
              <a:rPr lang="zh-CN" altLang="en-US" sz="2400">
                <a:solidFill>
                  <a:srgbClr val="000080"/>
                </a:solidFill>
                <a:latin typeface="黑体" pitchFamily="2" charset="-122"/>
                <a:ea typeface="黑体" pitchFamily="2" charset="-122"/>
              </a:rPr>
              <a:t>中断隐指令</a:t>
            </a:r>
            <a:r>
              <a:rPr lang="zh-CN" altLang="en-US" sz="2400" u="sng">
                <a:solidFill>
                  <a:srgbClr val="000080"/>
                </a:solidFill>
                <a:latin typeface="黑体" pitchFamily="2" charset="-122"/>
                <a:ea typeface="黑体" pitchFamily="2" charset="-122"/>
              </a:rPr>
              <a:t>不是</a:t>
            </a:r>
            <a:r>
              <a:rPr lang="zh-CN" altLang="en-US" sz="2400">
                <a:solidFill>
                  <a:srgbClr val="000080"/>
                </a:solidFill>
                <a:latin typeface="黑体" pitchFamily="2" charset="-122"/>
                <a:ea typeface="黑体" pitchFamily="2" charset="-122"/>
              </a:rPr>
              <a:t>指令系统中真正的指令，它没有操作码，是不允许、也不可能为用户使用的特殊指令。</a:t>
            </a:r>
            <a:r>
              <a:rPr lang="zh-CN" altLang="en-US" sz="2400">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09637"/>
                                        </p:tgtEl>
                                        <p:attrNameLst>
                                          <p:attrName>style.visibility</p:attrName>
                                        </p:attrNameLst>
                                      </p:cBhvr>
                                      <p:to>
                                        <p:strVal val="visible"/>
                                      </p:to>
                                    </p:set>
                                    <p:animEffect transition="in" filter="wipe(up)">
                                      <p:cBhvr>
                                        <p:cTn id="7" dur="500"/>
                                        <p:tgtEl>
                                          <p:spTgt spid="70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ChangeArrowheads="1"/>
          </p:cNvSpPr>
          <p:nvPr/>
        </p:nvSpPr>
        <p:spPr bwMode="auto">
          <a:xfrm>
            <a:off x="611188"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7.4.4 </a:t>
            </a:r>
            <a:r>
              <a:rPr lang="zh-CN" altLang="en-US" sz="2400">
                <a:solidFill>
                  <a:srgbClr val="990000"/>
                </a:solidFill>
                <a:latin typeface="黑体" pitchFamily="2" charset="-122"/>
                <a:ea typeface="黑体" pitchFamily="2" charset="-122"/>
              </a:rPr>
              <a:t>中断响应和中断处理</a:t>
            </a:r>
          </a:p>
        </p:txBody>
      </p:sp>
      <p:sp>
        <p:nvSpPr>
          <p:cNvPr id="55299" name="Rectangle 4"/>
          <p:cNvSpPr>
            <a:spLocks noChangeArrowheads="1"/>
          </p:cNvSpPr>
          <p:nvPr/>
        </p:nvSpPr>
        <p:spPr bwMode="auto">
          <a:xfrm>
            <a:off x="539750" y="1052513"/>
            <a:ext cx="86042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indent="266700">
              <a:lnSpc>
                <a:spcPct val="120000"/>
              </a:lnSpc>
            </a:pPr>
            <a:r>
              <a:rPr lang="en-US" altLang="zh-CN" sz="2400" dirty="0">
                <a:solidFill>
                  <a:srgbClr val="990000"/>
                </a:solidFill>
                <a:latin typeface="黑体" pitchFamily="2" charset="-122"/>
                <a:ea typeface="黑体" pitchFamily="2" charset="-122"/>
              </a:rPr>
              <a:t>3</a:t>
            </a:r>
            <a:r>
              <a:rPr lang="zh-CN" altLang="en-US" sz="2400">
                <a:solidFill>
                  <a:srgbClr val="990000"/>
                </a:solidFill>
                <a:latin typeface="黑体" pitchFamily="2" charset="-122"/>
                <a:ea typeface="黑体" pitchFamily="2" charset="-122"/>
              </a:rPr>
              <a:t>．</a:t>
            </a:r>
            <a:r>
              <a:rPr lang="zh-CN" altLang="zh-CN" sz="2400">
                <a:solidFill>
                  <a:srgbClr val="990000"/>
                </a:solidFill>
                <a:latin typeface="黑体" pitchFamily="2" charset="-122"/>
                <a:ea typeface="黑体" pitchFamily="2" charset="-122"/>
              </a:rPr>
              <a:t>进入中断服务程序</a:t>
            </a:r>
            <a:endParaRPr lang="zh-CN" altLang="en-US" sz="2400">
              <a:solidFill>
                <a:srgbClr val="000080"/>
              </a:solidFill>
              <a:latin typeface="黑体" pitchFamily="2" charset="-122"/>
              <a:ea typeface="黑体" pitchFamily="2" charset="-122"/>
            </a:endParaRPr>
          </a:p>
        </p:txBody>
      </p:sp>
      <p:sp>
        <p:nvSpPr>
          <p:cNvPr id="710660" name="Rectangle 4"/>
          <p:cNvSpPr>
            <a:spLocks noChangeArrowheads="1"/>
          </p:cNvSpPr>
          <p:nvPr/>
        </p:nvSpPr>
        <p:spPr bwMode="auto">
          <a:xfrm>
            <a:off x="539750" y="1700213"/>
            <a:ext cx="8280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10000"/>
              </a:lnSpc>
            </a:pP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a:t>
            </a:r>
            <a:r>
              <a:rPr lang="zh-CN" altLang="en-US" sz="2400">
                <a:solidFill>
                  <a:srgbClr val="000080"/>
                </a:solidFill>
                <a:latin typeface="黑体" pitchFamily="2" charset="-122"/>
                <a:ea typeface="黑体" pitchFamily="2" charset="-122"/>
              </a:rPr>
              <a:t>）软件方法</a:t>
            </a:r>
          </a:p>
          <a:p>
            <a:pPr algn="just">
              <a:lnSpc>
                <a:spcPct val="110000"/>
              </a:lnSpc>
            </a:pPr>
            <a:r>
              <a:rPr lang="zh-CN" altLang="en-US" sz="2400">
                <a:solidFill>
                  <a:srgbClr val="000080"/>
                </a:solidFill>
                <a:latin typeface="黑体" pitchFamily="2" charset="-122"/>
                <a:ea typeface="黑体" pitchFamily="2" charset="-122"/>
              </a:rPr>
              <a:t>    由中断隐指令控制进入一个中断总服务程序，在那里判优、寻找中断源并且转入相应的中断服务程序。</a:t>
            </a:r>
          </a:p>
          <a:p>
            <a:pPr algn="just">
              <a:lnSpc>
                <a:spcPct val="110000"/>
              </a:lnSpc>
            </a:pPr>
            <a:r>
              <a:rPr lang="zh-CN" altLang="en-US" sz="2400">
                <a:solidFill>
                  <a:srgbClr val="000080"/>
                </a:solidFill>
                <a:latin typeface="黑体" pitchFamily="2" charset="-122"/>
                <a:ea typeface="黑体" pitchFamily="2" charset="-122"/>
              </a:rPr>
              <a:t>    </a:t>
            </a:r>
            <a:r>
              <a:rPr lang="zh-CN" altLang="en-US" sz="2400">
                <a:solidFill>
                  <a:schemeClr val="hlink"/>
                </a:solidFill>
                <a:latin typeface="黑体" pitchFamily="2" charset="-122"/>
                <a:ea typeface="黑体" pitchFamily="2" charset="-122"/>
              </a:rPr>
              <a:t>特点：</a:t>
            </a:r>
            <a:r>
              <a:rPr lang="zh-CN" altLang="en-US" sz="2400">
                <a:solidFill>
                  <a:srgbClr val="000080"/>
                </a:solidFill>
                <a:latin typeface="黑体" pitchFamily="2" charset="-122"/>
                <a:ea typeface="黑体" pitchFamily="2" charset="-122"/>
              </a:rPr>
              <a:t>方便、灵活，硬件极简单，但效率是比较低的。</a:t>
            </a:r>
          </a:p>
          <a:p>
            <a:pPr algn="just">
              <a:lnSpc>
                <a:spcPct val="110000"/>
              </a:lnSpc>
            </a:pPr>
            <a:endParaRPr lang="en-US" altLang="zh-CN" sz="2400" dirty="0">
              <a:solidFill>
                <a:srgbClr val="000080"/>
              </a:solidFill>
              <a:latin typeface="黑体" pitchFamily="2" charset="-122"/>
              <a:ea typeface="黑体" pitchFamily="2" charset="-122"/>
            </a:endParaRPr>
          </a:p>
        </p:txBody>
      </p:sp>
      <p:sp>
        <p:nvSpPr>
          <p:cNvPr id="2" name="Rectangle 4"/>
          <p:cNvSpPr>
            <a:spLocks noChangeArrowheads="1"/>
          </p:cNvSpPr>
          <p:nvPr/>
        </p:nvSpPr>
        <p:spPr bwMode="auto">
          <a:xfrm>
            <a:off x="539750" y="3573463"/>
            <a:ext cx="82804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10000"/>
              </a:lnSpc>
            </a:pP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2</a:t>
            </a:r>
            <a:r>
              <a:rPr lang="zh-CN" altLang="en-US" sz="2400" dirty="0">
                <a:solidFill>
                  <a:srgbClr val="000080"/>
                </a:solidFill>
                <a:latin typeface="黑体" pitchFamily="2" charset="-122"/>
                <a:ea typeface="黑体" pitchFamily="2" charset="-122"/>
              </a:rPr>
              <a:t>）硬件向量中断法</a:t>
            </a:r>
          </a:p>
          <a:p>
            <a:pPr algn="just">
              <a:lnSpc>
                <a:spcPct val="110000"/>
              </a:lnSpc>
            </a:pPr>
            <a:r>
              <a:rPr lang="zh-CN" altLang="en-US" sz="2400" dirty="0">
                <a:solidFill>
                  <a:srgbClr val="000080"/>
                </a:solidFill>
                <a:latin typeface="黑体" pitchFamily="2" charset="-122"/>
                <a:ea typeface="黑体" pitchFamily="2" charset="-122"/>
              </a:rPr>
              <a:t>    在</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响应某一中断请求时，需要中断源将</a:t>
            </a:r>
            <a:r>
              <a:rPr lang="zh-CN" altLang="en-US" sz="2400" dirty="0">
                <a:solidFill>
                  <a:srgbClr val="FF0000"/>
                </a:solidFill>
                <a:latin typeface="黑体" pitchFamily="2" charset="-122"/>
                <a:ea typeface="黑体" pitchFamily="2" charset="-122"/>
              </a:rPr>
              <a:t>中断向量</a:t>
            </a:r>
            <a:r>
              <a:rPr lang="zh-CN" altLang="en-US" sz="2400" dirty="0">
                <a:solidFill>
                  <a:srgbClr val="000080"/>
                </a:solidFill>
                <a:latin typeface="黑体" pitchFamily="2" charset="-122"/>
                <a:ea typeface="黑体" pitchFamily="2" charset="-122"/>
              </a:rPr>
              <a:t>传送给</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，以引导</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确定中断处理程序的入口地址，这就是中断向量的呈送。</a:t>
            </a:r>
            <a:endParaRPr lang="en-US" altLang="zh-CN"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0660"/>
                                        </p:tgtEl>
                                        <p:attrNameLst>
                                          <p:attrName>style.visibility</p:attrName>
                                        </p:attrNameLst>
                                      </p:cBhvr>
                                      <p:to>
                                        <p:strVal val="visible"/>
                                      </p:to>
                                    </p:set>
                                    <p:animEffect transition="in" filter="wipe(up)">
                                      <p:cBhvr>
                                        <p:cTn id="7" dur="500"/>
                                        <p:tgtEl>
                                          <p:spTgt spid="7106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60" grpId="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611188" y="533400"/>
            <a:ext cx="6624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7.4.4 </a:t>
            </a:r>
            <a:r>
              <a:rPr lang="zh-CN" altLang="en-US" sz="2400">
                <a:solidFill>
                  <a:srgbClr val="990000"/>
                </a:solidFill>
                <a:latin typeface="黑体" pitchFamily="2" charset="-122"/>
                <a:ea typeface="黑体" pitchFamily="2" charset="-122"/>
              </a:rPr>
              <a:t>中断响应和中断处理</a:t>
            </a:r>
          </a:p>
        </p:txBody>
      </p:sp>
      <p:sp>
        <p:nvSpPr>
          <p:cNvPr id="56323" name="Rectangle 4"/>
          <p:cNvSpPr>
            <a:spLocks noChangeArrowheads="1"/>
          </p:cNvSpPr>
          <p:nvPr/>
        </p:nvSpPr>
        <p:spPr bwMode="auto">
          <a:xfrm>
            <a:off x="539750" y="1052513"/>
            <a:ext cx="86042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indent="266700">
              <a:lnSpc>
                <a:spcPct val="120000"/>
              </a:lnSpc>
            </a:pPr>
            <a:r>
              <a:rPr lang="en-US" altLang="zh-CN" sz="2400" dirty="0">
                <a:solidFill>
                  <a:srgbClr val="990000"/>
                </a:solidFill>
                <a:latin typeface="黑体" pitchFamily="2" charset="-122"/>
                <a:ea typeface="黑体" pitchFamily="2" charset="-122"/>
              </a:rPr>
              <a:t>4.</a:t>
            </a:r>
            <a:r>
              <a:rPr lang="zh-CN" altLang="en-US" sz="2400">
                <a:solidFill>
                  <a:srgbClr val="990000"/>
                </a:solidFill>
                <a:latin typeface="黑体" pitchFamily="2" charset="-122"/>
                <a:ea typeface="黑体" pitchFamily="2" charset="-122"/>
              </a:rPr>
              <a:t>中断现场的保护和恢复</a:t>
            </a:r>
          </a:p>
        </p:txBody>
      </p:sp>
      <p:sp>
        <p:nvSpPr>
          <p:cNvPr id="56324" name="Rectangle 4"/>
          <p:cNvSpPr>
            <a:spLocks noChangeArrowheads="1"/>
          </p:cNvSpPr>
          <p:nvPr/>
        </p:nvSpPr>
        <p:spPr bwMode="auto">
          <a:xfrm>
            <a:off x="539750" y="1557338"/>
            <a:ext cx="8280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10000"/>
              </a:lnSpc>
            </a:pPr>
            <a:r>
              <a:rPr lang="zh-CN" altLang="en-US" sz="2400">
                <a:solidFill>
                  <a:srgbClr val="000080"/>
                </a:solidFill>
                <a:latin typeface="黑体" pitchFamily="2" charset="-122"/>
                <a:ea typeface="黑体" pitchFamily="2" charset="-122"/>
              </a:rPr>
              <a:t>    中断现场：指发生中断时</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的主要状态，包括断点和一些通用寄存器的状态。</a:t>
            </a:r>
          </a:p>
          <a:p>
            <a:pPr algn="just">
              <a:lnSpc>
                <a:spcPct val="110000"/>
              </a:lnSpc>
            </a:pPr>
            <a:endParaRPr lang="en-US" altLang="zh-CN" sz="2400" dirty="0">
              <a:solidFill>
                <a:srgbClr val="000080"/>
              </a:solidFill>
              <a:latin typeface="黑体" pitchFamily="2" charset="-122"/>
              <a:ea typeface="黑体" pitchFamily="2" charset="-122"/>
            </a:endParaRPr>
          </a:p>
        </p:txBody>
      </p:sp>
      <p:sp>
        <p:nvSpPr>
          <p:cNvPr id="2" name="Rectangle 4"/>
          <p:cNvSpPr>
            <a:spLocks noChangeArrowheads="1"/>
          </p:cNvSpPr>
          <p:nvPr/>
        </p:nvSpPr>
        <p:spPr bwMode="auto">
          <a:xfrm>
            <a:off x="611188" y="3357563"/>
            <a:ext cx="85328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10000"/>
              </a:lnSpc>
            </a:pPr>
            <a:r>
              <a:rPr lang="zh-CN" altLang="en-US" sz="2400">
                <a:solidFill>
                  <a:srgbClr val="000080"/>
                </a:solidFill>
                <a:latin typeface="黑体" pitchFamily="2" charset="-122"/>
                <a:ea typeface="黑体" pitchFamily="2" charset="-122"/>
              </a:rPr>
              <a:t>    较低的中断处理程序可被新的优先级较高事件所中断。</a:t>
            </a:r>
          </a:p>
          <a:p>
            <a:pPr algn="just">
              <a:lnSpc>
                <a:spcPct val="140000"/>
              </a:lnSpc>
            </a:pPr>
            <a:r>
              <a:rPr lang="zh-CN" altLang="en-US" sz="2400">
                <a:solidFill>
                  <a:srgbClr val="000080"/>
                </a:solidFill>
                <a:latin typeface="黑体" pitchFamily="2" charset="-122"/>
                <a:ea typeface="黑体" pitchFamily="2" charset="-122"/>
              </a:rPr>
              <a:t>    要使计算机具有中断嵌套的能力，有两个关键点：</a:t>
            </a:r>
          </a:p>
          <a:p>
            <a:pPr algn="just">
              <a:lnSpc>
                <a:spcPct val="110000"/>
              </a:lnSpc>
            </a:pPr>
            <a:r>
              <a:rPr lang="en-US" altLang="zh-CN" sz="2400" dirty="0">
                <a:solidFill>
                  <a:srgbClr val="000080"/>
                </a:solidFill>
                <a:latin typeface="黑体" pitchFamily="2" charset="-122"/>
                <a:ea typeface="黑体" pitchFamily="2" charset="-122"/>
              </a:rPr>
              <a:t>     1)</a:t>
            </a:r>
            <a:r>
              <a:rPr lang="zh-CN" altLang="en-US" sz="2400">
                <a:solidFill>
                  <a:srgbClr val="000080"/>
                </a:solidFill>
                <a:latin typeface="黑体" pitchFamily="2" charset="-122"/>
                <a:ea typeface="黑体" pitchFamily="2" charset="-122"/>
              </a:rPr>
              <a:t>要能保护多个断点（通常用堆栈来保存断点）；</a:t>
            </a:r>
          </a:p>
          <a:p>
            <a:pPr algn="just">
              <a:lnSpc>
                <a:spcPct val="110000"/>
              </a:lnSpc>
            </a:pPr>
            <a:r>
              <a:rPr lang="en-US" altLang="zh-CN" sz="2400" dirty="0">
                <a:solidFill>
                  <a:srgbClr val="000080"/>
                </a:solidFill>
                <a:latin typeface="黑体" pitchFamily="2" charset="-122"/>
                <a:ea typeface="黑体" pitchFamily="2" charset="-122"/>
              </a:rPr>
              <a:t>     2)CPU</a:t>
            </a:r>
            <a:r>
              <a:rPr lang="zh-CN" altLang="en-US" sz="2400">
                <a:solidFill>
                  <a:srgbClr val="000080"/>
                </a:solidFill>
                <a:latin typeface="黑体" pitchFamily="2" charset="-122"/>
                <a:ea typeface="黑体" pitchFamily="2" charset="-122"/>
              </a:rPr>
              <a:t>进入中断处理程序后</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系统必须处于开中断状态。</a:t>
            </a:r>
          </a:p>
        </p:txBody>
      </p:sp>
      <p:sp>
        <p:nvSpPr>
          <p:cNvPr id="56326" name="Rectangle 4"/>
          <p:cNvSpPr>
            <a:spLocks noChangeArrowheads="1"/>
          </p:cNvSpPr>
          <p:nvPr/>
        </p:nvSpPr>
        <p:spPr bwMode="auto">
          <a:xfrm>
            <a:off x="539750" y="2708275"/>
            <a:ext cx="86042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indent="266700">
              <a:lnSpc>
                <a:spcPct val="120000"/>
              </a:lnSpc>
            </a:pPr>
            <a:r>
              <a:rPr lang="en-US" altLang="zh-CN" sz="2400" dirty="0">
                <a:solidFill>
                  <a:srgbClr val="990000"/>
                </a:solidFill>
                <a:latin typeface="黑体" pitchFamily="2" charset="-122"/>
                <a:ea typeface="黑体" pitchFamily="2" charset="-122"/>
              </a:rPr>
              <a:t>5.</a:t>
            </a:r>
            <a:r>
              <a:rPr lang="zh-CN" altLang="en-US" sz="2400">
                <a:solidFill>
                  <a:srgbClr val="990000"/>
                </a:solidFill>
                <a:latin typeface="黑体" pitchFamily="2" charset="-122"/>
                <a:ea typeface="黑体" pitchFamily="2" charset="-122"/>
              </a:rPr>
              <a:t>多重中断（中断嵌套）</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326"/>
                                        </p:tgtEl>
                                        <p:attrNameLst>
                                          <p:attrName>style.visibility</p:attrName>
                                        </p:attrNameLst>
                                      </p:cBhvr>
                                      <p:to>
                                        <p:strVal val="visible"/>
                                      </p:to>
                                    </p:set>
                                    <p:animEffect transition="in" filter="wipe(up)">
                                      <p:cBhvr>
                                        <p:cTn id="7" dur="500"/>
                                        <p:tgtEl>
                                          <p:spTgt spid="5632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32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460375"/>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gn="ctr"/>
            <a:r>
              <a:rPr lang="en-US" altLang="zh-CN" sz="2600" dirty="0">
                <a:solidFill>
                  <a:srgbClr val="990000"/>
                </a:solidFill>
                <a:latin typeface="黑体" pitchFamily="2" charset="-122"/>
                <a:ea typeface="黑体" pitchFamily="2" charset="-122"/>
              </a:rPr>
              <a:t>§7.5 DMA</a:t>
            </a:r>
            <a:r>
              <a:rPr lang="zh-CN" altLang="en-US" sz="2600">
                <a:solidFill>
                  <a:srgbClr val="990000"/>
                </a:solidFill>
                <a:latin typeface="黑体" pitchFamily="2" charset="-122"/>
                <a:ea typeface="黑体" pitchFamily="2" charset="-122"/>
              </a:rPr>
              <a:t>方式及其接口</a:t>
            </a:r>
          </a:p>
        </p:txBody>
      </p:sp>
      <p:sp>
        <p:nvSpPr>
          <p:cNvPr id="57347" name="Rectangle 3"/>
          <p:cNvSpPr>
            <a:spLocks noChangeArrowheads="1"/>
          </p:cNvSpPr>
          <p:nvPr/>
        </p:nvSpPr>
        <p:spPr bwMode="auto">
          <a:xfrm>
            <a:off x="611188" y="935038"/>
            <a:ext cx="76327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pPr>
              <a:lnSpc>
                <a:spcPct val="120000"/>
              </a:lnSpc>
            </a:pPr>
            <a:r>
              <a:rPr lang="en-US" altLang="zh-CN" sz="2400" dirty="0">
                <a:solidFill>
                  <a:srgbClr val="990000"/>
                </a:solidFill>
                <a:latin typeface="黑体" pitchFamily="2" charset="-122"/>
                <a:ea typeface="黑体" pitchFamily="2" charset="-122"/>
              </a:rPr>
              <a:t>7.5.1 DMA</a:t>
            </a:r>
            <a:r>
              <a:rPr lang="zh-CN" altLang="en-US" sz="2400">
                <a:solidFill>
                  <a:srgbClr val="990000"/>
                </a:solidFill>
                <a:latin typeface="黑体" pitchFamily="2" charset="-122"/>
                <a:ea typeface="黑体" pitchFamily="2" charset="-122"/>
              </a:rPr>
              <a:t>方式的基本概念</a:t>
            </a:r>
            <a:endParaRPr lang="zh-CN" altLang="en-US" sz="2400">
              <a:latin typeface="黑体" pitchFamily="2" charset="-122"/>
              <a:ea typeface="黑体" pitchFamily="2" charset="-122"/>
            </a:endParaRPr>
          </a:p>
        </p:txBody>
      </p:sp>
      <p:grpSp>
        <p:nvGrpSpPr>
          <p:cNvPr id="2" name="Group 4"/>
          <p:cNvGrpSpPr>
            <a:grpSpLocks/>
          </p:cNvGrpSpPr>
          <p:nvPr/>
        </p:nvGrpSpPr>
        <p:grpSpPr bwMode="auto">
          <a:xfrm>
            <a:off x="2484438" y="3573463"/>
            <a:ext cx="5976937" cy="936625"/>
            <a:chOff x="975" y="1434"/>
            <a:chExt cx="3765" cy="590"/>
          </a:xfrm>
        </p:grpSpPr>
        <p:sp>
          <p:nvSpPr>
            <p:cNvPr id="57351" name="Line 5"/>
            <p:cNvSpPr>
              <a:spLocks noChangeShapeType="1"/>
            </p:cNvSpPr>
            <p:nvPr/>
          </p:nvSpPr>
          <p:spPr bwMode="auto">
            <a:xfrm>
              <a:off x="975" y="1599"/>
              <a:ext cx="3765" cy="0"/>
            </a:xfrm>
            <a:prstGeom prst="line">
              <a:avLst/>
            </a:prstGeom>
            <a:noFill/>
            <a:ln w="28575">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grpSp>
          <p:nvGrpSpPr>
            <p:cNvPr id="57352" name="Group 6"/>
            <p:cNvGrpSpPr>
              <a:grpSpLocks/>
            </p:cNvGrpSpPr>
            <p:nvPr/>
          </p:nvGrpSpPr>
          <p:grpSpPr bwMode="auto">
            <a:xfrm>
              <a:off x="1124" y="1604"/>
              <a:ext cx="618" cy="420"/>
              <a:chOff x="2160" y="9915"/>
              <a:chExt cx="930" cy="1110"/>
            </a:xfrm>
          </p:grpSpPr>
          <p:sp>
            <p:nvSpPr>
              <p:cNvPr id="57365" name="Text Box 7"/>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CPU</a:t>
                </a:r>
                <a:endParaRPr lang="en-US" altLang="zh-CN" sz="1800" dirty="0">
                  <a:solidFill>
                    <a:schemeClr val="tx1"/>
                  </a:solidFill>
                  <a:latin typeface="黑体" pitchFamily="2" charset="-122"/>
                  <a:ea typeface="黑体" pitchFamily="2" charset="-122"/>
                </a:endParaRPr>
              </a:p>
            </p:txBody>
          </p:sp>
          <p:sp>
            <p:nvSpPr>
              <p:cNvPr id="57366" name="Line 8"/>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57353" name="Group 9"/>
            <p:cNvGrpSpPr>
              <a:grpSpLocks/>
            </p:cNvGrpSpPr>
            <p:nvPr/>
          </p:nvGrpSpPr>
          <p:grpSpPr bwMode="auto">
            <a:xfrm>
              <a:off x="1881" y="1604"/>
              <a:ext cx="618" cy="420"/>
              <a:chOff x="2160" y="9915"/>
              <a:chExt cx="930" cy="1110"/>
            </a:xfrm>
          </p:grpSpPr>
          <p:sp>
            <p:nvSpPr>
              <p:cNvPr id="57363" name="Text Box 10"/>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MM</a:t>
                </a:r>
                <a:endParaRPr lang="en-US" altLang="zh-CN" sz="1800" dirty="0">
                  <a:solidFill>
                    <a:schemeClr val="tx1"/>
                  </a:solidFill>
                  <a:latin typeface="黑体" pitchFamily="2" charset="-122"/>
                  <a:ea typeface="黑体" pitchFamily="2" charset="-122"/>
                </a:endParaRPr>
              </a:p>
            </p:txBody>
          </p:sp>
          <p:sp>
            <p:nvSpPr>
              <p:cNvPr id="57364" name="Line 11"/>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57354" name="Group 12"/>
            <p:cNvGrpSpPr>
              <a:grpSpLocks/>
            </p:cNvGrpSpPr>
            <p:nvPr/>
          </p:nvGrpSpPr>
          <p:grpSpPr bwMode="auto">
            <a:xfrm>
              <a:off x="3176" y="1604"/>
              <a:ext cx="618" cy="420"/>
              <a:chOff x="2160" y="9915"/>
              <a:chExt cx="930" cy="1110"/>
            </a:xfrm>
          </p:grpSpPr>
          <p:sp>
            <p:nvSpPr>
              <p:cNvPr id="57361" name="Text Box 13"/>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I/O</a:t>
                </a:r>
                <a:endParaRPr lang="en-US" altLang="zh-CN" sz="1800" dirty="0">
                  <a:solidFill>
                    <a:schemeClr val="tx1"/>
                  </a:solidFill>
                  <a:latin typeface="黑体" pitchFamily="2" charset="-122"/>
                  <a:ea typeface="黑体" pitchFamily="2" charset="-122"/>
                </a:endParaRPr>
              </a:p>
            </p:txBody>
          </p:sp>
          <p:sp>
            <p:nvSpPr>
              <p:cNvPr id="57362" name="Line 14"/>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57355" name="Group 15"/>
            <p:cNvGrpSpPr>
              <a:grpSpLocks/>
            </p:cNvGrpSpPr>
            <p:nvPr/>
          </p:nvGrpSpPr>
          <p:grpSpPr bwMode="auto">
            <a:xfrm>
              <a:off x="3983" y="1604"/>
              <a:ext cx="618" cy="420"/>
              <a:chOff x="2160" y="9915"/>
              <a:chExt cx="930" cy="1110"/>
            </a:xfrm>
          </p:grpSpPr>
          <p:sp>
            <p:nvSpPr>
              <p:cNvPr id="57359" name="Text Box 16"/>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I/O</a:t>
                </a:r>
                <a:endParaRPr lang="en-US" altLang="zh-CN" sz="1800" dirty="0">
                  <a:solidFill>
                    <a:schemeClr val="tx1"/>
                  </a:solidFill>
                  <a:latin typeface="黑体" pitchFamily="2" charset="-122"/>
                  <a:ea typeface="黑体" pitchFamily="2" charset="-122"/>
                </a:endParaRPr>
              </a:p>
            </p:txBody>
          </p:sp>
          <p:sp>
            <p:nvSpPr>
              <p:cNvPr id="57360" name="Line 17"/>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sp>
          <p:nvSpPr>
            <p:cNvPr id="57356" name="Freeform 18"/>
            <p:cNvSpPr>
              <a:spLocks/>
            </p:cNvSpPr>
            <p:nvPr/>
          </p:nvSpPr>
          <p:spPr bwMode="auto">
            <a:xfrm>
              <a:off x="2262" y="1559"/>
              <a:ext cx="1135" cy="210"/>
            </a:xfrm>
            <a:custGeom>
              <a:avLst/>
              <a:gdLst>
                <a:gd name="T0" fmla="*/ 0 w 1785"/>
                <a:gd name="T1" fmla="*/ 1 h 390"/>
                <a:gd name="T2" fmla="*/ 0 w 1785"/>
                <a:gd name="T3" fmla="*/ 0 h 390"/>
                <a:gd name="T4" fmla="*/ 2 w 1785"/>
                <a:gd name="T5" fmla="*/ 0 h 390"/>
                <a:gd name="T6" fmla="*/ 2 w 1785"/>
                <a:gd name="T7" fmla="*/ 1 h 390"/>
                <a:gd name="T8" fmla="*/ 0 60000 65536"/>
                <a:gd name="T9" fmla="*/ 0 60000 65536"/>
                <a:gd name="T10" fmla="*/ 0 60000 65536"/>
                <a:gd name="T11" fmla="*/ 0 60000 65536"/>
                <a:gd name="T12" fmla="*/ 0 w 1785"/>
                <a:gd name="T13" fmla="*/ 0 h 390"/>
                <a:gd name="T14" fmla="*/ 1785 w 1785"/>
                <a:gd name="T15" fmla="*/ 390 h 390"/>
              </a:gdLst>
              <a:ahLst/>
              <a:cxnLst>
                <a:cxn ang="T8">
                  <a:pos x="T0" y="T1"/>
                </a:cxn>
                <a:cxn ang="T9">
                  <a:pos x="T2" y="T3"/>
                </a:cxn>
                <a:cxn ang="T10">
                  <a:pos x="T4" y="T5"/>
                </a:cxn>
                <a:cxn ang="T11">
                  <a:pos x="T6" y="T7"/>
                </a:cxn>
              </a:cxnLst>
              <a:rect l="T12" t="T13" r="T14" b="T15"/>
              <a:pathLst>
                <a:path w="1785" h="390">
                  <a:moveTo>
                    <a:pt x="0" y="390"/>
                  </a:moveTo>
                  <a:lnTo>
                    <a:pt x="0" y="0"/>
                  </a:lnTo>
                  <a:lnTo>
                    <a:pt x="1785" y="0"/>
                  </a:lnTo>
                  <a:lnTo>
                    <a:pt x="1785" y="330"/>
                  </a:lnTo>
                </a:path>
              </a:pathLst>
            </a:custGeom>
            <a:noFill/>
            <a:ln w="38100" cap="flat" cmpd="sng">
              <a:solidFill>
                <a:srgbClr val="FF0000"/>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7357" name="Text Box 19"/>
            <p:cNvSpPr txBox="1">
              <a:spLocks noChangeArrowheads="1"/>
            </p:cNvSpPr>
            <p:nvPr/>
          </p:nvSpPr>
          <p:spPr bwMode="auto">
            <a:xfrm>
              <a:off x="1344" y="1434"/>
              <a:ext cx="697"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80"/>
                  </a:solidFill>
                  <a:latin typeface="黑体" pitchFamily="2" charset="-122"/>
                  <a:ea typeface="黑体" pitchFamily="2" charset="-122"/>
                </a:rPr>
                <a:t>BUS</a:t>
              </a:r>
              <a:endParaRPr lang="en-US" altLang="zh-CN" sz="1800" dirty="0">
                <a:solidFill>
                  <a:schemeClr val="tx1"/>
                </a:solidFill>
                <a:latin typeface="黑体" pitchFamily="2" charset="-122"/>
                <a:ea typeface="黑体" pitchFamily="2" charset="-122"/>
              </a:endParaRPr>
            </a:p>
          </p:txBody>
        </p:sp>
        <p:sp>
          <p:nvSpPr>
            <p:cNvPr id="57358" name="Text Box 20"/>
            <p:cNvSpPr txBox="1">
              <a:spLocks noChangeArrowheads="1"/>
            </p:cNvSpPr>
            <p:nvPr/>
          </p:nvSpPr>
          <p:spPr bwMode="auto">
            <a:xfrm>
              <a:off x="3455" y="1638"/>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000">
                  <a:solidFill>
                    <a:srgbClr val="000080"/>
                  </a:solidFill>
                  <a:latin typeface="黑体" pitchFamily="2" charset="-122"/>
                  <a:ea typeface="黑体" pitchFamily="2" charset="-122"/>
                </a:rPr>
                <a:t>．．．．．．</a:t>
              </a:r>
              <a:endParaRPr lang="zh-CN" altLang="en-US" sz="1000">
                <a:solidFill>
                  <a:schemeClr val="tx1"/>
                </a:solidFill>
                <a:latin typeface="黑体" pitchFamily="2" charset="-122"/>
                <a:ea typeface="黑体" pitchFamily="2" charset="-122"/>
              </a:endParaRPr>
            </a:p>
          </p:txBody>
        </p:sp>
      </p:grpSp>
      <p:sp>
        <p:nvSpPr>
          <p:cNvPr id="713749" name="Rectangle 21"/>
          <p:cNvSpPr>
            <a:spLocks noChangeArrowheads="1"/>
          </p:cNvSpPr>
          <p:nvPr/>
        </p:nvSpPr>
        <p:spPr bwMode="auto">
          <a:xfrm>
            <a:off x="611188" y="1403350"/>
            <a:ext cx="8353425"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nSpc>
                <a:spcPct val="120000"/>
              </a:lnSpc>
            </a:pPr>
            <a:r>
              <a:rPr lang="en-US" altLang="zh-CN" sz="2400" dirty="0">
                <a:solidFill>
                  <a:srgbClr val="990000"/>
                </a:solidFill>
                <a:latin typeface="黑体" pitchFamily="2" charset="-122"/>
                <a:ea typeface="黑体" pitchFamily="2" charset="-122"/>
              </a:rPr>
              <a:t>  1</a:t>
            </a:r>
            <a:r>
              <a:rPr lang="zh-CN" altLang="en-US" sz="2400">
                <a:solidFill>
                  <a:srgbClr val="990000"/>
                </a:solidFill>
                <a:latin typeface="黑体" pitchFamily="2" charset="-122"/>
                <a:ea typeface="黑体" pitchFamily="2" charset="-122"/>
              </a:rPr>
              <a:t>．</a:t>
            </a:r>
            <a:r>
              <a:rPr lang="en-US" altLang="zh-CN" sz="2400" dirty="0">
                <a:solidFill>
                  <a:srgbClr val="990000"/>
                </a:solidFill>
                <a:latin typeface="黑体" pitchFamily="2" charset="-122"/>
                <a:ea typeface="黑体" pitchFamily="2" charset="-122"/>
              </a:rPr>
              <a:t>DMA</a:t>
            </a:r>
            <a:r>
              <a:rPr lang="zh-CN" altLang="en-US" sz="2400">
                <a:solidFill>
                  <a:srgbClr val="990000"/>
                </a:solidFill>
                <a:latin typeface="黑体" pitchFamily="2" charset="-122"/>
                <a:ea typeface="黑体" pitchFamily="2" charset="-122"/>
              </a:rPr>
              <a:t>方式及应用场合</a:t>
            </a:r>
          </a:p>
          <a:p>
            <a:pPr>
              <a:lnSpc>
                <a:spcPct val="120000"/>
              </a:lnSpc>
            </a:pPr>
            <a:r>
              <a:rPr lang="zh-CN" altLang="en-US" sz="240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DMA</a:t>
            </a:r>
            <a:r>
              <a:rPr lang="zh-CN" altLang="en-US" sz="2400">
                <a:solidFill>
                  <a:srgbClr val="000080"/>
                </a:solidFill>
                <a:latin typeface="黑体" pitchFamily="2" charset="-122"/>
                <a:ea typeface="黑体" pitchFamily="2" charset="-122"/>
              </a:rPr>
              <a:t>方式是</a:t>
            </a:r>
            <a:r>
              <a:rPr lang="zh-CN" altLang="zh-CN" sz="2400">
                <a:solidFill>
                  <a:srgbClr val="000080"/>
                </a:solidFill>
                <a:latin typeface="黑体" pitchFamily="2" charset="-122"/>
                <a:ea typeface="黑体" pitchFamily="2" charset="-122"/>
              </a:rPr>
              <a:t>直接依靠硬件(DMA控制器)来实现主存与外设之间的数据传送。</a:t>
            </a:r>
            <a:r>
              <a:rPr lang="zh-CN" altLang="en-US" sz="2400">
                <a:solidFill>
                  <a:srgbClr val="000080"/>
                </a:solidFill>
                <a:latin typeface="黑体" pitchFamily="2" charset="-122"/>
                <a:ea typeface="黑体" pitchFamily="2" charset="-122"/>
              </a:rPr>
              <a:t>它是在不需要</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干预也不需要软件介入的情况下在两者间进行的高速数据传送方式。</a:t>
            </a:r>
            <a:endParaRPr lang="en-US" altLang="zh-CN" sz="2400" dirty="0">
              <a:solidFill>
                <a:srgbClr val="000080"/>
              </a:solidFill>
              <a:latin typeface="黑体" pitchFamily="2" charset="-122"/>
              <a:ea typeface="黑体" pitchFamily="2" charset="-122"/>
            </a:endParaRPr>
          </a:p>
        </p:txBody>
      </p:sp>
      <p:sp>
        <p:nvSpPr>
          <p:cNvPr id="713751" name="Rectangle 23"/>
          <p:cNvSpPr>
            <a:spLocks noChangeArrowheads="1"/>
          </p:cNvSpPr>
          <p:nvPr/>
        </p:nvSpPr>
        <p:spPr bwMode="auto">
          <a:xfrm>
            <a:off x="539552" y="4868863"/>
            <a:ext cx="8388350" cy="14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kumimoji="0" lang="zh-CN" altLang="en-US" sz="2400" dirty="0">
                <a:solidFill>
                  <a:schemeClr val="tx1"/>
                </a:solidFill>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一般用在</a:t>
            </a:r>
            <a:r>
              <a:rPr kumimoji="0" lang="zh-CN" altLang="en-US" sz="2400" u="sng" dirty="0">
                <a:solidFill>
                  <a:srgbClr val="CC3300"/>
                </a:solidFill>
                <a:latin typeface="黑体" pitchFamily="2" charset="-122"/>
                <a:ea typeface="黑体" pitchFamily="2" charset="-122"/>
              </a:rPr>
              <a:t>主存</a:t>
            </a:r>
            <a:r>
              <a:rPr lang="zh-CN" altLang="en-US" sz="2400" dirty="0">
                <a:solidFill>
                  <a:srgbClr val="000080"/>
                </a:solidFill>
                <a:latin typeface="黑体" pitchFamily="2" charset="-122"/>
                <a:ea typeface="黑体" pitchFamily="2" charset="-122"/>
              </a:rPr>
              <a:t>与</a:t>
            </a:r>
            <a:r>
              <a:rPr kumimoji="0" lang="zh-CN" altLang="en-US" sz="2400" u="sng" dirty="0">
                <a:solidFill>
                  <a:srgbClr val="CC3300"/>
                </a:solidFill>
                <a:latin typeface="黑体" pitchFamily="2" charset="-122"/>
                <a:ea typeface="黑体" pitchFamily="2" charset="-122"/>
              </a:rPr>
              <a:t>高速外设</a:t>
            </a:r>
            <a:r>
              <a:rPr lang="zh-CN" altLang="en-US" sz="2400" dirty="0">
                <a:solidFill>
                  <a:srgbClr val="000080"/>
                </a:solidFill>
                <a:latin typeface="黑体" pitchFamily="2" charset="-122"/>
                <a:ea typeface="黑体" pitchFamily="2" charset="-122"/>
              </a:rPr>
              <a:t>间的简单数据传送。如：磁盘、光盘等外设接口；网络通信接口；高速数据采集接口等</a:t>
            </a:r>
            <a:r>
              <a:rPr lang="zh-CN" altLang="en-US" sz="2400" dirty="0" smtClean="0">
                <a:solidFill>
                  <a:srgbClr val="000080"/>
                </a:solidFill>
                <a:latin typeface="黑体" pitchFamily="2" charset="-122"/>
                <a:ea typeface="黑体" pitchFamily="2" charset="-122"/>
              </a:rPr>
              <a:t>。</a:t>
            </a:r>
            <a:endParaRPr lang="en-US" altLang="zh-CN" sz="2400" dirty="0" smtClean="0">
              <a:solidFill>
                <a:srgbClr val="000080"/>
              </a:solidFill>
              <a:latin typeface="黑体" pitchFamily="2" charset="-122"/>
              <a:ea typeface="黑体" pitchFamily="2" charset="-122"/>
            </a:endParaRPr>
          </a:p>
          <a:p>
            <a:pPr>
              <a:lnSpc>
                <a:spcPct val="120000"/>
              </a:lnSpc>
              <a:spcBef>
                <a:spcPts val="600"/>
              </a:spcBef>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DMA</a:t>
            </a:r>
            <a:r>
              <a:rPr lang="zh-CN" altLang="en-US" sz="2400" dirty="0" smtClean="0">
                <a:solidFill>
                  <a:srgbClr val="000080"/>
                </a:solidFill>
                <a:latin typeface="黑体" pitchFamily="2" charset="-122"/>
                <a:ea typeface="黑体" pitchFamily="2" charset="-122"/>
              </a:rPr>
              <a:t>机制还可用于动态存储器的刷新。</a:t>
            </a: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13751"/>
                                        </p:tgtEl>
                                        <p:attrNameLst>
                                          <p:attrName>style.visibility</p:attrName>
                                        </p:attrNameLst>
                                      </p:cBhvr>
                                      <p:to>
                                        <p:strVal val="visible"/>
                                      </p:to>
                                    </p:set>
                                    <p:animEffect transition="in" filter="wipe(up)">
                                      <p:cBhvr>
                                        <p:cTn id="12" dur="500"/>
                                        <p:tgtEl>
                                          <p:spTgt spid="713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5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ChangeArrowheads="1"/>
          </p:cNvSpPr>
          <p:nvPr/>
        </p:nvSpPr>
        <p:spPr bwMode="auto">
          <a:xfrm>
            <a:off x="684213" y="765175"/>
            <a:ext cx="7920037"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spcBef>
                <a:spcPct val="20000"/>
              </a:spcBef>
            </a:pPr>
            <a:r>
              <a:rPr lang="en-US" altLang="zh-CN" sz="2400" dirty="0">
                <a:solidFill>
                  <a:srgbClr val="000080"/>
                </a:solidFill>
                <a:latin typeface="黑体" pitchFamily="2" charset="-122"/>
                <a:ea typeface="黑体" pitchFamily="2" charset="-122"/>
              </a:rPr>
              <a:t>    DMA</a:t>
            </a:r>
            <a:r>
              <a:rPr lang="zh-CN" altLang="en-US" sz="2400" dirty="0">
                <a:solidFill>
                  <a:srgbClr val="000080"/>
                </a:solidFill>
                <a:latin typeface="黑体" pitchFamily="2" charset="-122"/>
                <a:ea typeface="黑体" pitchFamily="2" charset="-122"/>
              </a:rPr>
              <a:t>方式用于传送整批</a:t>
            </a:r>
            <a:r>
              <a:rPr lang="zh-CN" altLang="en-US" sz="2400" dirty="0" smtClean="0">
                <a:solidFill>
                  <a:srgbClr val="000080"/>
                </a:solidFill>
                <a:latin typeface="黑体" pitchFamily="2" charset="-122"/>
                <a:ea typeface="黑体" pitchFamily="2" charset="-122"/>
              </a:rPr>
              <a:t>数据时：</a:t>
            </a:r>
            <a:endParaRPr lang="zh-CN" altLang="en-US" sz="2400" dirty="0">
              <a:solidFill>
                <a:srgbClr val="000080"/>
              </a:solidFill>
              <a:latin typeface="黑体" pitchFamily="2" charset="-122"/>
              <a:ea typeface="黑体" pitchFamily="2" charset="-122"/>
            </a:endParaRPr>
          </a:p>
          <a:p>
            <a:pPr>
              <a:lnSpc>
                <a:spcPct val="120000"/>
              </a:lnSpc>
              <a:spcBef>
                <a:spcPct val="20000"/>
              </a:spcBef>
            </a:pPr>
            <a:r>
              <a:rPr lang="zh-CN" altLang="en-US" sz="2400" dirty="0">
                <a:solidFill>
                  <a:srgbClr val="000080"/>
                </a:solidFill>
                <a:latin typeface="黑体" pitchFamily="2" charset="-122"/>
                <a:ea typeface="黑体" pitchFamily="2" charset="-122"/>
              </a:rPr>
              <a:t>    整批数据传送开始前要通过程序进行</a:t>
            </a:r>
            <a:r>
              <a:rPr lang="zh-CN" altLang="en-US" sz="2400" dirty="0">
                <a:solidFill>
                  <a:schemeClr val="hlink"/>
                </a:solidFill>
                <a:latin typeface="黑体" pitchFamily="2" charset="-122"/>
                <a:ea typeface="黑体" pitchFamily="2" charset="-122"/>
              </a:rPr>
              <a:t>预处理</a:t>
            </a:r>
            <a:r>
              <a:rPr lang="zh-CN" altLang="en-US" sz="2400" dirty="0">
                <a:solidFill>
                  <a:srgbClr val="000080"/>
                </a:solidFill>
                <a:latin typeface="黑体" pitchFamily="2" charset="-122"/>
                <a:ea typeface="黑体" pitchFamily="2" charset="-122"/>
              </a:rPr>
              <a:t>，结束后通过中断方式进行</a:t>
            </a:r>
            <a:r>
              <a:rPr lang="zh-CN" altLang="en-US" sz="2400" dirty="0">
                <a:solidFill>
                  <a:schemeClr val="hlink"/>
                </a:solidFill>
                <a:latin typeface="黑体" pitchFamily="2" charset="-122"/>
                <a:ea typeface="黑体" pitchFamily="2" charset="-122"/>
              </a:rPr>
              <a:t>后处理</a:t>
            </a:r>
            <a:r>
              <a:rPr lang="zh-CN" altLang="en-US" sz="2400" dirty="0">
                <a:latin typeface="黑体" pitchFamily="2" charset="-122"/>
                <a:ea typeface="黑体" pitchFamily="2" charset="-122"/>
              </a:rPr>
              <a:t>。</a:t>
            </a:r>
          </a:p>
          <a:p>
            <a:pPr>
              <a:lnSpc>
                <a:spcPct val="120000"/>
              </a:lnSpc>
              <a:spcBef>
                <a:spcPct val="20000"/>
              </a:spcBef>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在</a:t>
            </a:r>
            <a:r>
              <a:rPr lang="zh-CN" altLang="en-US" dirty="0">
                <a:solidFill>
                  <a:srgbClr val="000080"/>
                </a:solidFill>
                <a:latin typeface="黑体" pitchFamily="2" charset="-122"/>
                <a:ea typeface="黑体" pitchFamily="2" charset="-122"/>
              </a:rPr>
              <a:t>整批数据传送</a:t>
            </a:r>
            <a:r>
              <a:rPr lang="zh-CN" altLang="en-US" sz="2400" dirty="0">
                <a:solidFill>
                  <a:srgbClr val="000080"/>
                </a:solidFill>
                <a:latin typeface="黑体" pitchFamily="2" charset="-122"/>
                <a:ea typeface="黑体" pitchFamily="2" charset="-122"/>
              </a:rPr>
              <a:t>期间，每传一个数据都要向</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发一次</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请求。数据传送通常采用周期挪用工作方式。</a:t>
            </a:r>
          </a:p>
        </p:txBody>
      </p:sp>
    </p:spTree>
  </p:cSld>
  <p:clrMapOvr>
    <a:masterClrMapping/>
  </p:clrMapOvr>
  <p:transition>
    <p:wipe di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ChangeArrowheads="1"/>
          </p:cNvSpPr>
          <p:nvPr/>
        </p:nvSpPr>
        <p:spPr bwMode="auto">
          <a:xfrm>
            <a:off x="611188" y="494928"/>
            <a:ext cx="76327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pPr>
              <a:lnSpc>
                <a:spcPct val="120000"/>
              </a:lnSpc>
            </a:pPr>
            <a:r>
              <a:rPr lang="en-US" altLang="zh-CN" sz="2400" dirty="0">
                <a:solidFill>
                  <a:srgbClr val="990000"/>
                </a:solidFill>
                <a:latin typeface="黑体" pitchFamily="2" charset="-122"/>
                <a:ea typeface="黑体" pitchFamily="2" charset="-122"/>
              </a:rPr>
              <a:t>7.5.1 DMA</a:t>
            </a:r>
            <a:r>
              <a:rPr lang="zh-CN" altLang="en-US" sz="2400" dirty="0">
                <a:solidFill>
                  <a:srgbClr val="990000"/>
                </a:solidFill>
                <a:latin typeface="黑体" pitchFamily="2" charset="-122"/>
                <a:ea typeface="黑体" pitchFamily="2" charset="-122"/>
              </a:rPr>
              <a:t>方式的基本概念</a:t>
            </a:r>
            <a:endParaRPr lang="zh-CN" altLang="en-US" sz="2400" dirty="0">
              <a:latin typeface="黑体" pitchFamily="2" charset="-122"/>
              <a:ea typeface="黑体" pitchFamily="2" charset="-122"/>
            </a:endParaRPr>
          </a:p>
        </p:txBody>
      </p:sp>
      <p:sp>
        <p:nvSpPr>
          <p:cNvPr id="713749" name="Rectangle 21"/>
          <p:cNvSpPr>
            <a:spLocks noChangeArrowheads="1"/>
          </p:cNvSpPr>
          <p:nvPr/>
        </p:nvSpPr>
        <p:spPr bwMode="auto">
          <a:xfrm>
            <a:off x="611189" y="962604"/>
            <a:ext cx="8137275" cy="530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bIns="0" anchor="t" anchorCtr="0">
            <a:spAutoFit/>
          </a:bodyPr>
          <a:lstStyle/>
          <a:p>
            <a:pPr>
              <a:lnSpc>
                <a:spcPct val="120000"/>
              </a:lnSpc>
            </a:pPr>
            <a:r>
              <a:rPr lang="en-US" altLang="zh-CN" sz="2400" dirty="0">
                <a:solidFill>
                  <a:srgbClr val="990000"/>
                </a:solidFill>
                <a:latin typeface="黑体" pitchFamily="2" charset="-122"/>
                <a:ea typeface="黑体" pitchFamily="2" charset="-122"/>
              </a:rPr>
              <a:t>  </a:t>
            </a:r>
            <a:r>
              <a:rPr lang="en-US" altLang="zh-CN" sz="2400" dirty="0" smtClean="0">
                <a:solidFill>
                  <a:srgbClr val="990000"/>
                </a:solidFill>
                <a:latin typeface="黑体" pitchFamily="2" charset="-122"/>
                <a:ea typeface="黑体" pitchFamily="2" charset="-122"/>
              </a:rPr>
              <a:t>2</a:t>
            </a:r>
            <a:r>
              <a:rPr lang="zh-CN" altLang="en-US" sz="2400" dirty="0" smtClean="0">
                <a:solidFill>
                  <a:srgbClr val="990000"/>
                </a:solidFill>
                <a:latin typeface="黑体" pitchFamily="2" charset="-122"/>
                <a:ea typeface="黑体" pitchFamily="2" charset="-122"/>
              </a:rPr>
              <a:t>．</a:t>
            </a:r>
            <a:r>
              <a:rPr lang="en-US" altLang="zh-CN" sz="2400" dirty="0">
                <a:solidFill>
                  <a:srgbClr val="990000"/>
                </a:solidFill>
                <a:latin typeface="黑体" pitchFamily="2" charset="-122"/>
                <a:ea typeface="黑体" pitchFamily="2" charset="-122"/>
              </a:rPr>
              <a:t>DMA</a:t>
            </a:r>
            <a:r>
              <a:rPr lang="zh-CN" altLang="en-US" sz="2400" dirty="0">
                <a:solidFill>
                  <a:srgbClr val="990000"/>
                </a:solidFill>
                <a:latin typeface="黑体" pitchFamily="2" charset="-122"/>
                <a:ea typeface="黑体" pitchFamily="2" charset="-122"/>
              </a:rPr>
              <a:t>的数据传送</a:t>
            </a:r>
            <a:r>
              <a:rPr lang="zh-CN" altLang="en-US" sz="2400" dirty="0" smtClean="0">
                <a:solidFill>
                  <a:srgbClr val="990000"/>
                </a:solidFill>
                <a:latin typeface="黑体" pitchFamily="2" charset="-122"/>
                <a:ea typeface="黑体" pitchFamily="2" charset="-122"/>
              </a:rPr>
              <a:t>模式</a:t>
            </a:r>
            <a:endParaRPr lang="zh-CN" altLang="en-US" sz="2400" dirty="0">
              <a:solidFill>
                <a:srgbClr val="990000"/>
              </a:solidFill>
              <a:latin typeface="黑体" pitchFamily="2" charset="-122"/>
              <a:ea typeface="黑体" pitchFamily="2" charset="-122"/>
            </a:endParaRPr>
          </a:p>
          <a:p>
            <a:pPr>
              <a:lnSpc>
                <a:spcPct val="120000"/>
              </a:lnSpc>
              <a:spcBef>
                <a:spcPts val="600"/>
              </a:spcBef>
            </a:pPr>
            <a:endParaRPr lang="en-US" altLang="zh-CN" sz="2400" dirty="0" smtClean="0">
              <a:solidFill>
                <a:srgbClr val="000080"/>
              </a:solidFill>
              <a:latin typeface="黑体" pitchFamily="2" charset="-122"/>
              <a:ea typeface="黑体" pitchFamily="2" charset="-122"/>
            </a:endParaRPr>
          </a:p>
          <a:p>
            <a:pPr>
              <a:lnSpc>
                <a:spcPct val="120000"/>
              </a:lnSpc>
              <a:spcBef>
                <a:spcPts val="600"/>
              </a:spcBef>
            </a:pPr>
            <a:endParaRPr lang="en-US" altLang="zh-CN" sz="2400" dirty="0" smtClean="0">
              <a:solidFill>
                <a:srgbClr val="000080"/>
              </a:solidFill>
              <a:latin typeface="黑体" pitchFamily="2" charset="-122"/>
              <a:ea typeface="黑体" pitchFamily="2" charset="-122"/>
            </a:endParaRPr>
          </a:p>
          <a:p>
            <a:pPr>
              <a:lnSpc>
                <a:spcPct val="120000"/>
              </a:lnSpc>
              <a:spcBef>
                <a:spcPts val="0"/>
              </a:spcBef>
            </a:pPr>
            <a:endParaRPr lang="en-US" altLang="zh-CN" sz="2400" dirty="0" smtClean="0">
              <a:solidFill>
                <a:srgbClr val="000080"/>
              </a:solidFill>
              <a:latin typeface="黑体" pitchFamily="2" charset="-122"/>
              <a:ea typeface="黑体" pitchFamily="2" charset="-122"/>
            </a:endParaRPr>
          </a:p>
          <a:p>
            <a:pPr>
              <a:lnSpc>
                <a:spcPct val="120000"/>
              </a:lnSpc>
              <a:spcBef>
                <a:spcPts val="0"/>
              </a:spcBef>
            </a:pPr>
            <a:r>
              <a:rPr lang="zh-CN" altLang="en-US" sz="2400" dirty="0" smtClean="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a:t>
            </a:r>
            <a:r>
              <a:rPr lang="zh-CN" altLang="en-US" sz="2400" dirty="0">
                <a:solidFill>
                  <a:srgbClr val="000080"/>
                </a:solidFill>
                <a:latin typeface="黑体" pitchFamily="2" charset="-122"/>
                <a:ea typeface="黑体" pitchFamily="2" charset="-122"/>
              </a:rPr>
              <a:t>）单字传送</a:t>
            </a:r>
          </a:p>
          <a:p>
            <a:pPr algn="just" eaLnBrk="1" hangingPunct="1">
              <a:lnSpc>
                <a:spcPct val="120000"/>
              </a:lnSpc>
              <a:buClr>
                <a:schemeClr val="tx2"/>
              </a:buClr>
              <a:buFont typeface="Wingdings" pitchFamily="2" charset="2"/>
              <a:buNone/>
            </a:pPr>
            <a:r>
              <a:rPr lang="en-US" altLang="zh-CN" sz="2400" dirty="0" smtClean="0">
                <a:solidFill>
                  <a:srgbClr val="000080"/>
                </a:solidFill>
                <a:latin typeface="黑体" pitchFamily="2" charset="-122"/>
                <a:ea typeface="黑体" pitchFamily="2" charset="-122"/>
              </a:rPr>
              <a:t>    DMA</a:t>
            </a:r>
            <a:r>
              <a:rPr lang="zh-CN" altLang="en-US" sz="2400" dirty="0">
                <a:solidFill>
                  <a:srgbClr val="000080"/>
                </a:solidFill>
                <a:latin typeface="黑体" pitchFamily="2" charset="-122"/>
                <a:ea typeface="黑体" pitchFamily="2" charset="-122"/>
              </a:rPr>
              <a:t>请求获得批准后，</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分配</a:t>
            </a:r>
            <a:r>
              <a:rPr lang="en-US" altLang="zh-CN" sz="2400" dirty="0">
                <a:solidFill>
                  <a:srgbClr val="FF0000"/>
                </a:solidFill>
                <a:latin typeface="黑体" pitchFamily="2" charset="-122"/>
                <a:ea typeface="黑体" pitchFamily="2" charset="-122"/>
              </a:rPr>
              <a:t>1</a:t>
            </a:r>
            <a:r>
              <a:rPr lang="zh-CN" altLang="en-US" sz="2400" dirty="0">
                <a:solidFill>
                  <a:srgbClr val="FF0000"/>
                </a:solidFill>
                <a:latin typeface="黑体" pitchFamily="2" charset="-122"/>
                <a:ea typeface="黑体" pitchFamily="2" charset="-122"/>
              </a:rPr>
              <a:t>个总线周期</a:t>
            </a:r>
            <a:r>
              <a:rPr lang="zh-CN" altLang="en-US" sz="2400" dirty="0">
                <a:solidFill>
                  <a:srgbClr val="000080"/>
                </a:solidFill>
                <a:latin typeface="黑体" pitchFamily="2" charset="-122"/>
                <a:ea typeface="黑体" pitchFamily="2" charset="-122"/>
              </a:rPr>
              <a:t>用于字或字节的传送，再重新分配下一个总线周期的控制权</a:t>
            </a:r>
            <a:r>
              <a:rPr lang="en-US" altLang="zh-CN" sz="2400" dirty="0">
                <a:solidFill>
                  <a:srgbClr val="000080"/>
                </a:solidFill>
                <a:latin typeface="黑体" pitchFamily="2" charset="-122"/>
                <a:ea typeface="黑体" pitchFamily="2" charset="-122"/>
              </a:rPr>
              <a:t>(</a:t>
            </a:r>
            <a:r>
              <a:rPr lang="zh-CN" altLang="en-US" sz="2400" dirty="0">
                <a:solidFill>
                  <a:srgbClr val="FF0000"/>
                </a:solidFill>
                <a:latin typeface="黑体" pitchFamily="2" charset="-122"/>
                <a:ea typeface="黑体" pitchFamily="2" charset="-122"/>
              </a:rPr>
              <a:t>周期挪用</a:t>
            </a:r>
            <a:r>
              <a:rPr lang="en-US" altLang="zh-CN" sz="2400" dirty="0">
                <a:solidFill>
                  <a:srgbClr val="FF0000"/>
                </a:solidFill>
                <a:latin typeface="黑体" pitchFamily="2" charset="-122"/>
                <a:ea typeface="黑体" pitchFamily="2" charset="-122"/>
              </a:rPr>
              <a:t>/</a:t>
            </a:r>
            <a:r>
              <a:rPr lang="zh-CN" altLang="en-US" sz="2400" dirty="0">
                <a:solidFill>
                  <a:srgbClr val="FF0000"/>
                </a:solidFill>
                <a:latin typeface="黑体" pitchFamily="2" charset="-122"/>
                <a:ea typeface="黑体" pitchFamily="2" charset="-122"/>
              </a:rPr>
              <a:t>窃取</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a:t>
            </a:r>
          </a:p>
          <a:p>
            <a:pPr eaLnBrk="1" hangingPunct="1">
              <a:lnSpc>
                <a:spcPct val="120000"/>
              </a:lnSpc>
              <a:spcBef>
                <a:spcPts val="600"/>
              </a:spcBef>
              <a:buClr>
                <a:schemeClr val="tx2"/>
              </a:buClr>
              <a:buFont typeface="Wingdings" pitchFamily="2" charset="2"/>
              <a:buNone/>
            </a:pPr>
            <a:r>
              <a:rPr lang="zh-CN" altLang="en-US" sz="2400" dirty="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a:t>
            </a:r>
            <a:r>
              <a:rPr lang="zh-CN" altLang="en-US" sz="2400" dirty="0">
                <a:solidFill>
                  <a:srgbClr val="000080"/>
                </a:solidFill>
                <a:latin typeface="黑体" pitchFamily="2" charset="-122"/>
                <a:ea typeface="黑体" pitchFamily="2" charset="-122"/>
              </a:rPr>
              <a:t>）成组连续传送方式</a:t>
            </a:r>
          </a:p>
          <a:p>
            <a:pPr algn="just" eaLnBrk="1" hangingPunct="1">
              <a:lnSpc>
                <a:spcPct val="120000"/>
              </a:lnSpc>
              <a:buClr>
                <a:schemeClr val="tx2"/>
              </a:buClr>
              <a:buFont typeface="Wingdings" pitchFamily="2" charset="2"/>
              <a:buNone/>
            </a:pPr>
            <a:r>
              <a:rPr lang="en-US" altLang="zh-CN" sz="2400" dirty="0" smtClean="0">
                <a:solidFill>
                  <a:srgbClr val="000080"/>
                </a:solidFill>
                <a:latin typeface="黑体" pitchFamily="2" charset="-122"/>
                <a:ea typeface="黑体" pitchFamily="2" charset="-122"/>
              </a:rPr>
              <a:t>    DMA</a:t>
            </a:r>
            <a:r>
              <a:rPr lang="zh-CN" altLang="en-US" sz="2400" dirty="0">
                <a:solidFill>
                  <a:srgbClr val="000080"/>
                </a:solidFill>
                <a:latin typeface="黑体" pitchFamily="2" charset="-122"/>
                <a:ea typeface="黑体" pitchFamily="2" charset="-122"/>
              </a:rPr>
              <a:t>被批准后，连续占用</a:t>
            </a:r>
            <a:r>
              <a:rPr lang="zh-CN" altLang="en-US" sz="2400" dirty="0">
                <a:solidFill>
                  <a:srgbClr val="FF0000"/>
                </a:solidFill>
                <a:latin typeface="黑体" pitchFamily="2" charset="-122"/>
                <a:ea typeface="黑体" pitchFamily="2" charset="-122"/>
              </a:rPr>
              <a:t>多个总线周期</a:t>
            </a:r>
            <a:r>
              <a:rPr lang="zh-CN" altLang="en-US" sz="2400" dirty="0">
                <a:solidFill>
                  <a:srgbClr val="000080"/>
                </a:solidFill>
                <a:latin typeface="黑体" pitchFamily="2" charset="-122"/>
                <a:ea typeface="黑体" pitchFamily="2" charset="-122"/>
              </a:rPr>
              <a:t>，成组连续批量地传送，结束后将总线的控制权交回给</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a:t>
            </a:r>
          </a:p>
        </p:txBody>
      </p:sp>
      <p:grpSp>
        <p:nvGrpSpPr>
          <p:cNvPr id="23" name="Group 4"/>
          <p:cNvGrpSpPr>
            <a:grpSpLocks/>
          </p:cNvGrpSpPr>
          <p:nvPr/>
        </p:nvGrpSpPr>
        <p:grpSpPr bwMode="auto">
          <a:xfrm>
            <a:off x="1692759" y="1556792"/>
            <a:ext cx="5976937" cy="936625"/>
            <a:chOff x="975" y="1434"/>
            <a:chExt cx="3765" cy="590"/>
          </a:xfrm>
        </p:grpSpPr>
        <p:sp>
          <p:nvSpPr>
            <p:cNvPr id="24" name="Line 5"/>
            <p:cNvSpPr>
              <a:spLocks noChangeShapeType="1"/>
            </p:cNvSpPr>
            <p:nvPr/>
          </p:nvSpPr>
          <p:spPr bwMode="auto">
            <a:xfrm>
              <a:off x="975" y="1599"/>
              <a:ext cx="3765" cy="0"/>
            </a:xfrm>
            <a:prstGeom prst="line">
              <a:avLst/>
            </a:prstGeom>
            <a:noFill/>
            <a:ln w="28575">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grpSp>
          <p:nvGrpSpPr>
            <p:cNvPr id="25" name="Group 6"/>
            <p:cNvGrpSpPr>
              <a:grpSpLocks/>
            </p:cNvGrpSpPr>
            <p:nvPr/>
          </p:nvGrpSpPr>
          <p:grpSpPr bwMode="auto">
            <a:xfrm>
              <a:off x="1124" y="1604"/>
              <a:ext cx="618" cy="420"/>
              <a:chOff x="2160" y="9915"/>
              <a:chExt cx="930" cy="1110"/>
            </a:xfrm>
          </p:grpSpPr>
          <p:sp>
            <p:nvSpPr>
              <p:cNvPr id="38" name="Text Box 7"/>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CPU</a:t>
                </a:r>
                <a:endParaRPr lang="en-US" altLang="zh-CN" sz="1800" dirty="0">
                  <a:solidFill>
                    <a:schemeClr val="tx1"/>
                  </a:solidFill>
                  <a:latin typeface="黑体" pitchFamily="2" charset="-122"/>
                  <a:ea typeface="黑体" pitchFamily="2" charset="-122"/>
                </a:endParaRPr>
              </a:p>
            </p:txBody>
          </p:sp>
          <p:sp>
            <p:nvSpPr>
              <p:cNvPr id="39" name="Line 8"/>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26" name="Group 9"/>
            <p:cNvGrpSpPr>
              <a:grpSpLocks/>
            </p:cNvGrpSpPr>
            <p:nvPr/>
          </p:nvGrpSpPr>
          <p:grpSpPr bwMode="auto">
            <a:xfrm>
              <a:off x="1881" y="1604"/>
              <a:ext cx="618" cy="420"/>
              <a:chOff x="2160" y="9915"/>
              <a:chExt cx="930" cy="1110"/>
            </a:xfrm>
          </p:grpSpPr>
          <p:sp>
            <p:nvSpPr>
              <p:cNvPr id="36" name="Text Box 10"/>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MM</a:t>
                </a:r>
                <a:endParaRPr lang="en-US" altLang="zh-CN" sz="1800" dirty="0">
                  <a:solidFill>
                    <a:schemeClr val="tx1"/>
                  </a:solidFill>
                  <a:latin typeface="黑体" pitchFamily="2" charset="-122"/>
                  <a:ea typeface="黑体" pitchFamily="2" charset="-122"/>
                </a:endParaRPr>
              </a:p>
            </p:txBody>
          </p:sp>
          <p:sp>
            <p:nvSpPr>
              <p:cNvPr id="37" name="Line 11"/>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27" name="Group 12"/>
            <p:cNvGrpSpPr>
              <a:grpSpLocks/>
            </p:cNvGrpSpPr>
            <p:nvPr/>
          </p:nvGrpSpPr>
          <p:grpSpPr bwMode="auto">
            <a:xfrm>
              <a:off x="3176" y="1604"/>
              <a:ext cx="618" cy="420"/>
              <a:chOff x="2160" y="9915"/>
              <a:chExt cx="930" cy="1110"/>
            </a:xfrm>
          </p:grpSpPr>
          <p:sp>
            <p:nvSpPr>
              <p:cNvPr id="34" name="Text Box 13"/>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I/O</a:t>
                </a:r>
                <a:endParaRPr lang="en-US" altLang="zh-CN" sz="1800" dirty="0">
                  <a:solidFill>
                    <a:schemeClr val="tx1"/>
                  </a:solidFill>
                  <a:latin typeface="黑体" pitchFamily="2" charset="-122"/>
                  <a:ea typeface="黑体" pitchFamily="2" charset="-122"/>
                </a:endParaRPr>
              </a:p>
            </p:txBody>
          </p:sp>
          <p:sp>
            <p:nvSpPr>
              <p:cNvPr id="35" name="Line 14"/>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grpSp>
          <p:nvGrpSpPr>
            <p:cNvPr id="28" name="Group 15"/>
            <p:cNvGrpSpPr>
              <a:grpSpLocks/>
            </p:cNvGrpSpPr>
            <p:nvPr/>
          </p:nvGrpSpPr>
          <p:grpSpPr bwMode="auto">
            <a:xfrm>
              <a:off x="3983" y="1604"/>
              <a:ext cx="618" cy="420"/>
              <a:chOff x="2160" y="9915"/>
              <a:chExt cx="930" cy="1110"/>
            </a:xfrm>
          </p:grpSpPr>
          <p:sp>
            <p:nvSpPr>
              <p:cNvPr id="32" name="Text Box 16"/>
              <p:cNvSpPr txBox="1">
                <a:spLocks noChangeArrowheads="1"/>
              </p:cNvSpPr>
              <p:nvPr/>
            </p:nvSpPr>
            <p:spPr bwMode="auto">
              <a:xfrm>
                <a:off x="2160" y="10500"/>
                <a:ext cx="930" cy="525"/>
              </a:xfrm>
              <a:prstGeom prst="rect">
                <a:avLst/>
              </a:prstGeom>
              <a:solidFill>
                <a:srgbClr val="FFFF00"/>
              </a:solidFill>
              <a:ln w="19050">
                <a:solidFill>
                  <a:srgbClr val="000080"/>
                </a:solidFill>
                <a:miter lim="800000"/>
                <a:headEnd/>
                <a:tailEnd/>
              </a:ln>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00"/>
                    </a:solidFill>
                    <a:latin typeface="黑体" pitchFamily="2" charset="-122"/>
                    <a:ea typeface="黑体" pitchFamily="2" charset="-122"/>
                  </a:rPr>
                  <a:t>I/O</a:t>
                </a:r>
                <a:endParaRPr lang="en-US" altLang="zh-CN" sz="1800" dirty="0">
                  <a:solidFill>
                    <a:schemeClr val="tx1"/>
                  </a:solidFill>
                  <a:latin typeface="黑体" pitchFamily="2" charset="-122"/>
                  <a:ea typeface="黑体" pitchFamily="2" charset="-122"/>
                </a:endParaRPr>
              </a:p>
            </p:txBody>
          </p:sp>
          <p:sp>
            <p:nvSpPr>
              <p:cNvPr id="33" name="Line 17"/>
              <p:cNvSpPr>
                <a:spLocks noChangeShapeType="1"/>
              </p:cNvSpPr>
              <p:nvPr/>
            </p:nvSpPr>
            <p:spPr bwMode="auto">
              <a:xfrm>
                <a:off x="2625" y="9915"/>
                <a:ext cx="0" cy="57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lIns="0" tIns="0" rIns="0" bIns="0"/>
              <a:lstStyle/>
              <a:p>
                <a:endParaRPr lang="zh-CN" altLang="en-US"/>
              </a:p>
            </p:txBody>
          </p:sp>
        </p:grpSp>
        <p:sp>
          <p:nvSpPr>
            <p:cNvPr id="29" name="Freeform 18"/>
            <p:cNvSpPr>
              <a:spLocks/>
            </p:cNvSpPr>
            <p:nvPr/>
          </p:nvSpPr>
          <p:spPr bwMode="auto">
            <a:xfrm>
              <a:off x="2262" y="1559"/>
              <a:ext cx="1135" cy="210"/>
            </a:xfrm>
            <a:custGeom>
              <a:avLst/>
              <a:gdLst>
                <a:gd name="T0" fmla="*/ 0 w 1785"/>
                <a:gd name="T1" fmla="*/ 1 h 390"/>
                <a:gd name="T2" fmla="*/ 0 w 1785"/>
                <a:gd name="T3" fmla="*/ 0 h 390"/>
                <a:gd name="T4" fmla="*/ 2 w 1785"/>
                <a:gd name="T5" fmla="*/ 0 h 390"/>
                <a:gd name="T6" fmla="*/ 2 w 1785"/>
                <a:gd name="T7" fmla="*/ 1 h 390"/>
                <a:gd name="T8" fmla="*/ 0 60000 65536"/>
                <a:gd name="T9" fmla="*/ 0 60000 65536"/>
                <a:gd name="T10" fmla="*/ 0 60000 65536"/>
                <a:gd name="T11" fmla="*/ 0 60000 65536"/>
                <a:gd name="T12" fmla="*/ 0 w 1785"/>
                <a:gd name="T13" fmla="*/ 0 h 390"/>
                <a:gd name="T14" fmla="*/ 1785 w 1785"/>
                <a:gd name="T15" fmla="*/ 390 h 390"/>
              </a:gdLst>
              <a:ahLst/>
              <a:cxnLst>
                <a:cxn ang="T8">
                  <a:pos x="T0" y="T1"/>
                </a:cxn>
                <a:cxn ang="T9">
                  <a:pos x="T2" y="T3"/>
                </a:cxn>
                <a:cxn ang="T10">
                  <a:pos x="T4" y="T5"/>
                </a:cxn>
                <a:cxn ang="T11">
                  <a:pos x="T6" y="T7"/>
                </a:cxn>
              </a:cxnLst>
              <a:rect l="T12" t="T13" r="T14" b="T15"/>
              <a:pathLst>
                <a:path w="1785" h="390">
                  <a:moveTo>
                    <a:pt x="0" y="390"/>
                  </a:moveTo>
                  <a:lnTo>
                    <a:pt x="0" y="0"/>
                  </a:lnTo>
                  <a:lnTo>
                    <a:pt x="1785" y="0"/>
                  </a:lnTo>
                  <a:lnTo>
                    <a:pt x="1785" y="330"/>
                  </a:lnTo>
                </a:path>
              </a:pathLst>
            </a:custGeom>
            <a:noFill/>
            <a:ln w="38100" cap="flat" cmpd="sng">
              <a:solidFill>
                <a:srgbClr val="FF0000"/>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30" name="Text Box 19"/>
            <p:cNvSpPr txBox="1">
              <a:spLocks noChangeArrowheads="1"/>
            </p:cNvSpPr>
            <p:nvPr/>
          </p:nvSpPr>
          <p:spPr bwMode="auto">
            <a:xfrm>
              <a:off x="1344" y="1434"/>
              <a:ext cx="697"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800" dirty="0">
                  <a:solidFill>
                    <a:srgbClr val="000080"/>
                  </a:solidFill>
                  <a:latin typeface="黑体" pitchFamily="2" charset="-122"/>
                  <a:ea typeface="黑体" pitchFamily="2" charset="-122"/>
                </a:rPr>
                <a:t>BUS</a:t>
              </a:r>
              <a:endParaRPr lang="en-US" altLang="zh-CN" sz="1800" dirty="0">
                <a:solidFill>
                  <a:schemeClr val="tx1"/>
                </a:solidFill>
                <a:latin typeface="黑体" pitchFamily="2" charset="-122"/>
                <a:ea typeface="黑体" pitchFamily="2" charset="-122"/>
              </a:endParaRPr>
            </a:p>
          </p:txBody>
        </p:sp>
        <p:sp>
          <p:nvSpPr>
            <p:cNvPr id="31" name="Text Box 20"/>
            <p:cNvSpPr txBox="1">
              <a:spLocks noChangeArrowheads="1"/>
            </p:cNvSpPr>
            <p:nvPr/>
          </p:nvSpPr>
          <p:spPr bwMode="auto">
            <a:xfrm>
              <a:off x="3455" y="1638"/>
              <a:ext cx="877"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000">
                  <a:solidFill>
                    <a:srgbClr val="000080"/>
                  </a:solidFill>
                  <a:latin typeface="黑体" pitchFamily="2" charset="-122"/>
                  <a:ea typeface="黑体" pitchFamily="2" charset="-122"/>
                </a:rPr>
                <a:t>．．．．．．</a:t>
              </a:r>
              <a:endParaRPr lang="zh-CN" altLang="en-US" sz="1000">
                <a:solidFill>
                  <a:schemeClr val="tx1"/>
                </a:solidFill>
                <a:latin typeface="黑体" pitchFamily="2" charset="-122"/>
                <a:ea typeface="黑体" pitchFamily="2" charset="-122"/>
              </a:endParaRPr>
            </a:p>
          </p:txBody>
        </p:sp>
      </p:grpSp>
    </p:spTree>
    <p:extLst>
      <p:ext uri="{BB962C8B-B14F-4D97-AF65-F5344CB8AC3E}">
        <p14:creationId xmlns:p14="http://schemas.microsoft.com/office/powerpoint/2010/main" val="52820101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ChangeArrowheads="1"/>
          </p:cNvSpPr>
          <p:nvPr/>
        </p:nvSpPr>
        <p:spPr bwMode="auto">
          <a:xfrm>
            <a:off x="684213" y="388938"/>
            <a:ext cx="73437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7.5.2 DMA</a:t>
            </a:r>
            <a:r>
              <a:rPr lang="zh-CN" altLang="en-US" sz="2400">
                <a:solidFill>
                  <a:srgbClr val="990000"/>
                </a:solidFill>
                <a:latin typeface="黑体" pitchFamily="2" charset="-122"/>
                <a:ea typeface="黑体" pitchFamily="2" charset="-122"/>
              </a:rPr>
              <a:t>接口（又称为</a:t>
            </a:r>
            <a:r>
              <a:rPr lang="en-US" altLang="zh-CN" sz="2400" dirty="0">
                <a:solidFill>
                  <a:srgbClr val="990000"/>
                </a:solidFill>
                <a:latin typeface="黑体" pitchFamily="2" charset="-122"/>
                <a:ea typeface="黑体" pitchFamily="2" charset="-122"/>
              </a:rPr>
              <a:t>DMA</a:t>
            </a:r>
            <a:r>
              <a:rPr lang="zh-CN" altLang="en-US" sz="2400">
                <a:solidFill>
                  <a:srgbClr val="990000"/>
                </a:solidFill>
                <a:latin typeface="黑体" pitchFamily="2" charset="-122"/>
                <a:ea typeface="黑体" pitchFamily="2" charset="-122"/>
              </a:rPr>
              <a:t>控制器）</a:t>
            </a:r>
            <a:endParaRPr lang="zh-CN" altLang="en-US" sz="2400" b="0">
              <a:solidFill>
                <a:srgbClr val="990000"/>
              </a:solidFill>
              <a:latin typeface="黑体" pitchFamily="2" charset="-122"/>
              <a:ea typeface="黑体" pitchFamily="2" charset="-122"/>
            </a:endParaRPr>
          </a:p>
        </p:txBody>
      </p:sp>
      <p:grpSp>
        <p:nvGrpSpPr>
          <p:cNvPr id="2" name="Group 33"/>
          <p:cNvGrpSpPr>
            <a:grpSpLocks/>
          </p:cNvGrpSpPr>
          <p:nvPr/>
        </p:nvGrpSpPr>
        <p:grpSpPr bwMode="auto">
          <a:xfrm>
            <a:off x="666750" y="2492896"/>
            <a:ext cx="7991475" cy="3744416"/>
            <a:chOff x="431" y="1117"/>
            <a:chExt cx="4854" cy="2132"/>
          </a:xfrm>
        </p:grpSpPr>
        <p:pic>
          <p:nvPicPr>
            <p:cNvPr id="59398" name="Picture 7" descr="tu 7-11a"/>
            <p:cNvPicPr>
              <a:picLocks noChangeAspect="1" noChangeArrowheads="1"/>
            </p:cNvPicPr>
            <p:nvPr/>
          </p:nvPicPr>
          <p:blipFill>
            <a:blip r:embed="rId2">
              <a:extLst>
                <a:ext uri="{28A0092B-C50C-407E-A947-70E740481C1C}">
                  <a14:useLocalDpi xmlns:a14="http://schemas.microsoft.com/office/drawing/2010/main" val="0"/>
                </a:ext>
              </a:extLst>
            </a:blip>
            <a:srcRect b="6793"/>
            <a:stretch>
              <a:fillRect/>
            </a:stretch>
          </p:blipFill>
          <p:spPr bwMode="auto">
            <a:xfrm>
              <a:off x="431" y="1822"/>
              <a:ext cx="4854" cy="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9399" name="Group 8"/>
            <p:cNvGrpSpPr>
              <a:grpSpLocks/>
            </p:cNvGrpSpPr>
            <p:nvPr/>
          </p:nvGrpSpPr>
          <p:grpSpPr bwMode="auto">
            <a:xfrm>
              <a:off x="945" y="1162"/>
              <a:ext cx="2570" cy="868"/>
              <a:chOff x="900" y="102"/>
              <a:chExt cx="1404" cy="637"/>
            </a:xfrm>
          </p:grpSpPr>
          <p:sp>
            <p:nvSpPr>
              <p:cNvPr id="59402" name="Text Box 9"/>
              <p:cNvSpPr txBox="1">
                <a:spLocks noChangeArrowheads="1"/>
              </p:cNvSpPr>
              <p:nvPr/>
            </p:nvSpPr>
            <p:spPr bwMode="auto">
              <a:xfrm>
                <a:off x="1435" y="425"/>
                <a:ext cx="866" cy="183"/>
              </a:xfrm>
              <a:prstGeom prst="rect">
                <a:avLst/>
              </a:prstGeom>
              <a:solidFill>
                <a:srgbClr val="FFFF00"/>
              </a:solidFill>
              <a:ln w="9525">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zh-CN" altLang="en-US" sz="1600">
                    <a:solidFill>
                      <a:srgbClr val="000080"/>
                    </a:solidFill>
                    <a:latin typeface="黑体" pitchFamily="2" charset="-122"/>
                    <a:ea typeface="黑体" pitchFamily="2" charset="-122"/>
                  </a:rPr>
                  <a:t>中断逻辑部件</a:t>
                </a:r>
                <a:endParaRPr lang="zh-CN" altLang="en-US" sz="1600">
                  <a:solidFill>
                    <a:srgbClr val="000000"/>
                  </a:solidFill>
                  <a:latin typeface="黑体" pitchFamily="2" charset="-122"/>
                  <a:ea typeface="黑体" pitchFamily="2" charset="-122"/>
                </a:endParaRPr>
              </a:p>
            </p:txBody>
          </p:sp>
          <p:sp>
            <p:nvSpPr>
              <p:cNvPr id="59403" name="Line 10"/>
              <p:cNvSpPr>
                <a:spLocks noChangeShapeType="1"/>
              </p:cNvSpPr>
              <p:nvPr/>
            </p:nvSpPr>
            <p:spPr bwMode="auto">
              <a:xfrm flipH="1">
                <a:off x="905" y="450"/>
                <a:ext cx="530" cy="0"/>
              </a:xfrm>
              <a:prstGeom prst="line">
                <a:avLst/>
              </a:prstGeom>
              <a:noFill/>
              <a:ln w="9525">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59404" name="Line 11"/>
              <p:cNvSpPr>
                <a:spLocks noChangeShapeType="1"/>
              </p:cNvSpPr>
              <p:nvPr/>
            </p:nvSpPr>
            <p:spPr bwMode="auto">
              <a:xfrm>
                <a:off x="905" y="522"/>
                <a:ext cx="530" cy="0"/>
              </a:xfrm>
              <a:prstGeom prst="line">
                <a:avLst/>
              </a:prstGeom>
              <a:noFill/>
              <a:ln w="9525">
                <a:solidFill>
                  <a:srgbClr val="FF000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59405" name="Line 12"/>
              <p:cNvSpPr>
                <a:spLocks noChangeShapeType="1"/>
              </p:cNvSpPr>
              <p:nvPr/>
            </p:nvSpPr>
            <p:spPr bwMode="auto">
              <a:xfrm>
                <a:off x="905" y="587"/>
                <a:ext cx="536" cy="0"/>
              </a:xfrm>
              <a:prstGeom prst="line">
                <a:avLst/>
              </a:prstGeom>
              <a:noFill/>
              <a:ln w="19050">
                <a:solidFill>
                  <a:srgbClr val="000080"/>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59406" name="Text Box 13"/>
              <p:cNvSpPr txBox="1">
                <a:spLocks noChangeArrowheads="1"/>
              </p:cNvSpPr>
              <p:nvPr/>
            </p:nvSpPr>
            <p:spPr bwMode="auto">
              <a:xfrm>
                <a:off x="1028" y="349"/>
                <a:ext cx="31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FF"/>
                    </a:solidFill>
                    <a:latin typeface="黑体" pitchFamily="2" charset="-122"/>
                    <a:ea typeface="黑体" pitchFamily="2" charset="-122"/>
                  </a:rPr>
                  <a:t>/INTR</a:t>
                </a:r>
              </a:p>
            </p:txBody>
          </p:sp>
          <p:sp>
            <p:nvSpPr>
              <p:cNvPr id="59407" name="Text Box 14"/>
              <p:cNvSpPr txBox="1">
                <a:spLocks noChangeArrowheads="1"/>
              </p:cNvSpPr>
              <p:nvPr/>
            </p:nvSpPr>
            <p:spPr bwMode="auto">
              <a:xfrm>
                <a:off x="1041" y="420"/>
                <a:ext cx="31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FF0000"/>
                    </a:solidFill>
                    <a:latin typeface="黑体" pitchFamily="2" charset="-122"/>
                    <a:ea typeface="黑体" pitchFamily="2" charset="-122"/>
                  </a:rPr>
                  <a:t>INTA</a:t>
                </a:r>
              </a:p>
            </p:txBody>
          </p:sp>
          <p:sp>
            <p:nvSpPr>
              <p:cNvPr id="59408" name="Text Box 15"/>
              <p:cNvSpPr txBox="1">
                <a:spLocks noChangeArrowheads="1"/>
              </p:cNvSpPr>
              <p:nvPr/>
            </p:nvSpPr>
            <p:spPr bwMode="auto">
              <a:xfrm>
                <a:off x="1034" y="486"/>
                <a:ext cx="31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0000"/>
                    </a:solidFill>
                    <a:latin typeface="黑体" pitchFamily="2" charset="-122"/>
                    <a:ea typeface="黑体" pitchFamily="2" charset="-122"/>
                  </a:rPr>
                  <a:t>Dat</a:t>
                </a:r>
                <a:r>
                  <a:rPr lang="en-US" altLang="zh-CN" sz="1600" dirty="0">
                    <a:solidFill>
                      <a:srgbClr val="0000FF"/>
                    </a:solidFill>
                    <a:latin typeface="黑体" pitchFamily="2" charset="-122"/>
                    <a:ea typeface="黑体" pitchFamily="2" charset="-122"/>
                  </a:rPr>
                  <a:t>a</a:t>
                </a:r>
                <a:endParaRPr lang="en-US" altLang="zh-CN" sz="1600" dirty="0">
                  <a:solidFill>
                    <a:srgbClr val="000080"/>
                  </a:solidFill>
                  <a:latin typeface="黑体" pitchFamily="2" charset="-122"/>
                  <a:ea typeface="黑体" pitchFamily="2" charset="-122"/>
                </a:endParaRPr>
              </a:p>
            </p:txBody>
          </p:sp>
          <p:sp>
            <p:nvSpPr>
              <p:cNvPr id="59409" name="Text Box 16"/>
              <p:cNvSpPr txBox="1">
                <a:spLocks noChangeArrowheads="1"/>
              </p:cNvSpPr>
              <p:nvPr/>
            </p:nvSpPr>
            <p:spPr bwMode="auto">
              <a:xfrm>
                <a:off x="1438" y="102"/>
                <a:ext cx="866" cy="183"/>
              </a:xfrm>
              <a:prstGeom prst="rect">
                <a:avLst/>
              </a:prstGeom>
              <a:solidFill>
                <a:srgbClr val="FF0066"/>
              </a:solidFill>
              <a:ln w="9525">
                <a:solidFill>
                  <a:srgbClr val="000080"/>
                </a:solidFill>
                <a:miter lim="800000"/>
                <a:headEnd/>
                <a:tailEnd/>
              </a:ln>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FFFF00"/>
                    </a:solidFill>
                    <a:latin typeface="黑体" pitchFamily="2" charset="-122"/>
                    <a:ea typeface="黑体" pitchFamily="2" charset="-122"/>
                  </a:rPr>
                  <a:t>DMA</a:t>
                </a:r>
                <a:r>
                  <a:rPr lang="zh-CN" altLang="en-US" sz="1600" dirty="0">
                    <a:solidFill>
                      <a:srgbClr val="FFFF00"/>
                    </a:solidFill>
                    <a:latin typeface="黑体" pitchFamily="2" charset="-122"/>
                    <a:ea typeface="黑体" pitchFamily="2" charset="-122"/>
                  </a:rPr>
                  <a:t>控制逻辑</a:t>
                </a:r>
              </a:p>
            </p:txBody>
          </p:sp>
          <p:sp>
            <p:nvSpPr>
              <p:cNvPr id="59410" name="Line 17"/>
              <p:cNvSpPr>
                <a:spLocks noChangeShapeType="1"/>
              </p:cNvSpPr>
              <p:nvPr/>
            </p:nvSpPr>
            <p:spPr bwMode="auto">
              <a:xfrm>
                <a:off x="900" y="186"/>
                <a:ext cx="543" cy="0"/>
              </a:xfrm>
              <a:prstGeom prst="line">
                <a:avLst/>
              </a:prstGeom>
              <a:noFill/>
              <a:ln w="19050">
                <a:solidFill>
                  <a:srgbClr val="339933"/>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11" name="Line 18"/>
              <p:cNvSpPr>
                <a:spLocks noChangeShapeType="1"/>
              </p:cNvSpPr>
              <p:nvPr/>
            </p:nvSpPr>
            <p:spPr bwMode="auto">
              <a:xfrm>
                <a:off x="1793" y="293"/>
                <a:ext cx="0" cy="135"/>
              </a:xfrm>
              <a:prstGeom prst="line">
                <a:avLst/>
              </a:prstGeom>
              <a:noFill/>
              <a:ln w="9525">
                <a:solidFill>
                  <a:srgbClr val="33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12" name="Line 19"/>
              <p:cNvSpPr>
                <a:spLocks noChangeShapeType="1"/>
              </p:cNvSpPr>
              <p:nvPr/>
            </p:nvSpPr>
            <p:spPr bwMode="auto">
              <a:xfrm flipV="1">
                <a:off x="1929" y="286"/>
                <a:ext cx="0" cy="450"/>
              </a:xfrm>
              <a:prstGeom prst="line">
                <a:avLst/>
              </a:prstGeom>
              <a:noFill/>
              <a:ln w="12700">
                <a:solidFill>
                  <a:srgbClr val="33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13" name="Line 20"/>
              <p:cNvSpPr>
                <a:spLocks noChangeShapeType="1"/>
              </p:cNvSpPr>
              <p:nvPr/>
            </p:nvSpPr>
            <p:spPr bwMode="auto">
              <a:xfrm flipV="1">
                <a:off x="1996" y="289"/>
                <a:ext cx="0" cy="450"/>
              </a:xfrm>
              <a:prstGeom prst="line">
                <a:avLst/>
              </a:prstGeom>
              <a:noFill/>
              <a:ln w="12700">
                <a:solidFill>
                  <a:srgbClr val="33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59400" name="Line 21"/>
            <p:cNvSpPr>
              <a:spLocks noChangeShapeType="1"/>
            </p:cNvSpPr>
            <p:nvPr/>
          </p:nvSpPr>
          <p:spPr bwMode="auto">
            <a:xfrm flipH="1" flipV="1">
              <a:off x="954" y="1143"/>
              <a:ext cx="0" cy="1669"/>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1" name="Text Box 22"/>
            <p:cNvSpPr txBox="1">
              <a:spLocks noChangeArrowheads="1"/>
            </p:cNvSpPr>
            <p:nvPr/>
          </p:nvSpPr>
          <p:spPr bwMode="auto">
            <a:xfrm>
              <a:off x="803" y="1117"/>
              <a:ext cx="136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a:r>
                <a:rPr lang="en-US" altLang="zh-CN" sz="1600" dirty="0">
                  <a:solidFill>
                    <a:srgbClr val="008000"/>
                  </a:solidFill>
                  <a:latin typeface="黑体" pitchFamily="2" charset="-122"/>
                  <a:ea typeface="黑体" pitchFamily="2" charset="-122"/>
                </a:rPr>
                <a:t>DMA</a:t>
              </a:r>
              <a:r>
                <a:rPr lang="zh-CN" altLang="en-US" sz="1600">
                  <a:solidFill>
                    <a:srgbClr val="008000"/>
                  </a:solidFill>
                  <a:latin typeface="黑体" pitchFamily="2" charset="-122"/>
                  <a:ea typeface="黑体" pitchFamily="2" charset="-122"/>
                </a:rPr>
                <a:t>请求</a:t>
              </a:r>
            </a:p>
            <a:p>
              <a:pPr algn="ctr"/>
              <a:r>
                <a:rPr lang="en-US" altLang="zh-CN" sz="1600" dirty="0">
                  <a:solidFill>
                    <a:srgbClr val="008000"/>
                  </a:solidFill>
                  <a:latin typeface="黑体" pitchFamily="2" charset="-122"/>
                  <a:ea typeface="黑体" pitchFamily="2" charset="-122"/>
                </a:rPr>
                <a:t>DMA</a:t>
              </a:r>
              <a:r>
                <a:rPr lang="zh-CN" altLang="en-US" sz="1600">
                  <a:solidFill>
                    <a:srgbClr val="008000"/>
                  </a:solidFill>
                  <a:latin typeface="黑体" pitchFamily="2" charset="-122"/>
                  <a:ea typeface="黑体" pitchFamily="2" charset="-122"/>
                </a:rPr>
                <a:t>应答</a:t>
              </a:r>
            </a:p>
          </p:txBody>
        </p:sp>
      </p:grpSp>
      <p:sp>
        <p:nvSpPr>
          <p:cNvPr id="691225" name="Rectangle 25"/>
          <p:cNvSpPr>
            <a:spLocks noChangeArrowheads="1"/>
          </p:cNvSpPr>
          <p:nvPr/>
        </p:nvSpPr>
        <p:spPr bwMode="auto">
          <a:xfrm>
            <a:off x="604838" y="999710"/>
            <a:ext cx="8053387"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nchorCtr="0">
            <a:spAutoFit/>
          </a:bodyPr>
          <a:lstStyle/>
          <a:p>
            <a:pPr algn="just">
              <a:lnSpc>
                <a:spcPct val="120000"/>
              </a:lnSpc>
            </a:pPr>
            <a:r>
              <a:rPr lang="zh-CN" altLang="en-US" sz="2400" dirty="0" smtClean="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经典的</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接口是各设备分散控制的，比中断接口多了</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控制逻辑。当外设需要进行数据传送时，通过</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控制器向</a:t>
            </a:r>
            <a:r>
              <a:rPr lang="en-US" altLang="zh-CN" sz="2400" dirty="0">
                <a:solidFill>
                  <a:srgbClr val="000080"/>
                </a:solidFill>
                <a:latin typeface="黑体" pitchFamily="2" charset="-122"/>
                <a:ea typeface="黑体" pitchFamily="2" charset="-122"/>
              </a:rPr>
              <a:t>CPU</a:t>
            </a:r>
            <a:r>
              <a:rPr lang="zh-CN" altLang="en-US" sz="2400" dirty="0">
                <a:solidFill>
                  <a:srgbClr val="000080"/>
                </a:solidFill>
                <a:latin typeface="黑体" pitchFamily="2" charset="-122"/>
                <a:ea typeface="黑体" pitchFamily="2" charset="-122"/>
              </a:rPr>
              <a:t>提出</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传送请求。</a:t>
            </a:r>
            <a:endParaRPr lang="zh-CN" altLang="en-US" sz="2400" dirty="0">
              <a:latin typeface="黑体" pitchFamily="2" charset="-122"/>
              <a:ea typeface="黑体" pitchFamily="2" charset="-122"/>
            </a:endParaRPr>
          </a:p>
        </p:txBody>
      </p:sp>
      <p:sp>
        <p:nvSpPr>
          <p:cNvPr id="59397" name="Rectangle 31"/>
          <p:cNvSpPr>
            <a:spLocks noChangeArrowheads="1"/>
          </p:cNvSpPr>
          <p:nvPr/>
        </p:nvSpPr>
        <p:spPr bwMode="auto">
          <a:xfrm>
            <a:off x="4479925" y="1985963"/>
            <a:ext cx="1841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1"/>
          <p:cNvSpPr>
            <a:spLocks noChangeArrowheads="1"/>
          </p:cNvSpPr>
          <p:nvPr/>
        </p:nvSpPr>
        <p:spPr bwMode="auto">
          <a:xfrm>
            <a:off x="611188" y="548680"/>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C00000"/>
                </a:solidFill>
                <a:latin typeface="黑体" pitchFamily="2" charset="-122"/>
                <a:ea typeface="黑体" pitchFamily="2" charset="-122"/>
              </a:rPr>
              <a:t>现代计算机的</a:t>
            </a:r>
            <a:r>
              <a:rPr lang="en-US" altLang="zh-CN" sz="2400" dirty="0">
                <a:solidFill>
                  <a:srgbClr val="C00000"/>
                </a:solidFill>
                <a:latin typeface="黑体" pitchFamily="2" charset="-122"/>
                <a:ea typeface="黑体" pitchFamily="2" charset="-122"/>
              </a:rPr>
              <a:t>DMA</a:t>
            </a:r>
            <a:r>
              <a:rPr lang="zh-CN" altLang="en-US" sz="2400" dirty="0">
                <a:solidFill>
                  <a:srgbClr val="C00000"/>
                </a:solidFill>
                <a:latin typeface="黑体" pitchFamily="2" charset="-122"/>
                <a:ea typeface="黑体" pitchFamily="2" charset="-122"/>
              </a:rPr>
              <a:t>控制器基本</a:t>
            </a:r>
            <a:r>
              <a:rPr lang="zh-CN" altLang="en-US" sz="2400" dirty="0" smtClean="0">
                <a:solidFill>
                  <a:srgbClr val="C00000"/>
                </a:solidFill>
                <a:latin typeface="黑体" pitchFamily="2" charset="-122"/>
                <a:ea typeface="黑体" pitchFamily="2" charset="-122"/>
              </a:rPr>
              <a:t>组成： </a:t>
            </a:r>
            <a:endParaRPr lang="zh-CN" altLang="en-US" sz="2400" dirty="0">
              <a:solidFill>
                <a:srgbClr val="C00000"/>
              </a:solidFill>
              <a:latin typeface="黑体" pitchFamily="2" charset="-122"/>
              <a:ea typeface="黑体" pitchFamily="2" charset="-122"/>
            </a:endParaRPr>
          </a:p>
        </p:txBody>
      </p:sp>
      <p:grpSp>
        <p:nvGrpSpPr>
          <p:cNvPr id="2" name="组合 1"/>
          <p:cNvGrpSpPr/>
          <p:nvPr/>
        </p:nvGrpSpPr>
        <p:grpSpPr>
          <a:xfrm>
            <a:off x="323850" y="1412900"/>
            <a:ext cx="8351838" cy="4824412"/>
            <a:chOff x="323850" y="1052736"/>
            <a:chExt cx="8351838" cy="4824412"/>
          </a:xfrm>
        </p:grpSpPr>
        <p:pic>
          <p:nvPicPr>
            <p:cNvPr id="60418" name="图片 1"/>
            <p:cNvPicPr>
              <a:picLocks noChangeAspect="1"/>
            </p:cNvPicPr>
            <p:nvPr/>
          </p:nvPicPr>
          <p:blipFill>
            <a:blip r:embed="rId2">
              <a:extLst>
                <a:ext uri="{28A0092B-C50C-407E-A947-70E740481C1C}">
                  <a14:useLocalDpi xmlns:a14="http://schemas.microsoft.com/office/drawing/2010/main" val="0"/>
                </a:ext>
              </a:extLst>
            </a:blip>
            <a:srcRect r="5151" b="11870"/>
            <a:stretch>
              <a:fillRect/>
            </a:stretch>
          </p:blipFill>
          <p:spPr bwMode="auto">
            <a:xfrm>
              <a:off x="323850" y="1052736"/>
              <a:ext cx="8351838"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34"/>
            <p:cNvSpPr>
              <a:spLocks noChangeArrowheads="1"/>
            </p:cNvSpPr>
            <p:nvPr/>
          </p:nvSpPr>
          <p:spPr bwMode="auto">
            <a:xfrm>
              <a:off x="6156325" y="2417763"/>
              <a:ext cx="1738313" cy="434975"/>
            </a:xfrm>
            <a:prstGeom prst="rect">
              <a:avLst/>
            </a:prstGeom>
            <a:solidFill>
              <a:srgbClr val="CC3300">
                <a:alpha val="4313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714788" name="Rectangle 36"/>
            <p:cNvSpPr>
              <a:spLocks noChangeArrowheads="1"/>
            </p:cNvSpPr>
            <p:nvPr/>
          </p:nvSpPr>
          <p:spPr bwMode="auto">
            <a:xfrm>
              <a:off x="6156325" y="3201988"/>
              <a:ext cx="1738313" cy="434975"/>
            </a:xfrm>
            <a:prstGeom prst="rect">
              <a:avLst/>
            </a:prstGeom>
            <a:solidFill>
              <a:srgbClr val="CC3300">
                <a:alpha val="4313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714789" name="Rectangle 37"/>
            <p:cNvSpPr>
              <a:spLocks noChangeArrowheads="1"/>
            </p:cNvSpPr>
            <p:nvPr/>
          </p:nvSpPr>
          <p:spPr bwMode="auto">
            <a:xfrm>
              <a:off x="5076825" y="4175125"/>
              <a:ext cx="1727200" cy="406400"/>
            </a:xfrm>
            <a:prstGeom prst="rect">
              <a:avLst/>
            </a:prstGeom>
            <a:solidFill>
              <a:srgbClr val="CC3300">
                <a:alpha val="4313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714790" name="Rectangle 38"/>
            <p:cNvSpPr>
              <a:spLocks noChangeArrowheads="1"/>
            </p:cNvSpPr>
            <p:nvPr/>
          </p:nvSpPr>
          <p:spPr bwMode="auto">
            <a:xfrm>
              <a:off x="3536950" y="4170363"/>
              <a:ext cx="1179513" cy="684212"/>
            </a:xfrm>
            <a:prstGeom prst="rect">
              <a:avLst/>
            </a:prstGeom>
            <a:solidFill>
              <a:srgbClr val="CC3300">
                <a:alpha val="4313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714791" name="Rectangle 39"/>
            <p:cNvSpPr>
              <a:spLocks noChangeArrowheads="1"/>
            </p:cNvSpPr>
            <p:nvPr/>
          </p:nvSpPr>
          <p:spPr bwMode="auto">
            <a:xfrm>
              <a:off x="3184525" y="3248025"/>
              <a:ext cx="1674813" cy="434975"/>
            </a:xfrm>
            <a:prstGeom prst="rect">
              <a:avLst/>
            </a:prstGeom>
            <a:solidFill>
              <a:srgbClr val="CC3300">
                <a:alpha val="4313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sp>
          <p:nvSpPr>
            <p:cNvPr id="714792" name="Rectangle 40"/>
            <p:cNvSpPr>
              <a:spLocks noChangeArrowheads="1"/>
            </p:cNvSpPr>
            <p:nvPr/>
          </p:nvSpPr>
          <p:spPr bwMode="auto">
            <a:xfrm>
              <a:off x="3536950" y="2349500"/>
              <a:ext cx="963613" cy="434975"/>
            </a:xfrm>
            <a:prstGeom prst="rect">
              <a:avLst/>
            </a:prstGeom>
            <a:solidFill>
              <a:srgbClr val="CC3300">
                <a:alpha val="4313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a:endParaRPr lang="zh-CN" altLang="en-US">
                <a:latin typeface="黑体" pitchFamily="2" charset="-122"/>
                <a:ea typeface="黑体" pitchFamily="2" charset="-122"/>
              </a:endParaRPr>
            </a:p>
          </p:txBody>
        </p:sp>
      </p:grpSp>
      <p:sp>
        <p:nvSpPr>
          <p:cNvPr id="10" name="Rectangle 31"/>
          <p:cNvSpPr>
            <a:spLocks noChangeArrowheads="1"/>
          </p:cNvSpPr>
          <p:nvPr/>
        </p:nvSpPr>
        <p:spPr bwMode="auto">
          <a:xfrm>
            <a:off x="1187624" y="1052736"/>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smtClean="0">
                <a:solidFill>
                  <a:srgbClr val="000080"/>
                </a:solidFill>
                <a:latin typeface="黑体" pitchFamily="2" charset="-122"/>
                <a:ea typeface="黑体" pitchFamily="2" charset="-122"/>
              </a:rPr>
              <a:t>单路型： </a:t>
            </a: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13" y="1563018"/>
            <a:ext cx="8567737" cy="4386262"/>
            <a:chOff x="468313" y="1274763"/>
            <a:chExt cx="8567737" cy="4386262"/>
          </a:xfrm>
        </p:grpSpPr>
        <p:pic>
          <p:nvPicPr>
            <p:cNvPr id="61443" name="图片 2"/>
            <p:cNvPicPr>
              <a:picLocks noChangeAspect="1"/>
            </p:cNvPicPr>
            <p:nvPr/>
          </p:nvPicPr>
          <p:blipFill>
            <a:blip r:embed="rId2">
              <a:extLst>
                <a:ext uri="{28A0092B-C50C-407E-A947-70E740481C1C}">
                  <a14:useLocalDpi xmlns:a14="http://schemas.microsoft.com/office/drawing/2010/main" val="0"/>
                </a:ext>
              </a:extLst>
            </a:blip>
            <a:srcRect b="7474"/>
            <a:stretch>
              <a:fillRect/>
            </a:stretch>
          </p:blipFill>
          <p:spPr bwMode="auto">
            <a:xfrm>
              <a:off x="468313" y="1274763"/>
              <a:ext cx="8567737"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444" name="直接箭头连接符 4"/>
            <p:cNvCxnSpPr>
              <a:cxnSpLocks noChangeShapeType="1"/>
            </p:cNvCxnSpPr>
            <p:nvPr/>
          </p:nvCxnSpPr>
          <p:spPr bwMode="auto">
            <a:xfrm flipH="1">
              <a:off x="5651500" y="4329113"/>
              <a:ext cx="1008063" cy="0"/>
            </a:xfrm>
            <a:prstGeom prst="straightConnector1">
              <a:avLst/>
            </a:prstGeom>
            <a:noFill/>
            <a:ln w="38100" algn="ctr">
              <a:solidFill>
                <a:srgbClr val="FF0000"/>
              </a:solidFill>
              <a:round/>
              <a:headEnd/>
              <a:tailEnd type="triangle" w="lg" len="lg"/>
            </a:ln>
            <a:extLst>
              <a:ext uri="{909E8E84-426E-40DD-AFC4-6F175D3DCCD1}">
                <a14:hiddenFill xmlns:a14="http://schemas.microsoft.com/office/drawing/2010/main">
                  <a:noFill/>
                </a14:hiddenFill>
              </a:ext>
            </a:extLst>
          </p:spPr>
        </p:cxnSp>
        <p:cxnSp>
          <p:nvCxnSpPr>
            <p:cNvPr id="61445" name="直接箭头连接符 15"/>
            <p:cNvCxnSpPr>
              <a:cxnSpLocks noChangeShapeType="1"/>
            </p:cNvCxnSpPr>
            <p:nvPr/>
          </p:nvCxnSpPr>
          <p:spPr bwMode="auto">
            <a:xfrm>
              <a:off x="5651500" y="4652963"/>
              <a:ext cx="1008063" cy="0"/>
            </a:xfrm>
            <a:prstGeom prst="straightConnector1">
              <a:avLst/>
            </a:prstGeom>
            <a:noFill/>
            <a:ln w="38100" algn="ctr">
              <a:solidFill>
                <a:srgbClr val="FF0000"/>
              </a:solidFill>
              <a:round/>
              <a:headEnd/>
              <a:tailEnd type="triangle" w="lg" len="lg"/>
            </a:ln>
            <a:extLst>
              <a:ext uri="{909E8E84-426E-40DD-AFC4-6F175D3DCCD1}">
                <a14:hiddenFill xmlns:a14="http://schemas.microsoft.com/office/drawing/2010/main">
                  <a:noFill/>
                </a14:hiddenFill>
              </a:ext>
            </a:extLst>
          </p:spPr>
        </p:cxnSp>
      </p:grpSp>
      <p:sp>
        <p:nvSpPr>
          <p:cNvPr id="6" name="Rectangle 31"/>
          <p:cNvSpPr>
            <a:spLocks noChangeArrowheads="1"/>
          </p:cNvSpPr>
          <p:nvPr/>
        </p:nvSpPr>
        <p:spPr bwMode="auto">
          <a:xfrm>
            <a:off x="611188" y="548680"/>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C00000"/>
                </a:solidFill>
                <a:latin typeface="黑体" pitchFamily="2" charset="-122"/>
                <a:ea typeface="黑体" pitchFamily="2" charset="-122"/>
              </a:rPr>
              <a:t>现代计算机的</a:t>
            </a:r>
            <a:r>
              <a:rPr lang="en-US" altLang="zh-CN" sz="2400" dirty="0">
                <a:solidFill>
                  <a:srgbClr val="C00000"/>
                </a:solidFill>
                <a:latin typeface="黑体" pitchFamily="2" charset="-122"/>
                <a:ea typeface="黑体" pitchFamily="2" charset="-122"/>
              </a:rPr>
              <a:t>DMA</a:t>
            </a:r>
            <a:r>
              <a:rPr lang="zh-CN" altLang="en-US" sz="2400" dirty="0">
                <a:solidFill>
                  <a:srgbClr val="C00000"/>
                </a:solidFill>
                <a:latin typeface="黑体" pitchFamily="2" charset="-122"/>
                <a:ea typeface="黑体" pitchFamily="2" charset="-122"/>
              </a:rPr>
              <a:t>控制器基本</a:t>
            </a:r>
            <a:r>
              <a:rPr lang="zh-CN" altLang="en-US" sz="2400" dirty="0" smtClean="0">
                <a:solidFill>
                  <a:srgbClr val="C00000"/>
                </a:solidFill>
                <a:latin typeface="黑体" pitchFamily="2" charset="-122"/>
                <a:ea typeface="黑体" pitchFamily="2" charset="-122"/>
              </a:rPr>
              <a:t>组成： </a:t>
            </a:r>
            <a:endParaRPr lang="zh-CN" altLang="en-US" sz="2400" dirty="0">
              <a:solidFill>
                <a:srgbClr val="C00000"/>
              </a:solidFill>
              <a:latin typeface="黑体" pitchFamily="2" charset="-122"/>
              <a:ea typeface="黑体" pitchFamily="2" charset="-122"/>
            </a:endParaRPr>
          </a:p>
        </p:txBody>
      </p:sp>
      <p:sp>
        <p:nvSpPr>
          <p:cNvPr id="7" name="Rectangle 31"/>
          <p:cNvSpPr>
            <a:spLocks noChangeArrowheads="1"/>
          </p:cNvSpPr>
          <p:nvPr/>
        </p:nvSpPr>
        <p:spPr bwMode="auto">
          <a:xfrm>
            <a:off x="1187624" y="1052736"/>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smtClean="0">
                <a:solidFill>
                  <a:srgbClr val="000080"/>
                </a:solidFill>
                <a:latin typeface="黑体" pitchFamily="2" charset="-122"/>
                <a:ea typeface="黑体" pitchFamily="2" charset="-122"/>
              </a:rPr>
              <a:t>单路型</a:t>
            </a:r>
            <a:r>
              <a:rPr lang="en-US" altLang="zh-CN" sz="2400" dirty="0">
                <a:solidFill>
                  <a:srgbClr val="000080"/>
                </a:solidFill>
                <a:latin typeface="黑体" pitchFamily="2" charset="-122"/>
                <a:ea typeface="黑体" pitchFamily="2" charset="-122"/>
              </a:rPr>
              <a:t>DMA</a:t>
            </a:r>
            <a:r>
              <a:rPr lang="zh-CN" altLang="en-US" sz="2400" dirty="0">
                <a:solidFill>
                  <a:srgbClr val="000080"/>
                </a:solidFill>
                <a:latin typeface="黑体" pitchFamily="2" charset="-122"/>
                <a:ea typeface="黑体" pitchFamily="2" charset="-122"/>
              </a:rPr>
              <a:t>控制器的连接： </a:t>
            </a:r>
          </a:p>
        </p:txBody>
      </p:sp>
    </p:spTree>
  </p:cSld>
  <p:clrMapOvr>
    <a:masterClrMapping/>
  </p:clrMapOvr>
  <p:transition>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1"/>
          <p:cNvSpPr>
            <a:spLocks noChangeArrowheads="1"/>
          </p:cNvSpPr>
          <p:nvPr/>
        </p:nvSpPr>
        <p:spPr bwMode="auto">
          <a:xfrm>
            <a:off x="611188" y="548680"/>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C00000"/>
                </a:solidFill>
                <a:latin typeface="黑体" pitchFamily="2" charset="-122"/>
                <a:ea typeface="黑体" pitchFamily="2" charset="-122"/>
              </a:rPr>
              <a:t>现代计算机的</a:t>
            </a:r>
            <a:r>
              <a:rPr lang="en-US" altLang="zh-CN" sz="2400" dirty="0">
                <a:solidFill>
                  <a:srgbClr val="C00000"/>
                </a:solidFill>
                <a:latin typeface="黑体" pitchFamily="2" charset="-122"/>
                <a:ea typeface="黑体" pitchFamily="2" charset="-122"/>
              </a:rPr>
              <a:t>DMA</a:t>
            </a:r>
            <a:r>
              <a:rPr lang="zh-CN" altLang="en-US" sz="2400" dirty="0">
                <a:solidFill>
                  <a:srgbClr val="C00000"/>
                </a:solidFill>
                <a:latin typeface="黑体" pitchFamily="2" charset="-122"/>
                <a:ea typeface="黑体" pitchFamily="2" charset="-122"/>
              </a:rPr>
              <a:t>控制器基本</a:t>
            </a:r>
            <a:r>
              <a:rPr lang="zh-CN" altLang="en-US" sz="2400" dirty="0" smtClean="0">
                <a:solidFill>
                  <a:srgbClr val="C00000"/>
                </a:solidFill>
                <a:latin typeface="黑体" pitchFamily="2" charset="-122"/>
                <a:ea typeface="黑体" pitchFamily="2" charset="-122"/>
              </a:rPr>
              <a:t>组成： </a:t>
            </a:r>
            <a:endParaRPr lang="zh-CN" altLang="en-US" sz="2400" dirty="0">
              <a:solidFill>
                <a:srgbClr val="C00000"/>
              </a:solidFill>
              <a:latin typeface="黑体" pitchFamily="2" charset="-122"/>
              <a:ea typeface="黑体" pitchFamily="2" charset="-122"/>
            </a:endParaRPr>
          </a:p>
        </p:txBody>
      </p:sp>
      <p:sp>
        <p:nvSpPr>
          <p:cNvPr id="10" name="Rectangle 31"/>
          <p:cNvSpPr>
            <a:spLocks noChangeArrowheads="1"/>
          </p:cNvSpPr>
          <p:nvPr/>
        </p:nvSpPr>
        <p:spPr bwMode="auto">
          <a:xfrm>
            <a:off x="1187624" y="1052736"/>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smtClean="0">
                <a:solidFill>
                  <a:srgbClr val="000080"/>
                </a:solidFill>
                <a:latin typeface="黑体" pitchFamily="2" charset="-122"/>
                <a:ea typeface="黑体" pitchFamily="2" charset="-122"/>
              </a:rPr>
              <a:t>选择型的</a:t>
            </a:r>
            <a:r>
              <a:rPr lang="en-US" altLang="zh-CN" sz="2400" dirty="0" smtClean="0">
                <a:solidFill>
                  <a:srgbClr val="000080"/>
                </a:solidFill>
                <a:latin typeface="黑体" pitchFamily="2" charset="-122"/>
                <a:ea typeface="黑体" pitchFamily="2" charset="-122"/>
              </a:rPr>
              <a:t>DMA</a:t>
            </a:r>
            <a:r>
              <a:rPr lang="zh-CN" altLang="en-US" sz="2400" dirty="0" smtClean="0">
                <a:solidFill>
                  <a:srgbClr val="000080"/>
                </a:solidFill>
                <a:latin typeface="黑体" pitchFamily="2" charset="-122"/>
                <a:ea typeface="黑体" pitchFamily="2" charset="-122"/>
              </a:rPr>
              <a:t>控制器： </a:t>
            </a:r>
            <a:endParaRPr lang="zh-CN" altLang="en-US" sz="2400" dirty="0">
              <a:solidFill>
                <a:srgbClr val="000080"/>
              </a:solidFill>
              <a:latin typeface="黑体" pitchFamily="2" charset="-122"/>
              <a:ea typeface="黑体" pitchFamily="2" charset="-122"/>
            </a:endParaRPr>
          </a:p>
        </p:txBody>
      </p:sp>
      <p:grpSp>
        <p:nvGrpSpPr>
          <p:cNvPr id="5" name="组合 4"/>
          <p:cNvGrpSpPr/>
          <p:nvPr/>
        </p:nvGrpSpPr>
        <p:grpSpPr>
          <a:xfrm>
            <a:off x="1281364" y="1763524"/>
            <a:ext cx="6502872" cy="3698887"/>
            <a:chOff x="1281364" y="1763524"/>
            <a:chExt cx="6502872" cy="3698887"/>
          </a:xfrm>
        </p:grpSpPr>
        <p:sp>
          <p:nvSpPr>
            <p:cNvPr id="30" name="Text Box 20"/>
            <p:cNvSpPr txBox="1">
              <a:spLocks noChangeArrowheads="1"/>
            </p:cNvSpPr>
            <p:nvPr/>
          </p:nvSpPr>
          <p:spPr bwMode="auto">
            <a:xfrm>
              <a:off x="2309968" y="3962753"/>
              <a:ext cx="14604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en-US" altLang="zh-CN" sz="1800" b="1" dirty="0" smtClean="0">
                  <a:solidFill>
                    <a:srgbClr val="000080"/>
                  </a:solidFill>
                  <a:latin typeface="黑体" pitchFamily="2" charset="-122"/>
                  <a:ea typeface="黑体" pitchFamily="2" charset="-122"/>
                </a:rPr>
                <a:t>HLDA</a:t>
              </a:r>
              <a:endParaRPr lang="en-US" altLang="zh-CN" sz="1800" b="1" dirty="0">
                <a:solidFill>
                  <a:srgbClr val="000080"/>
                </a:solidFill>
                <a:latin typeface="黑体" pitchFamily="2" charset="-122"/>
                <a:ea typeface="黑体" pitchFamily="2" charset="-122"/>
              </a:endParaRPr>
            </a:p>
          </p:txBody>
        </p:sp>
        <p:sp>
          <p:nvSpPr>
            <p:cNvPr id="29" name="Text Box 19"/>
            <p:cNvSpPr txBox="1">
              <a:spLocks noChangeArrowheads="1"/>
            </p:cNvSpPr>
            <p:nvPr/>
          </p:nvSpPr>
          <p:spPr bwMode="auto">
            <a:xfrm>
              <a:off x="2309968" y="3446397"/>
              <a:ext cx="1216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en-US" altLang="zh-CN" sz="1800" b="1" dirty="0" smtClean="0">
                  <a:solidFill>
                    <a:srgbClr val="000080"/>
                  </a:solidFill>
                  <a:latin typeface="黑体" pitchFamily="2" charset="-122"/>
                  <a:ea typeface="黑体" pitchFamily="2" charset="-122"/>
                </a:rPr>
                <a:t>HRQ</a:t>
              </a:r>
              <a:endParaRPr lang="zh-CN" altLang="en-US" sz="1800" b="1" dirty="0">
                <a:solidFill>
                  <a:srgbClr val="000080"/>
                </a:solidFill>
                <a:latin typeface="黑体" pitchFamily="2" charset="-122"/>
                <a:ea typeface="黑体" pitchFamily="2" charset="-122"/>
              </a:endParaRPr>
            </a:p>
          </p:txBody>
        </p:sp>
        <p:sp>
          <p:nvSpPr>
            <p:cNvPr id="13" name="Text Box 22"/>
            <p:cNvSpPr txBox="1">
              <a:spLocks noChangeArrowheads="1"/>
            </p:cNvSpPr>
            <p:nvPr/>
          </p:nvSpPr>
          <p:spPr bwMode="auto">
            <a:xfrm>
              <a:off x="2843808" y="1763524"/>
              <a:ext cx="1459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r>
                <a:rPr lang="zh-CN" altLang="en-US" sz="1800" b="1" dirty="0">
                  <a:solidFill>
                    <a:srgbClr val="0000FF"/>
                  </a:solidFill>
                  <a:ea typeface="黑体" pitchFamily="2" charset="-122"/>
                </a:rPr>
                <a:t>数据传送</a:t>
              </a:r>
            </a:p>
          </p:txBody>
        </p:sp>
        <p:sp>
          <p:nvSpPr>
            <p:cNvPr id="15" name="Line 5"/>
            <p:cNvSpPr>
              <a:spLocks noChangeShapeType="1"/>
            </p:cNvSpPr>
            <p:nvPr/>
          </p:nvSpPr>
          <p:spPr bwMode="auto">
            <a:xfrm>
              <a:off x="1281364" y="2466801"/>
              <a:ext cx="630841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16" name="Text Box 6"/>
            <p:cNvSpPr txBox="1">
              <a:spLocks noChangeArrowheads="1"/>
            </p:cNvSpPr>
            <p:nvPr/>
          </p:nvSpPr>
          <p:spPr bwMode="auto">
            <a:xfrm>
              <a:off x="5108792" y="2045563"/>
              <a:ext cx="1866776"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zh-CN" altLang="en-US" sz="1800" b="1" dirty="0">
                  <a:solidFill>
                    <a:srgbClr val="000080"/>
                  </a:solidFill>
                  <a:latin typeface="黑体" pitchFamily="2" charset="-122"/>
                  <a:ea typeface="黑体" pitchFamily="2" charset="-122"/>
                </a:rPr>
                <a:t>系统总线</a:t>
              </a:r>
            </a:p>
          </p:txBody>
        </p:sp>
        <p:sp>
          <p:nvSpPr>
            <p:cNvPr id="17" name="Text Box 7"/>
            <p:cNvSpPr txBox="1">
              <a:spLocks noChangeArrowheads="1"/>
            </p:cNvSpPr>
            <p:nvPr/>
          </p:nvSpPr>
          <p:spPr bwMode="auto">
            <a:xfrm>
              <a:off x="1410107" y="2881863"/>
              <a:ext cx="772459" cy="1200329"/>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黑体" pitchFamily="2" charset="-122"/>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endParaRPr lang="en-US" altLang="zh-CN" dirty="0"/>
            </a:p>
            <a:p>
              <a:r>
                <a:rPr lang="en-US" altLang="zh-CN" dirty="0"/>
                <a:t>CPU</a:t>
              </a:r>
            </a:p>
            <a:p>
              <a:endParaRPr lang="en-US" altLang="zh-CN" dirty="0"/>
            </a:p>
          </p:txBody>
        </p:sp>
        <p:sp>
          <p:nvSpPr>
            <p:cNvPr id="18" name="Text Box 8"/>
            <p:cNvSpPr txBox="1">
              <a:spLocks noChangeArrowheads="1"/>
            </p:cNvSpPr>
            <p:nvPr/>
          </p:nvSpPr>
          <p:spPr bwMode="auto">
            <a:xfrm>
              <a:off x="2440053" y="2881863"/>
              <a:ext cx="772459" cy="369356"/>
            </a:xfrm>
            <a:prstGeom prst="rect">
              <a:avLst/>
            </a:prstGeom>
            <a:noFill/>
            <a:ln w="38100">
              <a:solidFill>
                <a:schemeClr val="tx1"/>
              </a:solidFill>
              <a:miter lim="800000"/>
              <a:headEnd type="none" w="sm" len="sm"/>
              <a:tailEnd type="none" w="sm" len="sm"/>
            </a:ln>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en-US" altLang="zh-CN" sz="1800" b="1" dirty="0">
                  <a:solidFill>
                    <a:srgbClr val="000080"/>
                  </a:solidFill>
                  <a:ea typeface="黑体" pitchFamily="2" charset="-122"/>
                </a:rPr>
                <a:t>M</a:t>
              </a:r>
            </a:p>
          </p:txBody>
        </p:sp>
        <p:sp>
          <p:nvSpPr>
            <p:cNvPr id="19" name="Rectangle 9"/>
            <p:cNvSpPr>
              <a:spLocks noChangeArrowheads="1"/>
            </p:cNvSpPr>
            <p:nvPr/>
          </p:nvSpPr>
          <p:spPr bwMode="auto">
            <a:xfrm>
              <a:off x="3469998" y="2881863"/>
              <a:ext cx="3767079" cy="1405775"/>
            </a:xfrm>
            <a:prstGeom prst="rect">
              <a:avLst/>
            </a:prstGeom>
            <a:solidFill>
              <a:srgbClr val="CFE7FF"/>
            </a:solidFill>
            <a:ln w="38100">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pPr algn="ctr">
                <a:defRPr/>
              </a:pPr>
              <a:endParaRPr lang="zh-CN" altLang="zh-CN" sz="1600" b="1">
                <a:solidFill>
                  <a:srgbClr val="000080"/>
                </a:solidFill>
                <a:latin typeface="黑体" pitchFamily="2" charset="-122"/>
                <a:ea typeface="黑体" pitchFamily="2" charset="-122"/>
              </a:endParaRPr>
            </a:p>
          </p:txBody>
        </p:sp>
        <p:sp>
          <p:nvSpPr>
            <p:cNvPr id="20" name="Text Box 10"/>
            <p:cNvSpPr txBox="1">
              <a:spLocks noChangeArrowheads="1"/>
            </p:cNvSpPr>
            <p:nvPr/>
          </p:nvSpPr>
          <p:spPr bwMode="auto">
            <a:xfrm>
              <a:off x="4135171" y="5093055"/>
              <a:ext cx="851583" cy="369356"/>
            </a:xfrm>
            <a:prstGeom prst="rect">
              <a:avLst/>
            </a:prstGeom>
            <a:noFill/>
            <a:ln w="38100">
              <a:solidFill>
                <a:schemeClr val="tx1"/>
              </a:solidFill>
              <a:miter lim="800000"/>
              <a:headEnd type="none" w="sm" len="sm"/>
              <a:tailEnd type="none" w="sm" len="sm"/>
            </a:ln>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zh-CN" altLang="en-US" sz="1800" b="1">
                  <a:solidFill>
                    <a:srgbClr val="000080"/>
                  </a:solidFill>
                  <a:latin typeface="黑体" pitchFamily="2" charset="-122"/>
                  <a:ea typeface="黑体" pitchFamily="2" charset="-122"/>
                </a:rPr>
                <a:t>外设</a:t>
              </a:r>
            </a:p>
          </p:txBody>
        </p:sp>
        <p:sp>
          <p:nvSpPr>
            <p:cNvPr id="21" name="Line 11"/>
            <p:cNvSpPr>
              <a:spLocks noChangeShapeType="1"/>
            </p:cNvSpPr>
            <p:nvPr/>
          </p:nvSpPr>
          <p:spPr bwMode="auto">
            <a:xfrm>
              <a:off x="1816453" y="2466801"/>
              <a:ext cx="0" cy="415062"/>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22" name="Line 12"/>
            <p:cNvSpPr>
              <a:spLocks noChangeShapeType="1"/>
            </p:cNvSpPr>
            <p:nvPr/>
          </p:nvSpPr>
          <p:spPr bwMode="auto">
            <a:xfrm>
              <a:off x="2822259" y="2466801"/>
              <a:ext cx="0" cy="415062"/>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23" name="Line 13"/>
            <p:cNvSpPr>
              <a:spLocks noChangeShapeType="1"/>
            </p:cNvSpPr>
            <p:nvPr/>
          </p:nvSpPr>
          <p:spPr bwMode="auto">
            <a:xfrm>
              <a:off x="4864716" y="2468037"/>
              <a:ext cx="0" cy="415062"/>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24" name="Text Box 14"/>
            <p:cNvSpPr txBox="1">
              <a:spLocks noChangeArrowheads="1"/>
            </p:cNvSpPr>
            <p:nvPr/>
          </p:nvSpPr>
          <p:spPr bwMode="auto">
            <a:xfrm>
              <a:off x="5411875" y="3726810"/>
              <a:ext cx="1563693" cy="369356"/>
            </a:xfrm>
            <a:prstGeom prst="rect">
              <a:avLst/>
            </a:prstGeom>
            <a:solidFill>
              <a:schemeClr val="bg1"/>
            </a:solidFill>
            <a:ln w="28575">
              <a:solidFill>
                <a:schemeClr val="tx1"/>
              </a:solidFill>
              <a:miter lim="800000"/>
              <a:headEnd type="none" w="sm" len="sm"/>
              <a:tailEnd type="none" w="sm" len="sm"/>
            </a:ln>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zh-CN" altLang="en-US" sz="1800" b="1">
                  <a:solidFill>
                    <a:srgbClr val="000080"/>
                  </a:solidFill>
                  <a:latin typeface="黑体" pitchFamily="2" charset="-122"/>
                  <a:ea typeface="黑体" pitchFamily="2" charset="-122"/>
                </a:rPr>
                <a:t>设备接口</a:t>
              </a:r>
            </a:p>
          </p:txBody>
        </p:sp>
        <p:sp>
          <p:nvSpPr>
            <p:cNvPr id="25" name="Text Box 15"/>
            <p:cNvSpPr txBox="1">
              <a:spLocks noChangeArrowheads="1"/>
            </p:cNvSpPr>
            <p:nvPr/>
          </p:nvSpPr>
          <p:spPr bwMode="auto">
            <a:xfrm>
              <a:off x="4336333" y="2999217"/>
              <a:ext cx="2293238" cy="4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en-US" altLang="zh-CN" sz="2000" b="1" dirty="0">
                  <a:solidFill>
                    <a:srgbClr val="000080"/>
                  </a:solidFill>
                  <a:latin typeface="黑体" pitchFamily="2" charset="-122"/>
                  <a:ea typeface="黑体" pitchFamily="2" charset="-122"/>
                </a:rPr>
                <a:t>DMA</a:t>
              </a:r>
              <a:r>
                <a:rPr lang="zh-CN" altLang="en-US" sz="2000" b="1">
                  <a:solidFill>
                    <a:srgbClr val="000080"/>
                  </a:solidFill>
                  <a:latin typeface="黑体" pitchFamily="2" charset="-122"/>
                  <a:ea typeface="黑体" pitchFamily="2" charset="-122"/>
                </a:rPr>
                <a:t>控制器</a:t>
              </a:r>
            </a:p>
          </p:txBody>
        </p:sp>
        <p:sp>
          <p:nvSpPr>
            <p:cNvPr id="26" name="AutoShape 16"/>
            <p:cNvSpPr>
              <a:spLocks noChangeArrowheads="1"/>
            </p:cNvSpPr>
            <p:nvPr/>
          </p:nvSpPr>
          <p:spPr bwMode="auto">
            <a:xfrm>
              <a:off x="5108791" y="4317285"/>
              <a:ext cx="150871" cy="391591"/>
            </a:xfrm>
            <a:prstGeom prst="upDownArrow">
              <a:avLst>
                <a:gd name="adj1" fmla="val 50000"/>
                <a:gd name="adj2" fmla="val 37679"/>
              </a:avLst>
            </a:prstGeom>
            <a:solidFill>
              <a:schemeClr val="tx1"/>
            </a:solidFill>
            <a:ln w="12700">
              <a:solidFill>
                <a:schemeClr val="tx1"/>
              </a:solidFill>
              <a:miter lim="800000"/>
              <a:headEnd type="none" w="sm" len="sm"/>
              <a:tailEnd type="none" w="sm" len="sm"/>
            </a:ln>
          </p:spPr>
          <p:txBody>
            <a:bodyPr vert="eaVert" wrap="none" anchor="ctr"/>
            <a:lstStyle/>
            <a:p>
              <a:endParaRPr lang="zh-CN" altLang="en-US" sz="1600">
                <a:solidFill>
                  <a:srgbClr val="000080"/>
                </a:solidFill>
              </a:endParaRPr>
            </a:p>
          </p:txBody>
        </p:sp>
        <p:sp>
          <p:nvSpPr>
            <p:cNvPr id="27" name="Line 17"/>
            <p:cNvSpPr>
              <a:spLocks noChangeShapeType="1"/>
            </p:cNvSpPr>
            <p:nvPr/>
          </p:nvSpPr>
          <p:spPr bwMode="auto">
            <a:xfrm flipH="1">
              <a:off x="2187931" y="3783634"/>
              <a:ext cx="1278044" cy="0"/>
            </a:xfrm>
            <a:prstGeom prst="line">
              <a:avLst/>
            </a:prstGeom>
            <a:noFill/>
            <a:ln w="19050">
              <a:solidFill>
                <a:srgbClr val="FF0000"/>
              </a:solidFill>
              <a:round/>
              <a:headEnd type="none" w="sm" len="sm"/>
              <a:tailEnd type="stealth" w="lg" len="lg"/>
            </a:ln>
            <a:extLst>
              <a:ext uri="{909E8E84-426E-40DD-AFC4-6F175D3DCCD1}">
                <a14:hiddenFill xmlns:a14="http://schemas.microsoft.com/office/drawing/2010/main">
                  <a:noFill/>
                </a14:hiddenFill>
              </a:ext>
            </a:extLst>
          </p:spPr>
          <p:txBody>
            <a:bodyPr wrap="none"/>
            <a:lstStyle/>
            <a:p>
              <a:endParaRPr lang="zh-CN" altLang="en-US" sz="1600">
                <a:solidFill>
                  <a:srgbClr val="000080"/>
                </a:solidFill>
              </a:endParaRPr>
            </a:p>
          </p:txBody>
        </p:sp>
        <p:sp>
          <p:nvSpPr>
            <p:cNvPr id="28" name="Line 18"/>
            <p:cNvSpPr>
              <a:spLocks noChangeShapeType="1"/>
            </p:cNvSpPr>
            <p:nvPr/>
          </p:nvSpPr>
          <p:spPr bwMode="auto">
            <a:xfrm flipH="1">
              <a:off x="2187931" y="4007224"/>
              <a:ext cx="1278044" cy="0"/>
            </a:xfrm>
            <a:prstGeom prst="line">
              <a:avLst/>
            </a:prstGeom>
            <a:noFill/>
            <a:ln w="19050">
              <a:solidFill>
                <a:schemeClr val="tx2"/>
              </a:solidFill>
              <a:round/>
              <a:headEnd type="stealth" w="lg" len="lg"/>
              <a:tailEnd/>
            </a:ln>
            <a:extLst>
              <a:ext uri="{909E8E84-426E-40DD-AFC4-6F175D3DCCD1}">
                <a14:hiddenFill xmlns:a14="http://schemas.microsoft.com/office/drawing/2010/main">
                  <a:noFill/>
                </a14:hiddenFill>
              </a:ext>
            </a:extLst>
          </p:spPr>
          <p:txBody>
            <a:bodyPr wrap="none"/>
            <a:lstStyle/>
            <a:p>
              <a:endParaRPr lang="zh-CN" altLang="en-US" sz="1600">
                <a:solidFill>
                  <a:srgbClr val="000080"/>
                </a:solidFill>
              </a:endParaRPr>
            </a:p>
          </p:txBody>
        </p:sp>
        <p:sp>
          <p:nvSpPr>
            <p:cNvPr id="31" name="Line 23"/>
            <p:cNvSpPr>
              <a:spLocks noChangeShapeType="1"/>
            </p:cNvSpPr>
            <p:nvPr/>
          </p:nvSpPr>
          <p:spPr bwMode="auto">
            <a:xfrm>
              <a:off x="6020723" y="2468037"/>
              <a:ext cx="0" cy="415062"/>
            </a:xfrm>
            <a:prstGeom prst="line">
              <a:avLst/>
            </a:prstGeom>
            <a:noFill/>
            <a:ln w="28575">
              <a:solidFill>
                <a:schemeClr val="tx1"/>
              </a:solidFill>
              <a:round/>
              <a:headEnd type="none"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32" name="Line 24"/>
            <p:cNvSpPr>
              <a:spLocks noChangeShapeType="1"/>
            </p:cNvSpPr>
            <p:nvPr/>
          </p:nvSpPr>
          <p:spPr bwMode="auto">
            <a:xfrm>
              <a:off x="3951444" y="4743465"/>
              <a:ext cx="2616437"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sz="1600">
                <a:solidFill>
                  <a:srgbClr val="000080"/>
                </a:solidFill>
              </a:endParaRPr>
            </a:p>
          </p:txBody>
        </p:sp>
        <p:sp>
          <p:nvSpPr>
            <p:cNvPr id="33" name="Text Box 25"/>
            <p:cNvSpPr txBox="1">
              <a:spLocks noChangeArrowheads="1"/>
            </p:cNvSpPr>
            <p:nvPr/>
          </p:nvSpPr>
          <p:spPr bwMode="auto">
            <a:xfrm>
              <a:off x="5594261" y="5093055"/>
              <a:ext cx="851583" cy="369356"/>
            </a:xfrm>
            <a:prstGeom prst="rect">
              <a:avLst/>
            </a:prstGeom>
            <a:noFill/>
            <a:ln w="38100">
              <a:solidFill>
                <a:schemeClr val="tx1"/>
              </a:solidFill>
              <a:miter lim="800000"/>
              <a:headEnd type="none" w="sm" len="sm"/>
              <a:tailEnd type="none" w="sm" len="sm"/>
            </a:ln>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zh-CN" altLang="en-US" sz="1800" b="1">
                  <a:solidFill>
                    <a:srgbClr val="000080"/>
                  </a:solidFill>
                  <a:latin typeface="黑体" pitchFamily="2" charset="-122"/>
                  <a:ea typeface="黑体" pitchFamily="2" charset="-122"/>
                </a:rPr>
                <a:t>外设</a:t>
              </a:r>
            </a:p>
          </p:txBody>
        </p:sp>
        <p:sp>
          <p:nvSpPr>
            <p:cNvPr id="34" name="Line 26"/>
            <p:cNvSpPr>
              <a:spLocks noChangeShapeType="1"/>
            </p:cNvSpPr>
            <p:nvPr/>
          </p:nvSpPr>
          <p:spPr bwMode="auto">
            <a:xfrm>
              <a:off x="4561633" y="4742229"/>
              <a:ext cx="0" cy="336002"/>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35" name="Line 27"/>
            <p:cNvSpPr>
              <a:spLocks noChangeShapeType="1"/>
            </p:cNvSpPr>
            <p:nvPr/>
          </p:nvSpPr>
          <p:spPr bwMode="auto">
            <a:xfrm>
              <a:off x="6020723" y="4757053"/>
              <a:ext cx="0" cy="336002"/>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600">
                <a:solidFill>
                  <a:srgbClr val="000080"/>
                </a:solidFill>
              </a:endParaRPr>
            </a:p>
          </p:txBody>
        </p:sp>
        <p:sp>
          <p:nvSpPr>
            <p:cNvPr id="36" name="Text Box 28"/>
            <p:cNvSpPr txBox="1">
              <a:spLocks noChangeArrowheads="1"/>
            </p:cNvSpPr>
            <p:nvPr/>
          </p:nvSpPr>
          <p:spPr bwMode="auto">
            <a:xfrm>
              <a:off x="6447184" y="4548287"/>
              <a:ext cx="1337052"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en-US" altLang="zh-CN" sz="1800" b="1" dirty="0">
                  <a:solidFill>
                    <a:srgbClr val="000080"/>
                  </a:solidFill>
                  <a:latin typeface="Calibri" pitchFamily="34" charset="0"/>
                  <a:ea typeface="黑体" pitchFamily="2" charset="-122"/>
                  <a:cs typeface="Calibri" pitchFamily="34" charset="0"/>
                </a:rPr>
                <a:t>I/O</a:t>
              </a:r>
              <a:r>
                <a:rPr lang="zh-CN" altLang="en-US" sz="1800" b="1">
                  <a:solidFill>
                    <a:srgbClr val="000080"/>
                  </a:solidFill>
                  <a:latin typeface="Calibri" pitchFamily="34" charset="0"/>
                  <a:ea typeface="黑体" pitchFamily="2" charset="-122"/>
                  <a:cs typeface="Calibri" pitchFamily="34" charset="0"/>
                </a:rPr>
                <a:t>总线</a:t>
              </a:r>
            </a:p>
          </p:txBody>
        </p:sp>
        <p:sp>
          <p:nvSpPr>
            <p:cNvPr id="4" name="弧形 3"/>
            <p:cNvSpPr/>
            <p:nvPr/>
          </p:nvSpPr>
          <p:spPr bwMode="auto">
            <a:xfrm>
              <a:off x="3040183" y="2169000"/>
              <a:ext cx="1094988" cy="1260000"/>
            </a:xfrm>
            <a:prstGeom prst="arc">
              <a:avLst>
                <a:gd name="adj1" fmla="val 10698760"/>
                <a:gd name="adj2" fmla="val 0"/>
              </a:avLst>
            </a:prstGeom>
            <a:noFill/>
            <a:ln w="38100" cap="flat" cmpd="sng" algn="ctr">
              <a:solidFill>
                <a:srgbClr val="0000FF"/>
              </a:solidFill>
              <a:prstDash val="solid"/>
              <a:round/>
              <a:headEnd type="stealth" w="med" len="med"/>
              <a:tailEnd type="stealth"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grpSp>
    </p:spTree>
    <p:extLst>
      <p:ext uri="{BB962C8B-B14F-4D97-AF65-F5344CB8AC3E}">
        <p14:creationId xmlns:p14="http://schemas.microsoft.com/office/powerpoint/2010/main" val="4167204453"/>
      </p:ext>
    </p:extLst>
  </p:cSld>
  <p:clrMapOvr>
    <a:masterClrMapping/>
  </p:clrMapOvr>
  <p:transition>
    <p:wipe di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1"/>
          <p:cNvSpPr>
            <a:spLocks noChangeArrowheads="1"/>
          </p:cNvSpPr>
          <p:nvPr/>
        </p:nvSpPr>
        <p:spPr bwMode="auto">
          <a:xfrm>
            <a:off x="611188" y="548680"/>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C00000"/>
                </a:solidFill>
                <a:latin typeface="黑体" pitchFamily="2" charset="-122"/>
                <a:ea typeface="黑体" pitchFamily="2" charset="-122"/>
              </a:rPr>
              <a:t>现代计算机的</a:t>
            </a:r>
            <a:r>
              <a:rPr lang="en-US" altLang="zh-CN" sz="2400" dirty="0">
                <a:solidFill>
                  <a:srgbClr val="C00000"/>
                </a:solidFill>
                <a:latin typeface="黑体" pitchFamily="2" charset="-122"/>
                <a:ea typeface="黑体" pitchFamily="2" charset="-122"/>
              </a:rPr>
              <a:t>DMA</a:t>
            </a:r>
            <a:r>
              <a:rPr lang="zh-CN" altLang="en-US" sz="2400" dirty="0">
                <a:solidFill>
                  <a:srgbClr val="C00000"/>
                </a:solidFill>
                <a:latin typeface="黑体" pitchFamily="2" charset="-122"/>
                <a:ea typeface="黑体" pitchFamily="2" charset="-122"/>
              </a:rPr>
              <a:t>控制器基本</a:t>
            </a:r>
            <a:r>
              <a:rPr lang="zh-CN" altLang="en-US" sz="2400" dirty="0" smtClean="0">
                <a:solidFill>
                  <a:srgbClr val="C00000"/>
                </a:solidFill>
                <a:latin typeface="黑体" pitchFamily="2" charset="-122"/>
                <a:ea typeface="黑体" pitchFamily="2" charset="-122"/>
              </a:rPr>
              <a:t>组成： </a:t>
            </a:r>
            <a:endParaRPr lang="zh-CN" altLang="en-US" sz="2400" dirty="0">
              <a:solidFill>
                <a:srgbClr val="C00000"/>
              </a:solidFill>
              <a:latin typeface="黑体" pitchFamily="2" charset="-122"/>
              <a:ea typeface="黑体" pitchFamily="2" charset="-122"/>
            </a:endParaRPr>
          </a:p>
        </p:txBody>
      </p:sp>
      <p:sp>
        <p:nvSpPr>
          <p:cNvPr id="10" name="Rectangle 31"/>
          <p:cNvSpPr>
            <a:spLocks noChangeArrowheads="1"/>
          </p:cNvSpPr>
          <p:nvPr/>
        </p:nvSpPr>
        <p:spPr bwMode="auto">
          <a:xfrm>
            <a:off x="1187624" y="1052736"/>
            <a:ext cx="504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smtClean="0">
                <a:solidFill>
                  <a:srgbClr val="000080"/>
                </a:solidFill>
                <a:latin typeface="黑体" pitchFamily="2" charset="-122"/>
                <a:ea typeface="黑体" pitchFamily="2" charset="-122"/>
              </a:rPr>
              <a:t>多路型的</a:t>
            </a:r>
            <a:r>
              <a:rPr lang="en-US" altLang="zh-CN" sz="2400" dirty="0" smtClean="0">
                <a:solidFill>
                  <a:srgbClr val="000080"/>
                </a:solidFill>
                <a:latin typeface="黑体" pitchFamily="2" charset="-122"/>
                <a:ea typeface="黑体" pitchFamily="2" charset="-122"/>
              </a:rPr>
              <a:t>DMA</a:t>
            </a:r>
            <a:r>
              <a:rPr lang="zh-CN" altLang="en-US" sz="2400" dirty="0" smtClean="0">
                <a:solidFill>
                  <a:srgbClr val="000080"/>
                </a:solidFill>
                <a:latin typeface="黑体" pitchFamily="2" charset="-122"/>
                <a:ea typeface="黑体" pitchFamily="2" charset="-122"/>
              </a:rPr>
              <a:t>控制器： </a:t>
            </a:r>
            <a:endParaRPr lang="zh-CN" altLang="en-US" sz="2400" dirty="0">
              <a:solidFill>
                <a:srgbClr val="000080"/>
              </a:solidFill>
              <a:latin typeface="黑体" pitchFamily="2" charset="-122"/>
              <a:ea typeface="黑体" pitchFamily="2" charset="-122"/>
            </a:endParaRPr>
          </a:p>
        </p:txBody>
      </p:sp>
      <p:grpSp>
        <p:nvGrpSpPr>
          <p:cNvPr id="8" name="组合 7"/>
          <p:cNvGrpSpPr/>
          <p:nvPr/>
        </p:nvGrpSpPr>
        <p:grpSpPr>
          <a:xfrm>
            <a:off x="994997" y="1700808"/>
            <a:ext cx="7527925" cy="3946729"/>
            <a:chOff x="994997" y="1907540"/>
            <a:chExt cx="7527925" cy="3946729"/>
          </a:xfrm>
        </p:grpSpPr>
        <p:sp>
          <p:nvSpPr>
            <p:cNvPr id="37" name="Text Box 22"/>
            <p:cNvSpPr txBox="1">
              <a:spLocks noChangeArrowheads="1"/>
            </p:cNvSpPr>
            <p:nvPr/>
          </p:nvSpPr>
          <p:spPr bwMode="auto">
            <a:xfrm>
              <a:off x="3563888" y="1907540"/>
              <a:ext cx="1944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r>
                <a:rPr lang="zh-CN" altLang="en-US" sz="1800" b="1" dirty="0">
                  <a:solidFill>
                    <a:srgbClr val="0000FF"/>
                  </a:solidFill>
                  <a:ea typeface="黑体" pitchFamily="2" charset="-122"/>
                </a:rPr>
                <a:t>数据传送</a:t>
              </a:r>
            </a:p>
          </p:txBody>
        </p:sp>
        <p:sp>
          <p:nvSpPr>
            <p:cNvPr id="43" name="Line 5"/>
            <p:cNvSpPr>
              <a:spLocks noChangeShapeType="1"/>
            </p:cNvSpPr>
            <p:nvPr/>
          </p:nvSpPr>
          <p:spPr bwMode="auto">
            <a:xfrm>
              <a:off x="994997" y="2852936"/>
              <a:ext cx="7467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44" name="Text Box 6"/>
            <p:cNvSpPr txBox="1">
              <a:spLocks noChangeArrowheads="1"/>
            </p:cNvSpPr>
            <p:nvPr/>
          </p:nvSpPr>
          <p:spPr bwMode="auto">
            <a:xfrm>
              <a:off x="1147397" y="2420332"/>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spcBef>
                  <a:spcPct val="50000"/>
                </a:spcBef>
              </a:pPr>
              <a:r>
                <a:rPr lang="zh-CN" altLang="en-US" sz="1800" b="1" dirty="0">
                  <a:solidFill>
                    <a:srgbClr val="000080"/>
                  </a:solidFill>
                  <a:latin typeface="黑体" pitchFamily="2" charset="-122"/>
                  <a:ea typeface="黑体" pitchFamily="2" charset="-122"/>
                </a:rPr>
                <a:t>系统总线</a:t>
              </a:r>
            </a:p>
          </p:txBody>
        </p:sp>
        <p:sp>
          <p:nvSpPr>
            <p:cNvPr id="46" name="Text Box 8"/>
            <p:cNvSpPr txBox="1">
              <a:spLocks noChangeArrowheads="1"/>
            </p:cNvSpPr>
            <p:nvPr/>
          </p:nvSpPr>
          <p:spPr bwMode="auto">
            <a:xfrm>
              <a:off x="2366597" y="3265490"/>
              <a:ext cx="914400" cy="369332"/>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r>
                <a:rPr lang="en-US" altLang="zh-CN" dirty="0"/>
                <a:t>M</a:t>
              </a:r>
            </a:p>
          </p:txBody>
        </p:sp>
        <p:sp>
          <p:nvSpPr>
            <p:cNvPr id="47" name="Rectangle 9"/>
            <p:cNvSpPr>
              <a:spLocks noChangeArrowheads="1"/>
            </p:cNvSpPr>
            <p:nvPr/>
          </p:nvSpPr>
          <p:spPr bwMode="auto">
            <a:xfrm>
              <a:off x="3585797" y="3265490"/>
              <a:ext cx="1147763" cy="1806575"/>
            </a:xfrm>
            <a:prstGeom prst="rect">
              <a:avLst/>
            </a:prstGeom>
            <a:solidFill>
              <a:srgbClr val="CCECFF"/>
            </a:solidFill>
            <a:ln w="38100">
              <a:solidFill>
                <a:schemeClr val="tx1"/>
              </a:solidFill>
              <a:miter lim="800000"/>
              <a:headEnd type="none" w="sm" len="sm"/>
              <a:tailEnd type="none" w="sm" len="sm"/>
            </a:ln>
            <a:effectLst>
              <a:outerShdw dist="107763" dir="2700000" algn="ctr" rotWithShape="0">
                <a:schemeClr val="bg2">
                  <a:alpha val="50000"/>
                </a:schemeClr>
              </a:outerShdw>
            </a:effectLst>
          </p:spPr>
          <p:txBody>
            <a:bodyPr wrap="none" anchor="ctr"/>
            <a:lstStyle/>
            <a:p>
              <a:pPr algn="ctr">
                <a:defRPr/>
              </a:pPr>
              <a:r>
                <a:rPr lang="en-US" altLang="zh-CN" sz="1800" b="1" dirty="0">
                  <a:solidFill>
                    <a:srgbClr val="000080"/>
                  </a:solidFill>
                  <a:ea typeface="黑体" pitchFamily="2" charset="-122"/>
                </a:rPr>
                <a:t>DMA</a:t>
              </a:r>
            </a:p>
            <a:p>
              <a:pPr algn="ctr">
                <a:defRPr/>
              </a:pPr>
              <a:r>
                <a:rPr lang="zh-CN" altLang="en-US" sz="1800" b="1" dirty="0">
                  <a:solidFill>
                    <a:srgbClr val="000080"/>
                  </a:solidFill>
                  <a:latin typeface="黑体" pitchFamily="2" charset="-122"/>
                  <a:ea typeface="黑体" pitchFamily="2" charset="-122"/>
                </a:rPr>
                <a:t>控制器</a:t>
              </a:r>
            </a:p>
          </p:txBody>
        </p:sp>
        <p:sp>
          <p:nvSpPr>
            <p:cNvPr id="52" name="Text Box 14"/>
            <p:cNvSpPr txBox="1">
              <a:spLocks noChangeArrowheads="1"/>
            </p:cNvSpPr>
            <p:nvPr/>
          </p:nvSpPr>
          <p:spPr bwMode="auto">
            <a:xfrm>
              <a:off x="5222510" y="3267078"/>
              <a:ext cx="1008063" cy="369888"/>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r>
                <a:rPr lang="zh-CN" altLang="en-US" dirty="0"/>
                <a:t>接口</a:t>
              </a:r>
            </a:p>
          </p:txBody>
        </p:sp>
        <p:sp>
          <p:nvSpPr>
            <p:cNvPr id="53" name="Line 17"/>
            <p:cNvSpPr>
              <a:spLocks noChangeShapeType="1"/>
            </p:cNvSpPr>
            <p:nvPr/>
          </p:nvSpPr>
          <p:spPr bwMode="auto">
            <a:xfrm flipH="1">
              <a:off x="2068147" y="4221088"/>
              <a:ext cx="1512888" cy="0"/>
            </a:xfrm>
            <a:prstGeom prst="line">
              <a:avLst/>
            </a:prstGeom>
            <a:noFill/>
            <a:ln w="28575">
              <a:solidFill>
                <a:srgbClr val="FF0000"/>
              </a:solidFill>
              <a:round/>
              <a:headEnd type="none" w="sm" len="sm"/>
              <a:tailEnd type="stealth" w="lg" len="lg"/>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54" name="Line 18"/>
            <p:cNvSpPr>
              <a:spLocks noChangeShapeType="1"/>
            </p:cNvSpPr>
            <p:nvPr/>
          </p:nvSpPr>
          <p:spPr bwMode="auto">
            <a:xfrm flipH="1">
              <a:off x="2068147" y="4353049"/>
              <a:ext cx="1512888" cy="0"/>
            </a:xfrm>
            <a:prstGeom prst="line">
              <a:avLst/>
            </a:prstGeom>
            <a:noFill/>
            <a:ln w="28575">
              <a:solidFill>
                <a:schemeClr val="folHlink"/>
              </a:solidFill>
              <a:round/>
              <a:headEnd type="stealth" w="lg" len="lg"/>
              <a:tailEnd/>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55" name="Text Box 19"/>
            <p:cNvSpPr txBox="1">
              <a:spLocks noChangeArrowheads="1"/>
            </p:cNvSpPr>
            <p:nvPr/>
          </p:nvSpPr>
          <p:spPr bwMode="auto">
            <a:xfrm>
              <a:off x="2212610" y="3851200"/>
              <a:ext cx="1114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zh-CN" altLang="en-US" sz="1800" b="1" dirty="0">
                  <a:solidFill>
                    <a:srgbClr val="000080"/>
                  </a:solidFill>
                  <a:latin typeface="黑体" pitchFamily="2" charset="-122"/>
                  <a:ea typeface="黑体" pitchFamily="2" charset="-122"/>
                </a:rPr>
                <a:t>请求</a:t>
              </a:r>
              <a:r>
                <a:rPr lang="zh-CN" altLang="en-US" sz="1800" b="1" dirty="0">
                  <a:solidFill>
                    <a:srgbClr val="000080"/>
                  </a:solidFill>
                  <a:ea typeface="黑体" pitchFamily="2" charset="-122"/>
                </a:rPr>
                <a:t>总线</a:t>
              </a:r>
            </a:p>
          </p:txBody>
        </p:sp>
        <p:sp>
          <p:nvSpPr>
            <p:cNvPr id="56" name="Text Box 20"/>
            <p:cNvSpPr txBox="1">
              <a:spLocks noChangeArrowheads="1"/>
            </p:cNvSpPr>
            <p:nvPr/>
          </p:nvSpPr>
          <p:spPr bwMode="auto">
            <a:xfrm>
              <a:off x="2212610" y="4322886"/>
              <a:ext cx="1114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zh-CN" altLang="en-US" sz="1800" b="1">
                  <a:solidFill>
                    <a:srgbClr val="000080"/>
                  </a:solidFill>
                  <a:latin typeface="黑体" pitchFamily="2" charset="-122"/>
                  <a:ea typeface="黑体" pitchFamily="2" charset="-122"/>
                </a:rPr>
                <a:t>批准总线</a:t>
              </a:r>
            </a:p>
          </p:txBody>
        </p:sp>
        <p:sp>
          <p:nvSpPr>
            <p:cNvPr id="59" name="Text Box 29"/>
            <p:cNvSpPr txBox="1">
              <a:spLocks noChangeArrowheads="1"/>
            </p:cNvSpPr>
            <p:nvPr/>
          </p:nvSpPr>
          <p:spPr bwMode="auto">
            <a:xfrm>
              <a:off x="6749685" y="3267078"/>
              <a:ext cx="1008063" cy="369888"/>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Times New Roman" pitchFamily="18" charset="0"/>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r>
                <a:rPr lang="zh-CN" altLang="en-US"/>
                <a:t>接口</a:t>
              </a:r>
            </a:p>
          </p:txBody>
        </p:sp>
        <p:sp>
          <p:nvSpPr>
            <p:cNvPr id="60" name="Line 30"/>
            <p:cNvSpPr>
              <a:spLocks noChangeShapeType="1"/>
            </p:cNvSpPr>
            <p:nvPr/>
          </p:nvSpPr>
          <p:spPr bwMode="auto">
            <a:xfrm>
              <a:off x="4762135" y="3932362"/>
              <a:ext cx="647700" cy="0"/>
            </a:xfrm>
            <a:prstGeom prst="line">
              <a:avLst/>
            </a:prstGeom>
            <a:noFill/>
            <a:ln w="28575">
              <a:solidFill>
                <a:srgbClr val="FF0000"/>
              </a:solidFill>
              <a:round/>
              <a:headEnd type="stealth" w="lg" len="lg"/>
              <a:tailEnd type="none" w="sm" len="sm"/>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grpSp>
          <p:nvGrpSpPr>
            <p:cNvPr id="6" name="组合 5"/>
            <p:cNvGrpSpPr/>
            <p:nvPr/>
          </p:nvGrpSpPr>
          <p:grpSpPr>
            <a:xfrm>
              <a:off x="5117506" y="3645024"/>
              <a:ext cx="1182686" cy="2209245"/>
              <a:chOff x="5189514" y="3786190"/>
              <a:chExt cx="1182686" cy="2209245"/>
            </a:xfrm>
          </p:grpSpPr>
          <p:sp>
            <p:nvSpPr>
              <p:cNvPr id="48" name="Text Box 10"/>
              <p:cNvSpPr txBox="1">
                <a:spLocks noChangeArrowheads="1"/>
              </p:cNvSpPr>
              <p:nvPr/>
            </p:nvSpPr>
            <p:spPr bwMode="auto">
              <a:xfrm>
                <a:off x="5189514" y="5626103"/>
                <a:ext cx="1182686" cy="369332"/>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黑体" pitchFamily="2" charset="-122"/>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r>
                  <a:rPr lang="zh-CN" altLang="en-US" dirty="0"/>
                  <a:t>外围设备</a:t>
                </a:r>
              </a:p>
            </p:txBody>
          </p:sp>
          <p:sp>
            <p:nvSpPr>
              <p:cNvPr id="61" name="Line 31"/>
              <p:cNvSpPr>
                <a:spLocks noChangeShapeType="1"/>
              </p:cNvSpPr>
              <p:nvPr/>
            </p:nvSpPr>
            <p:spPr bwMode="auto">
              <a:xfrm>
                <a:off x="5796136" y="3786190"/>
                <a:ext cx="0" cy="1828800"/>
              </a:xfrm>
              <a:prstGeom prst="line">
                <a:avLst/>
              </a:prstGeom>
              <a:noFill/>
              <a:ln w="38100">
                <a:solidFill>
                  <a:schemeClr val="tx1"/>
                </a:solidFill>
                <a:miter lim="800000"/>
                <a:headEnd type="none" w="sm" len="sm"/>
                <a:tailEnd type="none" w="sm" len="sm"/>
              </a:ln>
              <a:extLst>
                <a:ext uri="{909E8E84-426E-40DD-AFC4-6F175D3DCCD1}">
                  <a14:hiddenFill xmlns:a14="http://schemas.microsoft.com/office/drawing/2010/main">
                    <a:noFill/>
                  </a14:hiddenFill>
                </a:ext>
              </a:extLst>
            </p:spPr>
            <p:txBody>
              <a:bodyPr>
                <a:spAutoFit/>
              </a:bodyPr>
              <a:lstStyle/>
              <a:p>
                <a:pPr algn="ctr">
                  <a:spcBef>
                    <a:spcPct val="50000"/>
                  </a:spcBef>
                </a:pPr>
                <a:endParaRPr lang="zh-CN" altLang="en-US" sz="1800">
                  <a:solidFill>
                    <a:srgbClr val="000080"/>
                  </a:solidFill>
                  <a:latin typeface="黑体" pitchFamily="2" charset="-122"/>
                  <a:ea typeface="黑体" pitchFamily="2" charset="-122"/>
                </a:endParaRPr>
              </a:p>
            </p:txBody>
          </p:sp>
        </p:grpSp>
        <p:sp>
          <p:nvSpPr>
            <p:cNvPr id="62" name="Line 32"/>
            <p:cNvSpPr>
              <a:spLocks noChangeShapeType="1"/>
            </p:cNvSpPr>
            <p:nvPr/>
          </p:nvSpPr>
          <p:spPr bwMode="auto">
            <a:xfrm>
              <a:off x="5409835" y="3645024"/>
              <a:ext cx="0" cy="287338"/>
            </a:xfrm>
            <a:prstGeom prst="line">
              <a:avLst/>
            </a:prstGeom>
            <a:noFill/>
            <a:ln w="28575">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3" name="Line 33"/>
            <p:cNvSpPr>
              <a:spLocks noChangeShapeType="1"/>
            </p:cNvSpPr>
            <p:nvPr/>
          </p:nvSpPr>
          <p:spPr bwMode="auto">
            <a:xfrm>
              <a:off x="4733560" y="4148262"/>
              <a:ext cx="1295400"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4" name="Line 35"/>
            <p:cNvSpPr>
              <a:spLocks noChangeShapeType="1"/>
            </p:cNvSpPr>
            <p:nvPr/>
          </p:nvSpPr>
          <p:spPr bwMode="auto">
            <a:xfrm>
              <a:off x="6028960" y="3645024"/>
              <a:ext cx="0" cy="503238"/>
            </a:xfrm>
            <a:prstGeom prst="line">
              <a:avLst/>
            </a:prstGeom>
            <a:noFill/>
            <a:ln w="28575">
              <a:solidFill>
                <a:schemeClr val="folHlink"/>
              </a:solidFill>
              <a:round/>
              <a:headEnd type="stealth" w="lg" len="lg"/>
              <a:tailEnd/>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6" name="Line 38"/>
            <p:cNvSpPr>
              <a:spLocks noChangeShapeType="1"/>
            </p:cNvSpPr>
            <p:nvPr/>
          </p:nvSpPr>
          <p:spPr bwMode="auto">
            <a:xfrm>
              <a:off x="4762135" y="4580062"/>
              <a:ext cx="2159000" cy="0"/>
            </a:xfrm>
            <a:prstGeom prst="line">
              <a:avLst/>
            </a:prstGeom>
            <a:noFill/>
            <a:ln w="28575">
              <a:solidFill>
                <a:srgbClr val="FF0000"/>
              </a:solidFill>
              <a:round/>
              <a:headEnd type="stealth" w="lg" len="lg"/>
              <a:tailEnd type="none" w="sm" len="sm"/>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7" name="Line 40"/>
            <p:cNvSpPr>
              <a:spLocks noChangeShapeType="1"/>
            </p:cNvSpPr>
            <p:nvPr/>
          </p:nvSpPr>
          <p:spPr bwMode="auto">
            <a:xfrm>
              <a:off x="6921135" y="3645024"/>
              <a:ext cx="0" cy="935038"/>
            </a:xfrm>
            <a:prstGeom prst="line">
              <a:avLst/>
            </a:prstGeom>
            <a:noFill/>
            <a:ln w="28575">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8" name="Line 41"/>
            <p:cNvSpPr>
              <a:spLocks noChangeShapeType="1"/>
            </p:cNvSpPr>
            <p:nvPr/>
          </p:nvSpPr>
          <p:spPr bwMode="auto">
            <a:xfrm>
              <a:off x="4733560" y="4795962"/>
              <a:ext cx="2879725" cy="0"/>
            </a:xfrm>
            <a:prstGeom prst="line">
              <a:avLst/>
            </a:prstGeom>
            <a:noFill/>
            <a:ln w="28575">
              <a:solidFill>
                <a:schemeClr val="folHlink"/>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69" name="Line 42"/>
            <p:cNvSpPr>
              <a:spLocks noChangeShapeType="1"/>
            </p:cNvSpPr>
            <p:nvPr/>
          </p:nvSpPr>
          <p:spPr bwMode="auto">
            <a:xfrm>
              <a:off x="7613285" y="3645024"/>
              <a:ext cx="0" cy="1150938"/>
            </a:xfrm>
            <a:prstGeom prst="line">
              <a:avLst/>
            </a:prstGeom>
            <a:noFill/>
            <a:ln w="28575">
              <a:solidFill>
                <a:schemeClr val="folHlink"/>
              </a:solidFill>
              <a:round/>
              <a:headEnd type="stealth" w="lg" len="lg"/>
              <a:tailEnd/>
            </a:ln>
            <a:extLst>
              <a:ext uri="{909E8E84-426E-40DD-AFC4-6F175D3DCCD1}">
                <a14:hiddenFill xmlns:a14="http://schemas.microsoft.com/office/drawing/2010/main">
                  <a:noFill/>
                </a14:hiddenFill>
              </a:ext>
            </a:extLst>
          </p:spPr>
          <p:txBody>
            <a:bodyPr wrap="none"/>
            <a:lstStyle/>
            <a:p>
              <a:endParaRPr lang="zh-CN" altLang="en-US" sz="1800">
                <a:solidFill>
                  <a:srgbClr val="000080"/>
                </a:solidFill>
              </a:endParaRPr>
            </a:p>
          </p:txBody>
        </p:sp>
        <p:sp>
          <p:nvSpPr>
            <p:cNvPr id="70" name="Text Box 43"/>
            <p:cNvSpPr txBox="1">
              <a:spLocks noChangeArrowheads="1"/>
            </p:cNvSpPr>
            <p:nvPr/>
          </p:nvSpPr>
          <p:spPr bwMode="auto">
            <a:xfrm>
              <a:off x="5813060" y="4242990"/>
              <a:ext cx="911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en-US" altLang="zh-CN" sz="1600" b="1" dirty="0">
                  <a:solidFill>
                    <a:srgbClr val="000080"/>
                  </a:solidFill>
                  <a:latin typeface="黑体" pitchFamily="2" charset="-122"/>
                  <a:ea typeface="黑体" pitchFamily="2" charset="-122"/>
                </a:rPr>
                <a:t>DMA</a:t>
              </a:r>
              <a:r>
                <a:rPr lang="zh-CN" altLang="en-US" sz="1600" b="1" dirty="0">
                  <a:solidFill>
                    <a:srgbClr val="000080"/>
                  </a:solidFill>
                  <a:latin typeface="黑体" pitchFamily="2" charset="-122"/>
                  <a:ea typeface="黑体" pitchFamily="2" charset="-122"/>
                </a:rPr>
                <a:t>请求</a:t>
              </a:r>
            </a:p>
          </p:txBody>
        </p:sp>
        <p:sp>
          <p:nvSpPr>
            <p:cNvPr id="71" name="Text Box 44"/>
            <p:cNvSpPr txBox="1">
              <a:spLocks noChangeArrowheads="1"/>
            </p:cNvSpPr>
            <p:nvPr/>
          </p:nvSpPr>
          <p:spPr bwMode="auto">
            <a:xfrm>
              <a:off x="7611697" y="4191124"/>
              <a:ext cx="911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r>
                <a:rPr lang="en-US" altLang="zh-CN" sz="1600" b="1" dirty="0">
                  <a:solidFill>
                    <a:srgbClr val="000080"/>
                  </a:solidFill>
                  <a:latin typeface="黑体" pitchFamily="2" charset="-122"/>
                  <a:ea typeface="黑体" pitchFamily="2" charset="-122"/>
                </a:rPr>
                <a:t>DMA</a:t>
              </a:r>
              <a:r>
                <a:rPr lang="zh-CN" altLang="en-US" sz="1600" b="1">
                  <a:solidFill>
                    <a:srgbClr val="000080"/>
                  </a:solidFill>
                  <a:latin typeface="黑体" pitchFamily="2" charset="-122"/>
                  <a:ea typeface="黑体" pitchFamily="2" charset="-122"/>
                </a:rPr>
                <a:t>批准</a:t>
              </a:r>
            </a:p>
          </p:txBody>
        </p:sp>
        <p:sp>
          <p:nvSpPr>
            <p:cNvPr id="49" name="Line 11"/>
            <p:cNvSpPr>
              <a:spLocks noChangeShapeType="1"/>
            </p:cNvSpPr>
            <p:nvPr/>
          </p:nvSpPr>
          <p:spPr bwMode="auto">
            <a:xfrm>
              <a:off x="1691680" y="2852936"/>
              <a:ext cx="0" cy="412913"/>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0" name="Line 12"/>
            <p:cNvSpPr>
              <a:spLocks noChangeShapeType="1"/>
            </p:cNvSpPr>
            <p:nvPr/>
          </p:nvSpPr>
          <p:spPr bwMode="auto">
            <a:xfrm>
              <a:off x="2810297" y="2852936"/>
              <a:ext cx="0" cy="412913"/>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1" name="Line 13"/>
            <p:cNvSpPr>
              <a:spLocks noChangeShapeType="1"/>
            </p:cNvSpPr>
            <p:nvPr/>
          </p:nvSpPr>
          <p:spPr bwMode="auto">
            <a:xfrm>
              <a:off x="5715390" y="2854165"/>
              <a:ext cx="0" cy="412913"/>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57" name="Line 23"/>
            <p:cNvSpPr>
              <a:spLocks noChangeShapeType="1"/>
            </p:cNvSpPr>
            <p:nvPr/>
          </p:nvSpPr>
          <p:spPr bwMode="auto">
            <a:xfrm>
              <a:off x="7244184" y="2854165"/>
              <a:ext cx="0" cy="412913"/>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72" name="Line 49"/>
            <p:cNvSpPr>
              <a:spLocks noChangeShapeType="1"/>
            </p:cNvSpPr>
            <p:nvPr/>
          </p:nvSpPr>
          <p:spPr bwMode="auto">
            <a:xfrm>
              <a:off x="4148559" y="2854165"/>
              <a:ext cx="0" cy="412913"/>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zh-CN" altLang="en-US" sz="1800">
                <a:solidFill>
                  <a:srgbClr val="000080"/>
                </a:solidFill>
              </a:endParaRPr>
            </a:p>
          </p:txBody>
        </p:sp>
        <p:sp>
          <p:nvSpPr>
            <p:cNvPr id="73" name="Rectangle 50"/>
            <p:cNvSpPr>
              <a:spLocks noChangeArrowheads="1"/>
            </p:cNvSpPr>
            <p:nvPr/>
          </p:nvSpPr>
          <p:spPr bwMode="auto">
            <a:xfrm>
              <a:off x="2960315" y="5084827"/>
              <a:ext cx="2376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zh-CN" altLang="en-US" sz="1800" b="1" dirty="0">
                  <a:solidFill>
                    <a:srgbClr val="000080"/>
                  </a:solidFill>
                  <a:ea typeface="黑体" pitchFamily="2" charset="-122"/>
                </a:rPr>
                <a:t>如</a:t>
              </a:r>
              <a:r>
                <a:rPr lang="en-US" altLang="zh-CN" sz="1800" b="1" dirty="0">
                  <a:solidFill>
                    <a:srgbClr val="000080"/>
                  </a:solidFill>
                  <a:ea typeface="黑体" pitchFamily="2" charset="-122"/>
                </a:rPr>
                <a:t>Intel 8237</a:t>
              </a:r>
            </a:p>
          </p:txBody>
        </p:sp>
        <p:grpSp>
          <p:nvGrpSpPr>
            <p:cNvPr id="5" name="组合 4"/>
            <p:cNvGrpSpPr/>
            <p:nvPr/>
          </p:nvGrpSpPr>
          <p:grpSpPr>
            <a:xfrm>
              <a:off x="1979713" y="2348880"/>
              <a:ext cx="5018174" cy="1604985"/>
              <a:chOff x="1979713" y="2192338"/>
              <a:chExt cx="5018174" cy="1976439"/>
            </a:xfrm>
          </p:grpSpPr>
          <p:sp>
            <p:nvSpPr>
              <p:cNvPr id="75" name="弧形 74"/>
              <p:cNvSpPr/>
              <p:nvPr/>
            </p:nvSpPr>
            <p:spPr bwMode="auto">
              <a:xfrm>
                <a:off x="3040182" y="2192338"/>
                <a:ext cx="2512528" cy="1976439"/>
              </a:xfrm>
              <a:prstGeom prst="arc">
                <a:avLst>
                  <a:gd name="adj1" fmla="val 10698760"/>
                  <a:gd name="adj2" fmla="val 0"/>
                </a:avLst>
              </a:prstGeom>
              <a:noFill/>
              <a:ln w="38100" cap="flat" cmpd="sng" algn="ctr">
                <a:solidFill>
                  <a:srgbClr val="0000FF"/>
                </a:solidFill>
                <a:prstDash val="solid"/>
                <a:round/>
                <a:headEnd type="stealth" w="med" len="med"/>
                <a:tailEnd type="stealth"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sp>
            <p:nvSpPr>
              <p:cNvPr id="76" name="弧形 75"/>
              <p:cNvSpPr/>
              <p:nvPr/>
            </p:nvSpPr>
            <p:spPr bwMode="auto">
              <a:xfrm>
                <a:off x="1979713" y="2192338"/>
                <a:ext cx="5018174" cy="1976439"/>
              </a:xfrm>
              <a:prstGeom prst="arc">
                <a:avLst>
                  <a:gd name="adj1" fmla="val 15947579"/>
                  <a:gd name="adj2" fmla="val 0"/>
                </a:avLst>
              </a:prstGeom>
              <a:noFill/>
              <a:ln w="38100" cap="flat" cmpd="sng" algn="ctr">
                <a:solidFill>
                  <a:srgbClr val="0000FF"/>
                </a:solidFill>
                <a:prstDash val="solid"/>
                <a:round/>
                <a:headEnd type="none" w="med" len="med"/>
                <a:tailEnd type="stealth"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200" b="1" i="0" u="none" strike="noStrike" cap="none" normalizeH="0" baseline="0" smtClean="0">
                  <a:ln>
                    <a:noFill/>
                  </a:ln>
                  <a:solidFill>
                    <a:schemeClr val="tx2"/>
                  </a:solidFill>
                  <a:effectLst/>
                  <a:latin typeface="宋体" pitchFamily="2" charset="-122"/>
                  <a:ea typeface="宋体" pitchFamily="2" charset="-122"/>
                </a:endParaRPr>
              </a:p>
            </p:txBody>
          </p:sp>
        </p:grpSp>
        <p:grpSp>
          <p:nvGrpSpPr>
            <p:cNvPr id="77" name="组合 76"/>
            <p:cNvGrpSpPr/>
            <p:nvPr/>
          </p:nvGrpSpPr>
          <p:grpSpPr>
            <a:xfrm>
              <a:off x="6660232" y="3645024"/>
              <a:ext cx="1182686" cy="2209245"/>
              <a:chOff x="5189514" y="3786190"/>
              <a:chExt cx="1182686" cy="2209245"/>
            </a:xfrm>
          </p:grpSpPr>
          <p:sp>
            <p:nvSpPr>
              <p:cNvPr id="78" name="Text Box 10"/>
              <p:cNvSpPr txBox="1">
                <a:spLocks noChangeArrowheads="1"/>
              </p:cNvSpPr>
              <p:nvPr/>
            </p:nvSpPr>
            <p:spPr bwMode="auto">
              <a:xfrm>
                <a:off x="5189514" y="5626103"/>
                <a:ext cx="1182686" cy="369332"/>
              </a:xfrm>
              <a:prstGeom prst="rect">
                <a:avLst/>
              </a:prstGeom>
              <a:noFill/>
              <a:ln w="38100">
                <a:solidFill>
                  <a:schemeClr val="tx1"/>
                </a:solidFill>
                <a:miter lim="800000"/>
                <a:headEnd type="none" w="sm" len="sm"/>
                <a:tailEnd type="none" w="sm" len="sm"/>
              </a:ln>
            </p:spPr>
            <p:txBody>
              <a:bodyPr>
                <a:spAutoFit/>
              </a:bodyPr>
              <a:lstStyle>
                <a:defPPr>
                  <a:defRPr lang="en-US"/>
                </a:defPPr>
                <a:lvl1pPr algn="ctr" eaLnBrk="1" hangingPunct="1">
                  <a:spcBef>
                    <a:spcPct val="50000"/>
                  </a:spcBef>
                  <a:defRPr sz="1800">
                    <a:solidFill>
                      <a:srgbClr val="000080"/>
                    </a:solidFill>
                    <a:latin typeface="黑体" pitchFamily="2" charset="-122"/>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r>
                  <a:rPr lang="zh-CN" altLang="en-US" dirty="0"/>
                  <a:t>外围设备</a:t>
                </a:r>
              </a:p>
            </p:txBody>
          </p:sp>
          <p:sp>
            <p:nvSpPr>
              <p:cNvPr id="79" name="Line 31"/>
              <p:cNvSpPr>
                <a:spLocks noChangeShapeType="1"/>
              </p:cNvSpPr>
              <p:nvPr/>
            </p:nvSpPr>
            <p:spPr bwMode="auto">
              <a:xfrm>
                <a:off x="5796136" y="3786190"/>
                <a:ext cx="0" cy="1828800"/>
              </a:xfrm>
              <a:prstGeom prst="line">
                <a:avLst/>
              </a:prstGeom>
              <a:noFill/>
              <a:ln w="38100">
                <a:solidFill>
                  <a:schemeClr val="tx1"/>
                </a:solidFill>
                <a:miter lim="800000"/>
                <a:headEnd type="none" w="sm" len="sm"/>
                <a:tailEnd type="none" w="sm" len="sm"/>
              </a:ln>
              <a:extLst>
                <a:ext uri="{909E8E84-426E-40DD-AFC4-6F175D3DCCD1}">
                  <a14:hiddenFill xmlns:a14="http://schemas.microsoft.com/office/drawing/2010/main">
                    <a:noFill/>
                  </a14:hiddenFill>
                </a:ext>
              </a:extLst>
            </p:spPr>
            <p:txBody>
              <a:bodyPr>
                <a:spAutoFit/>
              </a:bodyPr>
              <a:lstStyle/>
              <a:p>
                <a:pPr algn="ctr">
                  <a:spcBef>
                    <a:spcPct val="50000"/>
                  </a:spcBef>
                </a:pPr>
                <a:endParaRPr lang="zh-CN" altLang="en-US" sz="1800">
                  <a:solidFill>
                    <a:srgbClr val="000080"/>
                  </a:solidFill>
                  <a:latin typeface="黑体" pitchFamily="2" charset="-122"/>
                  <a:ea typeface="黑体" pitchFamily="2" charset="-122"/>
                </a:endParaRPr>
              </a:p>
            </p:txBody>
          </p:sp>
        </p:grpSp>
        <p:sp>
          <p:nvSpPr>
            <p:cNvPr id="80" name="Text Box 7"/>
            <p:cNvSpPr txBox="1">
              <a:spLocks noChangeArrowheads="1"/>
            </p:cNvSpPr>
            <p:nvPr/>
          </p:nvSpPr>
          <p:spPr bwMode="auto">
            <a:xfrm>
              <a:off x="1259632" y="3284984"/>
              <a:ext cx="808515" cy="1200329"/>
            </a:xfrm>
            <a:prstGeom prst="rect">
              <a:avLst/>
            </a:prstGeom>
            <a:noFill/>
            <a:ln w="38100">
              <a:solidFill>
                <a:schemeClr val="tx1"/>
              </a:solidFill>
              <a:miter lim="800000"/>
              <a:headEnd type="none" w="sm" len="sm"/>
              <a:tailEnd type="none" w="sm" len="sm"/>
            </a:ln>
          </p:spPr>
          <p:txBody>
            <a:bodyPr wrap="square">
              <a:spAutoFit/>
            </a:bodyPr>
            <a:lstStyle>
              <a:defPPr>
                <a:defRPr lang="en-US"/>
              </a:defPPr>
              <a:lvl1pPr algn="ctr" eaLnBrk="1" hangingPunct="1">
                <a:spcBef>
                  <a:spcPct val="50000"/>
                </a:spcBef>
                <a:defRPr sz="1800">
                  <a:solidFill>
                    <a:srgbClr val="000080"/>
                  </a:solidFill>
                  <a:latin typeface="黑体" pitchFamily="2" charset="-122"/>
                  <a:ea typeface="黑体" pitchFamily="2" charset="-122"/>
                </a:defRPr>
              </a:lvl1pPr>
              <a:lvl2pPr marL="742950" indent="-285750" eaLnBrk="0" hangingPunct="0">
                <a:defRPr sz="2400">
                  <a:solidFill>
                    <a:schemeClr val="tx1"/>
                  </a:solidFill>
                  <a:latin typeface="Times New Roman" pitchFamily="18" charset="0"/>
                  <a:ea typeface="宋体" charset="-122"/>
                </a:defRPr>
              </a:lvl2pPr>
              <a:lvl3pPr marL="1143000" indent="-228600" eaLnBrk="0" hangingPunct="0">
                <a:defRPr sz="2400">
                  <a:solidFill>
                    <a:schemeClr val="tx1"/>
                  </a:solidFill>
                  <a:latin typeface="Times New Roman" pitchFamily="18" charset="0"/>
                  <a:ea typeface="宋体" charset="-122"/>
                </a:defRPr>
              </a:lvl3pPr>
              <a:lvl4pPr marL="1600200" indent="-228600" eaLnBrk="0" hangingPunct="0">
                <a:defRPr sz="2400">
                  <a:solidFill>
                    <a:schemeClr val="tx1"/>
                  </a:solidFill>
                  <a:latin typeface="Times New Roman" pitchFamily="18" charset="0"/>
                  <a:ea typeface="宋体" charset="-122"/>
                </a:defRPr>
              </a:lvl4pPr>
              <a:lvl5pPr marL="2057400" indent="-228600" eaLnBrk="0" hangingPunct="0">
                <a:defRPr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charset="-122"/>
                </a:defRPr>
              </a:lvl9pPr>
            </a:lstStyle>
            <a:p>
              <a:endParaRPr lang="en-US" altLang="zh-CN" dirty="0"/>
            </a:p>
            <a:p>
              <a:r>
                <a:rPr lang="en-US" altLang="zh-CN" dirty="0"/>
                <a:t>CPU</a:t>
              </a:r>
            </a:p>
            <a:p>
              <a:endParaRPr lang="en-US" altLang="zh-CN" dirty="0"/>
            </a:p>
          </p:txBody>
        </p:sp>
      </p:grpSp>
    </p:spTree>
    <p:extLst>
      <p:ext uri="{BB962C8B-B14F-4D97-AF65-F5344CB8AC3E}">
        <p14:creationId xmlns:p14="http://schemas.microsoft.com/office/powerpoint/2010/main" val="1691469837"/>
      </p:ext>
    </p:extLst>
  </p:cSld>
  <p:clrMapOvr>
    <a:masterClrMapping/>
  </p:clrMapOvr>
  <p:transition>
    <p:wipe di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468313" y="576263"/>
            <a:ext cx="84597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6700" algn="just">
              <a:lnSpc>
                <a:spcPct val="120000"/>
              </a:lnSpc>
            </a:pPr>
            <a:r>
              <a:rPr lang="en-US" altLang="zh-CN" sz="2400" dirty="0">
                <a:solidFill>
                  <a:srgbClr val="990000"/>
                </a:solidFill>
                <a:latin typeface="黑体" pitchFamily="2" charset="-122"/>
                <a:ea typeface="黑体" pitchFamily="2" charset="-122"/>
              </a:rPr>
              <a:t>7.5.3</a:t>
            </a:r>
            <a:r>
              <a:rPr lang="zh-CN" altLang="en-US" sz="2400">
                <a:solidFill>
                  <a:srgbClr val="990000"/>
                </a:solidFill>
                <a:latin typeface="黑体" pitchFamily="2" charset="-122"/>
                <a:ea typeface="黑体" pitchFamily="2" charset="-122"/>
              </a:rPr>
              <a:t>．</a:t>
            </a:r>
            <a:r>
              <a:rPr lang="en-US" altLang="zh-CN" sz="2400" dirty="0">
                <a:solidFill>
                  <a:srgbClr val="990000"/>
                </a:solidFill>
                <a:latin typeface="黑体" pitchFamily="2" charset="-122"/>
                <a:ea typeface="黑体" pitchFamily="2" charset="-122"/>
              </a:rPr>
              <a:t>DMA</a:t>
            </a:r>
            <a:r>
              <a:rPr lang="zh-CN" altLang="en-US" sz="2400">
                <a:solidFill>
                  <a:srgbClr val="990000"/>
                </a:solidFill>
                <a:latin typeface="黑体" pitchFamily="2" charset="-122"/>
                <a:ea typeface="黑体" pitchFamily="2" charset="-122"/>
              </a:rPr>
              <a:t>和中断的区别</a:t>
            </a:r>
            <a:endParaRPr lang="zh-CN" altLang="en-US" sz="2400">
              <a:latin typeface="黑体" pitchFamily="2" charset="-122"/>
              <a:ea typeface="黑体" pitchFamily="2" charset="-122"/>
            </a:endParaRPr>
          </a:p>
        </p:txBody>
      </p:sp>
      <p:graphicFrame>
        <p:nvGraphicFramePr>
          <p:cNvPr id="112670" name="Group 30"/>
          <p:cNvGraphicFramePr>
            <a:graphicFrameLocks noGrp="1"/>
          </p:cNvGraphicFramePr>
          <p:nvPr/>
        </p:nvGraphicFramePr>
        <p:xfrm>
          <a:off x="827088" y="1196975"/>
          <a:ext cx="7559675" cy="3140075"/>
        </p:xfrm>
        <a:graphic>
          <a:graphicData uri="http://schemas.openxmlformats.org/drawingml/2006/table">
            <a:tbl>
              <a:tblPr/>
              <a:tblGrid>
                <a:gridCol w="1511300"/>
                <a:gridCol w="3024187"/>
                <a:gridCol w="3024188"/>
              </a:tblGrid>
              <a:tr h="4267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1" lang="zh-CN" altLang="en-US" sz="2200" b="0" i="1" u="none" strike="noStrike" cap="none" normalizeH="0" baseline="0" dirty="0" smtClean="0">
                        <a:ln>
                          <a:noFill/>
                        </a:ln>
                        <a:solidFill>
                          <a:schemeClr val="tx1"/>
                        </a:solidFill>
                        <a:effectLst/>
                        <a:latin typeface="黑体" pitchFamily="2" charset="-122"/>
                        <a:ea typeface="黑体" pitchFamily="2" charset="-122"/>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200" b="1" i="1"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中断方式</a:t>
                      </a:r>
                      <a:endParaRPr kumimoji="1" lang="zh-CN" altLang="en-US" sz="2200" b="0" i="1"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200" b="1" i="1"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DMA</a:t>
                      </a:r>
                      <a:r>
                        <a:rPr kumimoji="1" lang="zh-CN" altLang="en-US" sz="2200" b="1" i="1"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方式</a:t>
                      </a:r>
                      <a:endParaRPr kumimoji="1" lang="zh-CN" altLang="en-US" sz="2200" b="0" i="1"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20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程序转换</a:t>
                      </a:r>
                      <a:endParaRPr kumimoji="1" lang="zh-CN" altLang="en-US" sz="2200" b="0"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有程序切换、需要保护和恢复现场</a:t>
                      </a:r>
                      <a:endParaRPr kumimoji="1" lang="zh-CN" altLang="en-US" sz="2200" b="0"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无程序切换、不占用</a:t>
                      </a:r>
                      <a:r>
                        <a:rPr kumimoji="1" lang="en-US" altLang="zh-CN"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CPU</a:t>
                      </a: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任何资源</a:t>
                      </a: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20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响应时间</a:t>
                      </a:r>
                      <a:endParaRPr kumimoji="1" lang="zh-CN" altLang="en-US" sz="2200" b="0"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只能发生在每条指令执行完毕时</a:t>
                      </a:r>
                      <a:endParaRPr kumimoji="1" lang="zh-CN" altLang="en-US" sz="2200" b="0"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可以发生在每个机器周期结束时</a:t>
                      </a:r>
                      <a:endParaRPr kumimoji="1" lang="zh-CN" altLang="en-US" sz="2200" b="0"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70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优先级</a:t>
                      </a:r>
                      <a:endParaRPr kumimoji="1" lang="zh-CN" altLang="en-US" sz="2200" b="0"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  DMA</a:t>
                      </a: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请求的优先级高于中断请求</a:t>
                      </a: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7620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处理能力</a:t>
                      </a:r>
                      <a:endParaRPr kumimoji="1" lang="zh-CN" altLang="en-US" sz="2200" b="0"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有对异常事件处理能力</a:t>
                      </a: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仅局限于完成传送数据块的</a:t>
                      </a:r>
                      <a:r>
                        <a:rPr kumimoji="1" lang="en-US" altLang="zh-CN"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I/O</a:t>
                      </a:r>
                      <a:r>
                        <a:rPr kumimoji="1" lang="zh-CN" altLang="en-US" sz="22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操作</a:t>
                      </a:r>
                    </a:p>
                  </a:txBody>
                  <a:tcPr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705646" name="Object 110"/>
          <p:cNvGraphicFramePr>
            <a:graphicFrameLocks noChangeAspect="1"/>
          </p:cNvGraphicFramePr>
          <p:nvPr/>
        </p:nvGraphicFramePr>
        <p:xfrm>
          <a:off x="827088" y="4437063"/>
          <a:ext cx="7634287" cy="2016125"/>
        </p:xfrm>
        <a:graphic>
          <a:graphicData uri="http://schemas.openxmlformats.org/presentationml/2006/ole">
            <mc:AlternateContent xmlns:mc="http://schemas.openxmlformats.org/markup-compatibility/2006">
              <mc:Choice xmlns:v="urn:schemas-microsoft-com:vml" Requires="v">
                <p:oleObj spid="_x0000_s62559" name="Visio" r:id="rId3" imgW="3055620" imgH="824484" progId="">
                  <p:embed/>
                </p:oleObj>
              </mc:Choice>
              <mc:Fallback>
                <p:oleObj name="Visio" r:id="rId3" imgW="3055620" imgH="824484" progId="">
                  <p:embed/>
                  <p:pic>
                    <p:nvPicPr>
                      <p:cNvPr id="0" name="Object 1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4437063"/>
                        <a:ext cx="7634287" cy="2016125"/>
                      </a:xfrm>
                      <a:prstGeom prst="rect">
                        <a:avLst/>
                      </a:prstGeom>
                      <a:solidFill>
                        <a:srgbClr val="CCECFF">
                          <a:alpha val="52156"/>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05646"/>
                                        </p:tgtEl>
                                        <p:attrNameLst>
                                          <p:attrName>style.visibility</p:attrName>
                                        </p:attrNameLst>
                                      </p:cBhvr>
                                      <p:to>
                                        <p:strVal val="visible"/>
                                      </p:to>
                                    </p:set>
                                    <p:animEffect transition="in" filter="wipe(up)">
                                      <p:cBhvr>
                                        <p:cTn id="7" dur="500"/>
                                        <p:tgtEl>
                                          <p:spTgt spid="705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971550" y="949325"/>
            <a:ext cx="7488882"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indent="266700">
              <a:lnSpc>
                <a:spcPct val="120000"/>
              </a:lnSpc>
            </a:pPr>
            <a:r>
              <a:rPr lang="zh-CN" altLang="en-US" sz="2400" dirty="0">
                <a:solidFill>
                  <a:srgbClr val="990000"/>
                </a:solidFill>
                <a:latin typeface="黑体" pitchFamily="2" charset="-122"/>
                <a:ea typeface="黑体" pitchFamily="2" charset="-122"/>
              </a:rPr>
              <a:t>思考：</a:t>
            </a:r>
            <a:r>
              <a:rPr lang="en-US" altLang="zh-CN" sz="2400" dirty="0" smtClean="0">
                <a:solidFill>
                  <a:srgbClr val="000080"/>
                </a:solidFill>
                <a:latin typeface="黑体" pitchFamily="2" charset="-122"/>
                <a:ea typeface="黑体" pitchFamily="2" charset="-122"/>
              </a:rPr>
              <a:t>P321 </a:t>
            </a:r>
            <a:r>
              <a:rPr lang="en-US" altLang="zh-CN" sz="2400" dirty="0">
                <a:solidFill>
                  <a:srgbClr val="000080"/>
                </a:solidFill>
                <a:latin typeface="黑体" pitchFamily="2" charset="-122"/>
                <a:ea typeface="黑体" pitchFamily="2" charset="-122"/>
              </a:rPr>
              <a:t>9-9</a:t>
            </a:r>
            <a:r>
              <a:rPr lang="zh-CN" altLang="en-US" sz="2400" dirty="0">
                <a:solidFill>
                  <a:srgbClr val="000080"/>
                </a:solidFill>
                <a:latin typeface="黑体" pitchFamily="2" charset="-122"/>
                <a:ea typeface="黑体" pitchFamily="2" charset="-122"/>
              </a:rPr>
              <a:t>至</a:t>
            </a:r>
            <a:r>
              <a:rPr lang="en-US" altLang="zh-CN" sz="2400" dirty="0">
                <a:solidFill>
                  <a:srgbClr val="000080"/>
                </a:solidFill>
                <a:latin typeface="黑体" pitchFamily="2" charset="-122"/>
                <a:ea typeface="黑体" pitchFamily="2" charset="-122"/>
              </a:rPr>
              <a:t>9-14</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9-21</a:t>
            </a:r>
            <a:r>
              <a:rPr lang="zh-CN" altLang="en-US" sz="2400" dirty="0">
                <a:solidFill>
                  <a:srgbClr val="000080"/>
                </a:solidFill>
                <a:latin typeface="黑体" pitchFamily="2" charset="-122"/>
                <a:ea typeface="黑体" pitchFamily="2" charset="-122"/>
              </a:rPr>
              <a:t>至</a:t>
            </a:r>
            <a:r>
              <a:rPr lang="en-US" altLang="zh-CN" sz="2400" dirty="0">
                <a:solidFill>
                  <a:srgbClr val="000080"/>
                </a:solidFill>
                <a:latin typeface="黑体" pitchFamily="2" charset="-122"/>
                <a:ea typeface="黑体" pitchFamily="2" charset="-122"/>
              </a:rPr>
              <a:t>9-24</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9-31</a:t>
            </a:r>
          </a:p>
          <a:p>
            <a:pPr indent="266700">
              <a:lnSpc>
                <a:spcPct val="120000"/>
              </a:lnSpc>
            </a:pPr>
            <a:r>
              <a:rPr lang="zh-CN" altLang="en-US" sz="2400" dirty="0" smtClean="0">
                <a:solidFill>
                  <a:srgbClr val="990000"/>
                </a:solidFill>
                <a:latin typeface="黑体" pitchFamily="2" charset="-122"/>
                <a:ea typeface="黑体" pitchFamily="2" charset="-122"/>
              </a:rPr>
              <a:t>习题</a:t>
            </a:r>
            <a:r>
              <a:rPr lang="zh-CN" altLang="en-US" sz="2400" dirty="0">
                <a:solidFill>
                  <a:srgbClr val="99000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P320 </a:t>
            </a:r>
            <a:r>
              <a:rPr lang="en-US" altLang="zh-CN" sz="2400" dirty="0">
                <a:solidFill>
                  <a:srgbClr val="000080"/>
                </a:solidFill>
                <a:latin typeface="黑体" pitchFamily="2" charset="-122"/>
                <a:ea typeface="黑体" pitchFamily="2" charset="-122"/>
              </a:rPr>
              <a:t>9-4</a:t>
            </a:r>
            <a:r>
              <a:rPr lang="zh-CN" altLang="en-US" sz="2400" dirty="0">
                <a:solidFill>
                  <a:srgbClr val="00008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9-5</a:t>
            </a:r>
            <a:r>
              <a:rPr lang="zh-CN" altLang="en-US" sz="2400" dirty="0" smtClean="0">
                <a:solidFill>
                  <a:srgbClr val="000080"/>
                </a:solidFill>
                <a:latin typeface="黑体" pitchFamily="2" charset="-122"/>
                <a:ea typeface="黑体" pitchFamily="2" charset="-122"/>
              </a:rPr>
              <a:t>（题目修改如下）</a:t>
            </a:r>
            <a:endParaRPr lang="en-US" altLang="zh-CN" sz="2400" dirty="0">
              <a:solidFill>
                <a:srgbClr val="000080"/>
              </a:solidFill>
              <a:latin typeface="黑体" pitchFamily="2" charset="-122"/>
              <a:ea typeface="黑体" pitchFamily="2" charset="-122"/>
            </a:endParaRPr>
          </a:p>
          <a:p>
            <a:pPr indent="266700">
              <a:lnSpc>
                <a:spcPct val="120000"/>
              </a:lnSpc>
            </a:pPr>
            <a:r>
              <a:rPr lang="en-US" altLang="zh-CN" sz="2400" dirty="0">
                <a:solidFill>
                  <a:srgbClr val="000080"/>
                </a:solidFill>
                <a:latin typeface="黑体" pitchFamily="2" charset="-122"/>
                <a:ea typeface="黑体" pitchFamily="2" charset="-122"/>
              </a:rPr>
              <a:t> </a:t>
            </a:r>
            <a:r>
              <a:rPr lang="en-US" altLang="zh-CN" sz="2400" dirty="0" smtClean="0">
                <a:solidFill>
                  <a:srgbClr val="000080"/>
                </a:solidFill>
                <a:latin typeface="黑体" pitchFamily="2" charset="-122"/>
                <a:ea typeface="黑体" pitchFamily="2" charset="-122"/>
              </a:rPr>
              <a:t> 9-5 </a:t>
            </a:r>
            <a:r>
              <a:rPr lang="zh-CN" altLang="zh-CN" sz="2400" dirty="0">
                <a:solidFill>
                  <a:srgbClr val="000080"/>
                </a:solidFill>
                <a:latin typeface="黑体" pitchFamily="2" charset="-122"/>
                <a:ea typeface="黑体" pitchFamily="2" charset="-122"/>
              </a:rPr>
              <a:t>以输出设备为例，简述按程序查询方式进行数据输出的工作流程。</a:t>
            </a:r>
          </a:p>
          <a:p>
            <a:pPr indent="266700">
              <a:lnSpc>
                <a:spcPct val="120000"/>
              </a:lnSpc>
            </a:pPr>
            <a:endParaRPr lang="en-US" altLang="zh-CN" sz="2400" dirty="0">
              <a:solidFill>
                <a:srgbClr val="000080"/>
              </a:solidFill>
              <a:latin typeface="黑体" pitchFamily="2" charset="-122"/>
              <a:ea typeface="黑体" pitchFamily="2" charset="-122"/>
            </a:endParaRPr>
          </a:p>
          <a:p>
            <a:pPr indent="266700">
              <a:lnSpc>
                <a:spcPct val="120000"/>
              </a:lnSpc>
            </a:pPr>
            <a:endParaRPr lang="en-US" altLang="zh-CN" sz="2400" dirty="0" smtClean="0">
              <a:solidFill>
                <a:srgbClr val="000080"/>
              </a:solidFill>
              <a:latin typeface="黑体" pitchFamily="2" charset="-122"/>
              <a:ea typeface="黑体" pitchFamily="2" charset="-122"/>
            </a:endParaRPr>
          </a:p>
          <a:p>
            <a:pPr indent="266700">
              <a:lnSpc>
                <a:spcPct val="120000"/>
              </a:lnSpc>
            </a:pPr>
            <a:endParaRPr lang="en-US" altLang="zh-CN" sz="2400" dirty="0">
              <a:solidFill>
                <a:srgbClr val="000080"/>
              </a:solidFill>
              <a:latin typeface="黑体" pitchFamily="2" charset="-122"/>
              <a:ea typeface="黑体" pitchFamily="2" charset="-122"/>
            </a:endParaRPr>
          </a:p>
          <a:p>
            <a:pPr indent="266700">
              <a:lnSpc>
                <a:spcPct val="120000"/>
              </a:lnSpc>
            </a:pPr>
            <a:endParaRPr lang="en-US" altLang="zh-CN" sz="2400" dirty="0">
              <a:solidFill>
                <a:srgbClr val="000080"/>
              </a:solidFill>
              <a:latin typeface="黑体" pitchFamily="2" charset="-122"/>
              <a:ea typeface="黑体" pitchFamily="2" charset="-122"/>
            </a:endParaRPr>
          </a:p>
        </p:txBody>
      </p:sp>
    </p:spTree>
    <p:extLst>
      <p:ext uri="{BB962C8B-B14F-4D97-AF65-F5344CB8AC3E}">
        <p14:creationId xmlns:p14="http://schemas.microsoft.com/office/powerpoint/2010/main" val="1652435520"/>
      </p:ext>
    </p:extLst>
  </p:cSld>
  <p:clrMapOvr>
    <a:masterClrMapping/>
  </p:clrMapOvr>
  <p:transition>
    <p:wipe dir="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0" y="404813"/>
            <a:ext cx="91440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pPr indent="266700" algn="ctr">
              <a:lnSpc>
                <a:spcPct val="130000"/>
              </a:lnSpc>
            </a:pPr>
            <a:r>
              <a:rPr lang="en-US" altLang="zh-CN" sz="2400" dirty="0">
                <a:solidFill>
                  <a:srgbClr val="990000"/>
                </a:solidFill>
                <a:latin typeface="黑体" pitchFamily="2" charset="-122"/>
                <a:ea typeface="黑体" pitchFamily="2" charset="-122"/>
              </a:rPr>
              <a:t>§7.6 </a:t>
            </a:r>
            <a:r>
              <a:rPr lang="zh-CN" altLang="en-US" sz="2400">
                <a:solidFill>
                  <a:srgbClr val="990000"/>
                </a:solidFill>
                <a:latin typeface="黑体" pitchFamily="2" charset="-122"/>
                <a:ea typeface="黑体" pitchFamily="2" charset="-122"/>
              </a:rPr>
              <a:t>通道控制方式</a:t>
            </a:r>
          </a:p>
        </p:txBody>
      </p:sp>
      <p:sp>
        <p:nvSpPr>
          <p:cNvPr id="692227" name="Rectangle 3"/>
          <p:cNvSpPr>
            <a:spLocks noChangeArrowheads="1"/>
          </p:cNvSpPr>
          <p:nvPr/>
        </p:nvSpPr>
        <p:spPr bwMode="auto">
          <a:xfrm>
            <a:off x="684213" y="5229225"/>
            <a:ext cx="8459787"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2</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DMA</a:t>
            </a:r>
            <a:r>
              <a:rPr lang="zh-CN" altLang="en-US" sz="2400">
                <a:solidFill>
                  <a:srgbClr val="000080"/>
                </a:solidFill>
                <a:latin typeface="黑体" pitchFamily="2" charset="-122"/>
                <a:ea typeface="黑体" pitchFamily="2" charset="-122"/>
              </a:rPr>
              <a:t>控制器通常只能控制一台或少数几台同类设备；而一个通道则可以同时控制许多台同类或不同类的设备。</a:t>
            </a:r>
          </a:p>
        </p:txBody>
      </p:sp>
      <p:sp>
        <p:nvSpPr>
          <p:cNvPr id="692228" name="Rectangle 4"/>
          <p:cNvSpPr>
            <a:spLocks noChangeArrowheads="1"/>
          </p:cNvSpPr>
          <p:nvPr/>
        </p:nvSpPr>
        <p:spPr bwMode="auto">
          <a:xfrm>
            <a:off x="684213" y="2565400"/>
            <a:ext cx="8137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r>
              <a:rPr lang="zh-CN" altLang="en-US" sz="2400">
                <a:solidFill>
                  <a:schemeClr val="hlink"/>
                </a:solidFill>
                <a:latin typeface="黑体" pitchFamily="2" charset="-122"/>
                <a:ea typeface="黑体" pitchFamily="2" charset="-122"/>
              </a:rPr>
              <a:t> </a:t>
            </a:r>
            <a:r>
              <a:rPr lang="en-US" altLang="zh-CN" sz="2400" dirty="0">
                <a:solidFill>
                  <a:srgbClr val="990000"/>
                </a:solidFill>
                <a:latin typeface="黑体" pitchFamily="2" charset="-122"/>
                <a:ea typeface="黑体" pitchFamily="2" charset="-122"/>
              </a:rPr>
              <a:t>1.</a:t>
            </a:r>
            <a:r>
              <a:rPr lang="zh-CN" altLang="en-US" sz="2400">
                <a:solidFill>
                  <a:srgbClr val="990000"/>
                </a:solidFill>
                <a:latin typeface="黑体" pitchFamily="2" charset="-122"/>
                <a:ea typeface="黑体" pitchFamily="2" charset="-122"/>
              </a:rPr>
              <a:t>通道控制方式与</a:t>
            </a:r>
            <a:r>
              <a:rPr lang="en-US" altLang="zh-CN" sz="2400" dirty="0">
                <a:solidFill>
                  <a:srgbClr val="990000"/>
                </a:solidFill>
                <a:latin typeface="黑体" pitchFamily="2" charset="-122"/>
                <a:ea typeface="黑体" pitchFamily="2" charset="-122"/>
              </a:rPr>
              <a:t>DMA</a:t>
            </a:r>
            <a:r>
              <a:rPr lang="zh-CN" altLang="en-US" sz="2400">
                <a:solidFill>
                  <a:srgbClr val="990000"/>
                </a:solidFill>
                <a:latin typeface="黑体" pitchFamily="2" charset="-122"/>
                <a:ea typeface="黑体" pitchFamily="2" charset="-122"/>
              </a:rPr>
              <a:t>方式的区别</a:t>
            </a:r>
            <a:endParaRPr lang="zh-CN" altLang="en-US" sz="2400">
              <a:solidFill>
                <a:schemeClr val="hlink"/>
              </a:solidFill>
              <a:latin typeface="黑体" pitchFamily="2" charset="-122"/>
              <a:ea typeface="黑体" pitchFamily="2" charset="-122"/>
            </a:endParaRPr>
          </a:p>
        </p:txBody>
      </p:sp>
      <p:sp>
        <p:nvSpPr>
          <p:cNvPr id="692229" name="Rectangle 5"/>
          <p:cNvSpPr>
            <a:spLocks noChangeArrowheads="1"/>
          </p:cNvSpPr>
          <p:nvPr/>
        </p:nvSpPr>
        <p:spPr bwMode="auto">
          <a:xfrm>
            <a:off x="684213" y="3068638"/>
            <a:ext cx="80645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11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1</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DMA</a:t>
            </a:r>
            <a:r>
              <a:rPr lang="zh-CN" altLang="en-US" sz="2400">
                <a:solidFill>
                  <a:srgbClr val="000080"/>
                </a:solidFill>
                <a:latin typeface="黑体" pitchFamily="2" charset="-122"/>
                <a:ea typeface="黑体" pitchFamily="2" charset="-122"/>
              </a:rPr>
              <a:t>控制器是通过专门设计的硬件控制逻辑来实现对数据传送的控制；而通道则是一个具有特殊功能的处理器，它具有自己的指令和程序，通过执行通道程序来实现对数据传送的控制，故通道具有更强的独立处理数据输入输出的功能。</a:t>
            </a:r>
          </a:p>
        </p:txBody>
      </p:sp>
      <p:sp>
        <p:nvSpPr>
          <p:cNvPr id="63494" name="Rectangle 6"/>
          <p:cNvSpPr>
            <a:spLocks noChangeArrowheads="1"/>
          </p:cNvSpPr>
          <p:nvPr/>
        </p:nvSpPr>
        <p:spPr bwMode="auto">
          <a:xfrm>
            <a:off x="684213" y="1052513"/>
            <a:ext cx="4967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ltLang="zh-CN" sz="2400" dirty="0">
                <a:solidFill>
                  <a:srgbClr val="990000"/>
                </a:solidFill>
                <a:latin typeface="黑体" pitchFamily="2" charset="-122"/>
                <a:ea typeface="黑体" pitchFamily="2" charset="-122"/>
              </a:rPr>
              <a:t>7.6.1</a:t>
            </a:r>
            <a:r>
              <a:rPr lang="zh-CN" altLang="en-US" sz="2400">
                <a:solidFill>
                  <a:srgbClr val="990000"/>
                </a:solidFill>
                <a:latin typeface="黑体" pitchFamily="2" charset="-122"/>
                <a:ea typeface="黑体" pitchFamily="2" charset="-122"/>
              </a:rPr>
              <a:t>通道的基本概念</a:t>
            </a:r>
          </a:p>
        </p:txBody>
      </p:sp>
      <p:sp>
        <p:nvSpPr>
          <p:cNvPr id="63495" name="Rectangle 7"/>
          <p:cNvSpPr>
            <a:spLocks noChangeArrowheads="1"/>
          </p:cNvSpPr>
          <p:nvPr/>
        </p:nvSpPr>
        <p:spPr bwMode="auto">
          <a:xfrm>
            <a:off x="611188" y="1628775"/>
            <a:ext cx="8137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r>
              <a:rPr lang="zh-CN" altLang="en-US" sz="2400">
                <a:solidFill>
                  <a:srgbClr val="000080"/>
                </a:solidFill>
                <a:latin typeface="黑体" pitchFamily="2" charset="-122"/>
                <a:ea typeface="黑体" pitchFamily="2" charset="-122"/>
              </a:rPr>
              <a:t>    通道是一种高级的</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控制部件，基本任务是通过执行程序来管理输入输出工作。</a:t>
            </a:r>
            <a:r>
              <a:rPr lang="zh-CN" altLang="en-US" sz="2400">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2228"/>
                                        </p:tgtEl>
                                        <p:attrNameLst>
                                          <p:attrName>style.visibility</p:attrName>
                                        </p:attrNameLst>
                                      </p:cBhvr>
                                      <p:to>
                                        <p:strVal val="visible"/>
                                      </p:to>
                                    </p:set>
                                    <p:animEffect transition="in" filter="wipe(up)">
                                      <p:cBhvr>
                                        <p:cTn id="7" dur="500"/>
                                        <p:tgtEl>
                                          <p:spTgt spid="69222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92229"/>
                                        </p:tgtEl>
                                        <p:attrNameLst>
                                          <p:attrName>style.visibility</p:attrName>
                                        </p:attrNameLst>
                                      </p:cBhvr>
                                      <p:to>
                                        <p:strVal val="visible"/>
                                      </p:to>
                                    </p:set>
                                    <p:animEffect transition="in" filter="wipe(up)">
                                      <p:cBhvr>
                                        <p:cTn id="10" dur="500"/>
                                        <p:tgtEl>
                                          <p:spTgt spid="69222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92227"/>
                                        </p:tgtEl>
                                        <p:attrNameLst>
                                          <p:attrName>style.visibility</p:attrName>
                                        </p:attrNameLst>
                                      </p:cBhvr>
                                      <p:to>
                                        <p:strVal val="visible"/>
                                      </p:to>
                                    </p:set>
                                    <p:animEffect transition="in" filter="wipe(up)">
                                      <p:cBhvr>
                                        <p:cTn id="15" dur="500"/>
                                        <p:tgtEl>
                                          <p:spTgt spid="69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p:bldP spid="692228" grpId="0"/>
      <p:bldP spid="69222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4"/>
          <p:cNvGrpSpPr>
            <a:grpSpLocks/>
          </p:cNvGrpSpPr>
          <p:nvPr/>
        </p:nvGrpSpPr>
        <p:grpSpPr bwMode="auto">
          <a:xfrm>
            <a:off x="755650" y="2205038"/>
            <a:ext cx="7920038" cy="3757612"/>
            <a:chOff x="811" y="1071"/>
            <a:chExt cx="4267" cy="2104"/>
          </a:xfrm>
        </p:grpSpPr>
        <p:sp>
          <p:nvSpPr>
            <p:cNvPr id="64517" name="Rectangle 5"/>
            <p:cNvSpPr>
              <a:spLocks noChangeArrowheads="1"/>
            </p:cNvSpPr>
            <p:nvPr/>
          </p:nvSpPr>
          <p:spPr bwMode="auto">
            <a:xfrm>
              <a:off x="3371" y="1121"/>
              <a:ext cx="1707"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endParaRPr lang="zh-CN" altLang="en-US">
                <a:latin typeface="黑体" pitchFamily="2" charset="-122"/>
                <a:ea typeface="黑体" pitchFamily="2" charset="-122"/>
              </a:endParaRPr>
            </a:p>
          </p:txBody>
        </p:sp>
        <p:sp>
          <p:nvSpPr>
            <p:cNvPr id="64518" name="Text Box 6"/>
            <p:cNvSpPr txBox="1">
              <a:spLocks noChangeArrowheads="1"/>
            </p:cNvSpPr>
            <p:nvPr/>
          </p:nvSpPr>
          <p:spPr bwMode="auto">
            <a:xfrm>
              <a:off x="3975" y="1071"/>
              <a:ext cx="512"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000">
                  <a:solidFill>
                    <a:srgbClr val="FF6600"/>
                  </a:solidFill>
                  <a:latin typeface="黑体" pitchFamily="2" charset="-122"/>
                  <a:ea typeface="黑体" pitchFamily="2" charset="-122"/>
                </a:rPr>
                <a:t>第四级</a:t>
              </a:r>
            </a:p>
          </p:txBody>
        </p:sp>
        <p:sp>
          <p:nvSpPr>
            <p:cNvPr id="64519" name="Rectangle 7"/>
            <p:cNvSpPr>
              <a:spLocks noChangeArrowheads="1"/>
            </p:cNvSpPr>
            <p:nvPr/>
          </p:nvSpPr>
          <p:spPr bwMode="auto">
            <a:xfrm>
              <a:off x="2518" y="1121"/>
              <a:ext cx="853"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endParaRPr lang="zh-CN" altLang="en-US">
                <a:latin typeface="黑体" pitchFamily="2" charset="-122"/>
                <a:ea typeface="黑体" pitchFamily="2" charset="-122"/>
              </a:endParaRPr>
            </a:p>
          </p:txBody>
        </p:sp>
        <p:sp>
          <p:nvSpPr>
            <p:cNvPr id="64520" name="Rectangle 8"/>
            <p:cNvSpPr>
              <a:spLocks noChangeArrowheads="1"/>
            </p:cNvSpPr>
            <p:nvPr/>
          </p:nvSpPr>
          <p:spPr bwMode="auto">
            <a:xfrm>
              <a:off x="1746" y="1121"/>
              <a:ext cx="772"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endParaRPr lang="zh-CN" altLang="en-US">
                <a:latin typeface="黑体" pitchFamily="2" charset="-122"/>
                <a:ea typeface="黑体" pitchFamily="2" charset="-122"/>
              </a:endParaRPr>
            </a:p>
          </p:txBody>
        </p:sp>
        <p:sp>
          <p:nvSpPr>
            <p:cNvPr id="64521" name="Text Box 9"/>
            <p:cNvSpPr txBox="1">
              <a:spLocks noChangeArrowheads="1"/>
            </p:cNvSpPr>
            <p:nvPr/>
          </p:nvSpPr>
          <p:spPr bwMode="auto">
            <a:xfrm>
              <a:off x="1903" y="1071"/>
              <a:ext cx="51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000">
                  <a:solidFill>
                    <a:srgbClr val="FF6600"/>
                  </a:solidFill>
                  <a:latin typeface="黑体" pitchFamily="2" charset="-122"/>
                  <a:ea typeface="黑体" pitchFamily="2" charset="-122"/>
                </a:rPr>
                <a:t>第二级</a:t>
              </a:r>
            </a:p>
          </p:txBody>
        </p:sp>
        <p:sp>
          <p:nvSpPr>
            <p:cNvPr id="64522" name="Rectangle 10"/>
            <p:cNvSpPr>
              <a:spLocks noChangeArrowheads="1"/>
            </p:cNvSpPr>
            <p:nvPr/>
          </p:nvSpPr>
          <p:spPr bwMode="auto">
            <a:xfrm>
              <a:off x="811" y="1121"/>
              <a:ext cx="935" cy="2054"/>
            </a:xfrm>
            <a:prstGeom prst="rect">
              <a:avLst/>
            </a:prstGeom>
            <a:solidFill>
              <a:srgbClr val="FFFFFF"/>
            </a:solidFill>
            <a:ln w="12700">
              <a:solidFill>
                <a:srgbClr val="7A48C4"/>
              </a:solidFill>
              <a:prstDash val="dash"/>
              <a:miter lim="800000"/>
              <a:headEnd type="none" w="sm" len="sm"/>
              <a:tailEnd type="none" w="sm" len="sm"/>
            </a:ln>
          </p:spPr>
          <p:txBody>
            <a:bodyPr wrap="none" anchor="ctr"/>
            <a:lstStyle/>
            <a:p>
              <a:pPr algn="ctr"/>
              <a:endParaRPr lang="zh-CN" altLang="en-US">
                <a:latin typeface="黑体" pitchFamily="2" charset="-122"/>
                <a:ea typeface="黑体" pitchFamily="2" charset="-122"/>
              </a:endParaRPr>
            </a:p>
          </p:txBody>
        </p:sp>
        <p:sp>
          <p:nvSpPr>
            <p:cNvPr id="64523" name="Rectangle 11"/>
            <p:cNvSpPr>
              <a:spLocks noChangeArrowheads="1"/>
            </p:cNvSpPr>
            <p:nvPr/>
          </p:nvSpPr>
          <p:spPr bwMode="auto">
            <a:xfrm>
              <a:off x="892" y="1350"/>
              <a:ext cx="772" cy="1597"/>
            </a:xfrm>
            <a:prstGeom prst="rect">
              <a:avLst/>
            </a:prstGeom>
            <a:solidFill>
              <a:srgbClr val="CCFFCC"/>
            </a:solidFill>
            <a:ln w="12700">
              <a:solidFill>
                <a:srgbClr val="7A48C4"/>
              </a:solidFill>
              <a:prstDash val="dash"/>
              <a:miter lim="800000"/>
              <a:headEnd type="none" w="sm" len="sm"/>
              <a:tailEnd type="none" w="sm" len="sm"/>
            </a:ln>
          </p:spPr>
          <p:txBody>
            <a:bodyPr wrap="none" anchor="ctr"/>
            <a:lstStyle/>
            <a:p>
              <a:pPr algn="ctr"/>
              <a:endParaRPr lang="zh-CN" altLang="en-US">
                <a:latin typeface="黑体" pitchFamily="2" charset="-122"/>
                <a:ea typeface="黑体" pitchFamily="2" charset="-122"/>
              </a:endParaRPr>
            </a:p>
          </p:txBody>
        </p:sp>
        <p:sp>
          <p:nvSpPr>
            <p:cNvPr id="64524" name="Text Box 12"/>
            <p:cNvSpPr txBox="1">
              <a:spLocks noChangeArrowheads="1"/>
            </p:cNvSpPr>
            <p:nvPr/>
          </p:nvSpPr>
          <p:spPr bwMode="auto">
            <a:xfrm>
              <a:off x="1051" y="2470"/>
              <a:ext cx="437" cy="263"/>
            </a:xfrm>
            <a:prstGeom prst="rect">
              <a:avLst/>
            </a:prstGeom>
            <a:noFill/>
            <a:ln w="12700" cap="sq">
              <a:solidFill>
                <a:srgbClr val="99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主存</a:t>
              </a:r>
            </a:p>
          </p:txBody>
        </p:sp>
        <p:sp>
          <p:nvSpPr>
            <p:cNvPr id="64525" name="Text Box 13"/>
            <p:cNvSpPr txBox="1">
              <a:spLocks noChangeArrowheads="1"/>
            </p:cNvSpPr>
            <p:nvPr/>
          </p:nvSpPr>
          <p:spPr bwMode="auto">
            <a:xfrm>
              <a:off x="1097" y="1556"/>
              <a:ext cx="355" cy="263"/>
            </a:xfrm>
            <a:prstGeom prst="rect">
              <a:avLst/>
            </a:prstGeom>
            <a:noFill/>
            <a:ln w="12700" cap="sq">
              <a:solidFill>
                <a:srgbClr val="99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en-US" altLang="zh-CN" sz="2400" dirty="0">
                  <a:solidFill>
                    <a:schemeClr val="tx1"/>
                  </a:solidFill>
                  <a:latin typeface="黑体" pitchFamily="2" charset="-122"/>
                  <a:ea typeface="黑体" pitchFamily="2" charset="-122"/>
                </a:rPr>
                <a:t>CPU</a:t>
              </a:r>
            </a:p>
          </p:txBody>
        </p:sp>
        <p:sp>
          <p:nvSpPr>
            <p:cNvPr id="64526" name="Text Box 14"/>
            <p:cNvSpPr txBox="1">
              <a:spLocks noChangeArrowheads="1"/>
            </p:cNvSpPr>
            <p:nvPr/>
          </p:nvSpPr>
          <p:spPr bwMode="auto">
            <a:xfrm>
              <a:off x="1866" y="1527"/>
              <a:ext cx="437" cy="263"/>
            </a:xfrm>
            <a:prstGeom prst="rect">
              <a:avLst/>
            </a:prstGeom>
            <a:solidFill>
              <a:srgbClr val="66FF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rgbClr val="000066"/>
                  </a:solidFill>
                  <a:latin typeface="黑体" pitchFamily="2" charset="-122"/>
                  <a:ea typeface="黑体" pitchFamily="2" charset="-122"/>
                </a:rPr>
                <a:t>通道</a:t>
              </a:r>
            </a:p>
          </p:txBody>
        </p:sp>
        <p:sp>
          <p:nvSpPr>
            <p:cNvPr id="64527" name="Text Box 15"/>
            <p:cNvSpPr txBox="1">
              <a:spLocks noChangeArrowheads="1"/>
            </p:cNvSpPr>
            <p:nvPr/>
          </p:nvSpPr>
          <p:spPr bwMode="auto">
            <a:xfrm>
              <a:off x="1881" y="2470"/>
              <a:ext cx="436" cy="263"/>
            </a:xfrm>
            <a:prstGeom prst="rect">
              <a:avLst/>
            </a:prstGeom>
            <a:solidFill>
              <a:srgbClr val="66FF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rgbClr val="000066"/>
                  </a:solidFill>
                  <a:latin typeface="黑体" pitchFamily="2" charset="-122"/>
                  <a:ea typeface="黑体" pitchFamily="2" charset="-122"/>
                </a:rPr>
                <a:t>通道</a:t>
              </a:r>
            </a:p>
          </p:txBody>
        </p:sp>
        <p:sp>
          <p:nvSpPr>
            <p:cNvPr id="64528" name="Text Box 16"/>
            <p:cNvSpPr txBox="1">
              <a:spLocks noChangeArrowheads="1"/>
            </p:cNvSpPr>
            <p:nvPr/>
          </p:nvSpPr>
          <p:spPr bwMode="auto">
            <a:xfrm>
              <a:off x="2677" y="2195"/>
              <a:ext cx="519" cy="36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90000"/>
                </a:lnSpc>
              </a:pPr>
              <a:r>
                <a:rPr lang="zh-CN" altLang="en-US" sz="2000">
                  <a:solidFill>
                    <a:schemeClr val="tx1"/>
                  </a:solidFill>
                  <a:latin typeface="黑体" pitchFamily="2" charset="-122"/>
                  <a:ea typeface="黑体" pitchFamily="2" charset="-122"/>
                </a:rPr>
                <a:t>设备</a:t>
              </a:r>
            </a:p>
            <a:p>
              <a:pPr algn="ctr" eaLnBrk="1" hangingPunct="1">
                <a:lnSpc>
                  <a:spcPct val="90000"/>
                </a:lnSpc>
              </a:pPr>
              <a:r>
                <a:rPr lang="zh-CN" altLang="en-US" sz="2000">
                  <a:solidFill>
                    <a:schemeClr val="tx1"/>
                  </a:solidFill>
                  <a:latin typeface="黑体" pitchFamily="2" charset="-122"/>
                  <a:ea typeface="黑体" pitchFamily="2" charset="-122"/>
                </a:rPr>
                <a:t>控制器</a:t>
              </a:r>
            </a:p>
          </p:txBody>
        </p:sp>
        <p:sp>
          <p:nvSpPr>
            <p:cNvPr id="64529" name="Text Box 17"/>
            <p:cNvSpPr txBox="1">
              <a:spLocks noChangeArrowheads="1"/>
            </p:cNvSpPr>
            <p:nvPr/>
          </p:nvSpPr>
          <p:spPr bwMode="auto">
            <a:xfrm>
              <a:off x="2677" y="2651"/>
              <a:ext cx="519" cy="367"/>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90000"/>
                </a:lnSpc>
              </a:pPr>
              <a:r>
                <a:rPr lang="zh-CN" altLang="en-US" sz="2000">
                  <a:solidFill>
                    <a:schemeClr val="tx1"/>
                  </a:solidFill>
                  <a:latin typeface="黑体" pitchFamily="2" charset="-122"/>
                  <a:ea typeface="黑体" pitchFamily="2" charset="-122"/>
                </a:rPr>
                <a:t>设备</a:t>
              </a:r>
            </a:p>
            <a:p>
              <a:pPr algn="ctr" eaLnBrk="1" hangingPunct="1">
                <a:lnSpc>
                  <a:spcPct val="90000"/>
                </a:lnSpc>
              </a:pPr>
              <a:r>
                <a:rPr lang="zh-CN" altLang="en-US" sz="2000">
                  <a:solidFill>
                    <a:schemeClr val="tx1"/>
                  </a:solidFill>
                  <a:latin typeface="黑体" pitchFamily="2" charset="-122"/>
                  <a:ea typeface="黑体" pitchFamily="2" charset="-122"/>
                </a:rPr>
                <a:t>控制器</a:t>
              </a:r>
            </a:p>
          </p:txBody>
        </p:sp>
        <p:sp>
          <p:nvSpPr>
            <p:cNvPr id="64530" name="Text Box 18"/>
            <p:cNvSpPr txBox="1">
              <a:spLocks noChangeArrowheads="1"/>
            </p:cNvSpPr>
            <p:nvPr/>
          </p:nvSpPr>
          <p:spPr bwMode="auto">
            <a:xfrm>
              <a:off x="2677" y="1703"/>
              <a:ext cx="519" cy="366"/>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90000"/>
                </a:lnSpc>
              </a:pPr>
              <a:r>
                <a:rPr lang="zh-CN" altLang="en-US" sz="2000">
                  <a:solidFill>
                    <a:schemeClr val="tx1"/>
                  </a:solidFill>
                  <a:latin typeface="黑体" pitchFamily="2" charset="-122"/>
                  <a:ea typeface="黑体" pitchFamily="2" charset="-122"/>
                </a:rPr>
                <a:t>设备</a:t>
              </a:r>
            </a:p>
            <a:p>
              <a:pPr algn="ctr" eaLnBrk="1" hangingPunct="1">
                <a:lnSpc>
                  <a:spcPct val="90000"/>
                </a:lnSpc>
              </a:pPr>
              <a:r>
                <a:rPr lang="zh-CN" altLang="en-US" sz="2000">
                  <a:solidFill>
                    <a:schemeClr val="tx1"/>
                  </a:solidFill>
                  <a:latin typeface="黑体" pitchFamily="2" charset="-122"/>
                  <a:ea typeface="黑体" pitchFamily="2" charset="-122"/>
                </a:rPr>
                <a:t>控制器</a:t>
              </a:r>
            </a:p>
          </p:txBody>
        </p:sp>
        <p:sp>
          <p:nvSpPr>
            <p:cNvPr id="64531" name="Text Box 19"/>
            <p:cNvSpPr txBox="1">
              <a:spLocks noChangeArrowheads="1"/>
            </p:cNvSpPr>
            <p:nvPr/>
          </p:nvSpPr>
          <p:spPr bwMode="auto">
            <a:xfrm>
              <a:off x="2677" y="1245"/>
              <a:ext cx="519" cy="366"/>
            </a:xfrm>
            <a:prstGeom prst="rect">
              <a:avLst/>
            </a:prstGeom>
            <a:solidFill>
              <a:srgbClr val="CCEC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lnSpc>
                  <a:spcPct val="90000"/>
                </a:lnSpc>
              </a:pPr>
              <a:r>
                <a:rPr lang="zh-CN" altLang="en-US" sz="2000">
                  <a:solidFill>
                    <a:schemeClr val="tx1"/>
                  </a:solidFill>
                  <a:latin typeface="黑体" pitchFamily="2" charset="-122"/>
                  <a:ea typeface="黑体" pitchFamily="2" charset="-122"/>
                </a:rPr>
                <a:t>设备</a:t>
              </a:r>
            </a:p>
            <a:p>
              <a:pPr algn="ctr" eaLnBrk="1" hangingPunct="1">
                <a:lnSpc>
                  <a:spcPct val="90000"/>
                </a:lnSpc>
              </a:pPr>
              <a:r>
                <a:rPr lang="zh-CN" altLang="en-US" sz="2000">
                  <a:solidFill>
                    <a:schemeClr val="tx1"/>
                  </a:solidFill>
                  <a:latin typeface="黑体" pitchFamily="2" charset="-122"/>
                  <a:ea typeface="黑体" pitchFamily="2" charset="-122"/>
                </a:rPr>
                <a:t>控制器</a:t>
              </a:r>
            </a:p>
          </p:txBody>
        </p:sp>
        <p:sp>
          <p:nvSpPr>
            <p:cNvPr id="64532" name="Text Box 20"/>
            <p:cNvSpPr txBox="1">
              <a:spLocks noChangeArrowheads="1"/>
            </p:cNvSpPr>
            <p:nvPr/>
          </p:nvSpPr>
          <p:spPr bwMode="auto">
            <a:xfrm>
              <a:off x="3573" y="2894"/>
              <a:ext cx="436"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3" name="Text Box 21"/>
            <p:cNvSpPr txBox="1">
              <a:spLocks noChangeArrowheads="1"/>
            </p:cNvSpPr>
            <p:nvPr/>
          </p:nvSpPr>
          <p:spPr bwMode="auto">
            <a:xfrm>
              <a:off x="3573" y="2441"/>
              <a:ext cx="436"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4" name="Text Box 22"/>
            <p:cNvSpPr txBox="1">
              <a:spLocks noChangeArrowheads="1"/>
            </p:cNvSpPr>
            <p:nvPr/>
          </p:nvSpPr>
          <p:spPr bwMode="auto">
            <a:xfrm>
              <a:off x="3573" y="1939"/>
              <a:ext cx="436" cy="264"/>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5" name="Text Box 23"/>
            <p:cNvSpPr txBox="1">
              <a:spLocks noChangeArrowheads="1"/>
            </p:cNvSpPr>
            <p:nvPr/>
          </p:nvSpPr>
          <p:spPr bwMode="auto">
            <a:xfrm>
              <a:off x="3586" y="1482"/>
              <a:ext cx="437"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6" name="Text Box 24"/>
            <p:cNvSpPr txBox="1">
              <a:spLocks noChangeArrowheads="1"/>
            </p:cNvSpPr>
            <p:nvPr/>
          </p:nvSpPr>
          <p:spPr bwMode="auto">
            <a:xfrm>
              <a:off x="4426" y="2901"/>
              <a:ext cx="436"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7" name="Text Box 25"/>
            <p:cNvSpPr txBox="1">
              <a:spLocks noChangeArrowheads="1"/>
            </p:cNvSpPr>
            <p:nvPr/>
          </p:nvSpPr>
          <p:spPr bwMode="auto">
            <a:xfrm>
              <a:off x="4426" y="2432"/>
              <a:ext cx="436"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8" name="Text Box 26"/>
            <p:cNvSpPr txBox="1">
              <a:spLocks noChangeArrowheads="1"/>
            </p:cNvSpPr>
            <p:nvPr/>
          </p:nvSpPr>
          <p:spPr bwMode="auto">
            <a:xfrm>
              <a:off x="4426" y="1939"/>
              <a:ext cx="436" cy="264"/>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39" name="Text Box 27"/>
            <p:cNvSpPr txBox="1">
              <a:spLocks noChangeArrowheads="1"/>
            </p:cNvSpPr>
            <p:nvPr/>
          </p:nvSpPr>
          <p:spPr bwMode="auto">
            <a:xfrm>
              <a:off x="4426" y="1482"/>
              <a:ext cx="436" cy="263"/>
            </a:xfrm>
            <a:prstGeom prst="rect">
              <a:avLst/>
            </a:prstGeom>
            <a:solidFill>
              <a:srgbClr val="D5D5FF"/>
            </a:solidFill>
            <a:ln w="12700" cap="sq">
              <a:solidFill>
                <a:srgbClr val="9900FF"/>
              </a:solidFill>
              <a:miter lim="800000"/>
              <a:headEnd type="none" w="sm" len="sm"/>
              <a:tailEnd type="none" w="sm" len="sm"/>
            </a:ln>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黑体" pitchFamily="2" charset="-122"/>
                  <a:ea typeface="黑体" pitchFamily="2" charset="-122"/>
                </a:rPr>
                <a:t>外设</a:t>
              </a:r>
            </a:p>
          </p:txBody>
        </p:sp>
        <p:sp>
          <p:nvSpPr>
            <p:cNvPr id="64540" name="Line 28"/>
            <p:cNvSpPr>
              <a:spLocks noChangeShapeType="1"/>
            </p:cNvSpPr>
            <p:nvPr/>
          </p:nvSpPr>
          <p:spPr bwMode="auto">
            <a:xfrm>
              <a:off x="3168" y="1426"/>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1" name="Line 29"/>
            <p:cNvSpPr>
              <a:spLocks noChangeShapeType="1"/>
            </p:cNvSpPr>
            <p:nvPr/>
          </p:nvSpPr>
          <p:spPr bwMode="auto">
            <a:xfrm>
              <a:off x="3168" y="1882"/>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2" name="Line 30"/>
            <p:cNvSpPr>
              <a:spLocks noChangeShapeType="1"/>
            </p:cNvSpPr>
            <p:nvPr/>
          </p:nvSpPr>
          <p:spPr bwMode="auto">
            <a:xfrm>
              <a:off x="3168" y="2376"/>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3" name="Line 31"/>
            <p:cNvSpPr>
              <a:spLocks noChangeShapeType="1"/>
            </p:cNvSpPr>
            <p:nvPr/>
          </p:nvSpPr>
          <p:spPr bwMode="auto">
            <a:xfrm>
              <a:off x="3168" y="2833"/>
              <a:ext cx="146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4" name="Line 32"/>
            <p:cNvSpPr>
              <a:spLocks noChangeShapeType="1"/>
            </p:cNvSpPr>
            <p:nvPr/>
          </p:nvSpPr>
          <p:spPr bwMode="auto">
            <a:xfrm flipH="1">
              <a:off x="3778" y="142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5" name="Line 33"/>
            <p:cNvSpPr>
              <a:spLocks noChangeShapeType="1"/>
            </p:cNvSpPr>
            <p:nvPr/>
          </p:nvSpPr>
          <p:spPr bwMode="auto">
            <a:xfrm flipH="1">
              <a:off x="4631" y="142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6" name="Line 34"/>
            <p:cNvSpPr>
              <a:spLocks noChangeShapeType="1"/>
            </p:cNvSpPr>
            <p:nvPr/>
          </p:nvSpPr>
          <p:spPr bwMode="auto">
            <a:xfrm flipH="1">
              <a:off x="3778" y="1882"/>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7" name="Line 35"/>
            <p:cNvSpPr>
              <a:spLocks noChangeShapeType="1"/>
            </p:cNvSpPr>
            <p:nvPr/>
          </p:nvSpPr>
          <p:spPr bwMode="auto">
            <a:xfrm flipH="1">
              <a:off x="3778" y="237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8" name="Line 36"/>
            <p:cNvSpPr>
              <a:spLocks noChangeShapeType="1"/>
            </p:cNvSpPr>
            <p:nvPr/>
          </p:nvSpPr>
          <p:spPr bwMode="auto">
            <a:xfrm flipH="1">
              <a:off x="4631" y="1882"/>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49" name="Line 37"/>
            <p:cNvSpPr>
              <a:spLocks noChangeShapeType="1"/>
            </p:cNvSpPr>
            <p:nvPr/>
          </p:nvSpPr>
          <p:spPr bwMode="auto">
            <a:xfrm flipH="1">
              <a:off x="3778" y="2833"/>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0" name="Line 38"/>
            <p:cNvSpPr>
              <a:spLocks noChangeShapeType="1"/>
            </p:cNvSpPr>
            <p:nvPr/>
          </p:nvSpPr>
          <p:spPr bwMode="auto">
            <a:xfrm flipH="1">
              <a:off x="4631" y="2833"/>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1" name="Line 39"/>
            <p:cNvSpPr>
              <a:spLocks noChangeShapeType="1"/>
            </p:cNvSpPr>
            <p:nvPr/>
          </p:nvSpPr>
          <p:spPr bwMode="auto">
            <a:xfrm flipH="1">
              <a:off x="4631" y="2376"/>
              <a:ext cx="0" cy="7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2" name="Line 40"/>
            <p:cNvSpPr>
              <a:spLocks noChangeShapeType="1"/>
            </p:cNvSpPr>
            <p:nvPr/>
          </p:nvSpPr>
          <p:spPr bwMode="auto">
            <a:xfrm flipH="1">
              <a:off x="2477" y="1426"/>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3" name="Line 41"/>
            <p:cNvSpPr>
              <a:spLocks noChangeShapeType="1"/>
            </p:cNvSpPr>
            <p:nvPr/>
          </p:nvSpPr>
          <p:spPr bwMode="auto">
            <a:xfrm flipH="1">
              <a:off x="2477" y="1882"/>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4" name="Line 42"/>
            <p:cNvSpPr>
              <a:spLocks noChangeShapeType="1"/>
            </p:cNvSpPr>
            <p:nvPr/>
          </p:nvSpPr>
          <p:spPr bwMode="auto">
            <a:xfrm flipH="1">
              <a:off x="2477" y="2376"/>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5" name="Line 43"/>
            <p:cNvSpPr>
              <a:spLocks noChangeShapeType="1"/>
            </p:cNvSpPr>
            <p:nvPr/>
          </p:nvSpPr>
          <p:spPr bwMode="auto">
            <a:xfrm flipH="1">
              <a:off x="2477" y="2833"/>
              <a:ext cx="203"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6" name="Line 44"/>
            <p:cNvSpPr>
              <a:spLocks noChangeShapeType="1"/>
            </p:cNvSpPr>
            <p:nvPr/>
          </p:nvSpPr>
          <p:spPr bwMode="auto">
            <a:xfrm>
              <a:off x="2477" y="1426"/>
              <a:ext cx="0" cy="456"/>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7" name="Line 45"/>
            <p:cNvSpPr>
              <a:spLocks noChangeShapeType="1"/>
            </p:cNvSpPr>
            <p:nvPr/>
          </p:nvSpPr>
          <p:spPr bwMode="auto">
            <a:xfrm>
              <a:off x="2477" y="2376"/>
              <a:ext cx="0" cy="457"/>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8" name="Line 46"/>
            <p:cNvSpPr>
              <a:spLocks noChangeShapeType="1"/>
            </p:cNvSpPr>
            <p:nvPr/>
          </p:nvSpPr>
          <p:spPr bwMode="auto">
            <a:xfrm flipH="1">
              <a:off x="2315" y="2604"/>
              <a:ext cx="16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59" name="Line 47"/>
            <p:cNvSpPr>
              <a:spLocks noChangeShapeType="1"/>
            </p:cNvSpPr>
            <p:nvPr/>
          </p:nvSpPr>
          <p:spPr bwMode="auto">
            <a:xfrm flipH="1">
              <a:off x="2315" y="1647"/>
              <a:ext cx="16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0" name="Line 48"/>
            <p:cNvSpPr>
              <a:spLocks noChangeShapeType="1"/>
            </p:cNvSpPr>
            <p:nvPr/>
          </p:nvSpPr>
          <p:spPr bwMode="auto">
            <a:xfrm flipH="1">
              <a:off x="1746" y="1692"/>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1" name="Line 49"/>
            <p:cNvSpPr>
              <a:spLocks noChangeShapeType="1"/>
            </p:cNvSpPr>
            <p:nvPr/>
          </p:nvSpPr>
          <p:spPr bwMode="auto">
            <a:xfrm>
              <a:off x="1746" y="1692"/>
              <a:ext cx="0" cy="95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2" name="Line 50"/>
            <p:cNvSpPr>
              <a:spLocks noChangeShapeType="1"/>
            </p:cNvSpPr>
            <p:nvPr/>
          </p:nvSpPr>
          <p:spPr bwMode="auto">
            <a:xfrm flipH="1">
              <a:off x="1746" y="2642"/>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3" name="Line 51"/>
            <p:cNvSpPr>
              <a:spLocks noChangeShapeType="1"/>
            </p:cNvSpPr>
            <p:nvPr/>
          </p:nvSpPr>
          <p:spPr bwMode="auto">
            <a:xfrm flipH="1">
              <a:off x="1624" y="2566"/>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4" name="Line 52"/>
            <p:cNvSpPr>
              <a:spLocks noChangeShapeType="1"/>
            </p:cNvSpPr>
            <p:nvPr/>
          </p:nvSpPr>
          <p:spPr bwMode="auto">
            <a:xfrm flipH="1">
              <a:off x="1624" y="1616"/>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5" name="Line 53"/>
            <p:cNvSpPr>
              <a:spLocks noChangeShapeType="1"/>
            </p:cNvSpPr>
            <p:nvPr/>
          </p:nvSpPr>
          <p:spPr bwMode="auto">
            <a:xfrm>
              <a:off x="1624" y="1616"/>
              <a:ext cx="0" cy="95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6" name="Line 54"/>
            <p:cNvSpPr>
              <a:spLocks noChangeShapeType="1"/>
            </p:cNvSpPr>
            <p:nvPr/>
          </p:nvSpPr>
          <p:spPr bwMode="auto">
            <a:xfrm>
              <a:off x="1502" y="1685"/>
              <a:ext cx="122"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7" name="Line 55"/>
            <p:cNvSpPr>
              <a:spLocks noChangeShapeType="1"/>
            </p:cNvSpPr>
            <p:nvPr/>
          </p:nvSpPr>
          <p:spPr bwMode="auto">
            <a:xfrm>
              <a:off x="1502" y="2604"/>
              <a:ext cx="244" cy="0"/>
            </a:xfrm>
            <a:prstGeom prst="line">
              <a:avLst/>
            </a:prstGeom>
            <a:noFill/>
            <a:ln w="57150" cap="sq">
              <a:solidFill>
                <a:srgbClr val="7A48C4"/>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68" name="Text Box 56"/>
            <p:cNvSpPr txBox="1">
              <a:spLocks noChangeArrowheads="1"/>
            </p:cNvSpPr>
            <p:nvPr/>
          </p:nvSpPr>
          <p:spPr bwMode="auto">
            <a:xfrm>
              <a:off x="1053" y="1336"/>
              <a:ext cx="429"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rgbClr val="009900"/>
                  </a:solidFill>
                  <a:latin typeface="黑体" pitchFamily="2" charset="-122"/>
                  <a:ea typeface="黑体" pitchFamily="2" charset="-122"/>
                </a:rPr>
                <a:t>主机</a:t>
              </a:r>
            </a:p>
          </p:txBody>
        </p:sp>
        <p:sp>
          <p:nvSpPr>
            <p:cNvPr id="64569" name="Text Box 57"/>
            <p:cNvSpPr txBox="1">
              <a:spLocks noChangeArrowheads="1"/>
            </p:cNvSpPr>
            <p:nvPr/>
          </p:nvSpPr>
          <p:spPr bwMode="auto">
            <a:xfrm rot="-5400000">
              <a:off x="1834" y="1970"/>
              <a:ext cx="330"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3200">
                  <a:solidFill>
                    <a:schemeClr val="tx1"/>
                  </a:solidFill>
                  <a:latin typeface="Times New Roman" pitchFamily="18" charset="0"/>
                  <a:ea typeface="黑体" pitchFamily="2" charset="-122"/>
                </a:rPr>
                <a:t>…</a:t>
              </a:r>
              <a:endParaRPr lang="zh-CN" altLang="en-US" sz="3200">
                <a:solidFill>
                  <a:schemeClr val="tx1"/>
                </a:solidFill>
                <a:latin typeface="黑体" pitchFamily="2" charset="-122"/>
                <a:ea typeface="黑体" pitchFamily="2" charset="-122"/>
              </a:endParaRPr>
            </a:p>
          </p:txBody>
        </p:sp>
        <p:sp>
          <p:nvSpPr>
            <p:cNvPr id="64570" name="Text Box 58"/>
            <p:cNvSpPr txBox="1">
              <a:spLocks noChangeArrowheads="1"/>
            </p:cNvSpPr>
            <p:nvPr/>
          </p:nvSpPr>
          <p:spPr bwMode="auto">
            <a:xfrm>
              <a:off x="4101" y="1407"/>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3200">
                  <a:solidFill>
                    <a:schemeClr val="tx1"/>
                  </a:solidFill>
                  <a:latin typeface="Times New Roman" pitchFamily="18" charset="0"/>
                  <a:ea typeface="黑体" pitchFamily="2" charset="-122"/>
                </a:rPr>
                <a:t>…</a:t>
              </a:r>
              <a:endParaRPr lang="zh-CN" altLang="en-US" sz="3200">
                <a:solidFill>
                  <a:schemeClr val="tx1"/>
                </a:solidFill>
                <a:latin typeface="黑体" pitchFamily="2" charset="-122"/>
                <a:ea typeface="黑体" pitchFamily="2" charset="-122"/>
              </a:endParaRPr>
            </a:p>
          </p:txBody>
        </p:sp>
        <p:sp>
          <p:nvSpPr>
            <p:cNvPr id="64571" name="Text Box 59"/>
            <p:cNvSpPr txBox="1">
              <a:spLocks noChangeArrowheads="1"/>
            </p:cNvSpPr>
            <p:nvPr/>
          </p:nvSpPr>
          <p:spPr bwMode="auto">
            <a:xfrm>
              <a:off x="4102" y="1872"/>
              <a:ext cx="3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3200">
                  <a:solidFill>
                    <a:schemeClr val="tx1"/>
                  </a:solidFill>
                  <a:latin typeface="Times New Roman" pitchFamily="18" charset="0"/>
                  <a:ea typeface="黑体" pitchFamily="2" charset="-122"/>
                </a:rPr>
                <a:t>…</a:t>
              </a:r>
              <a:endParaRPr lang="zh-CN" altLang="en-US" sz="3200">
                <a:solidFill>
                  <a:schemeClr val="tx1"/>
                </a:solidFill>
                <a:latin typeface="黑体" pitchFamily="2" charset="-122"/>
                <a:ea typeface="黑体" pitchFamily="2" charset="-122"/>
              </a:endParaRPr>
            </a:p>
          </p:txBody>
        </p:sp>
        <p:sp>
          <p:nvSpPr>
            <p:cNvPr id="64572" name="Text Box 60"/>
            <p:cNvSpPr txBox="1">
              <a:spLocks noChangeArrowheads="1"/>
            </p:cNvSpPr>
            <p:nvPr/>
          </p:nvSpPr>
          <p:spPr bwMode="auto">
            <a:xfrm>
              <a:off x="4101" y="2357"/>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3200">
                  <a:solidFill>
                    <a:schemeClr val="tx1"/>
                  </a:solidFill>
                  <a:latin typeface="Times New Roman" pitchFamily="18" charset="0"/>
                  <a:ea typeface="黑体" pitchFamily="2" charset="-122"/>
                </a:rPr>
                <a:t>…</a:t>
              </a:r>
              <a:endParaRPr lang="zh-CN" altLang="en-US" sz="3200">
                <a:solidFill>
                  <a:schemeClr val="tx1"/>
                </a:solidFill>
                <a:latin typeface="黑体" pitchFamily="2" charset="-122"/>
                <a:ea typeface="黑体" pitchFamily="2" charset="-122"/>
              </a:endParaRPr>
            </a:p>
          </p:txBody>
        </p:sp>
        <p:sp>
          <p:nvSpPr>
            <p:cNvPr id="64573" name="Text Box 61"/>
            <p:cNvSpPr txBox="1">
              <a:spLocks noChangeArrowheads="1"/>
            </p:cNvSpPr>
            <p:nvPr/>
          </p:nvSpPr>
          <p:spPr bwMode="auto">
            <a:xfrm>
              <a:off x="4101" y="2791"/>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3200">
                  <a:solidFill>
                    <a:schemeClr val="tx1"/>
                  </a:solidFill>
                  <a:latin typeface="Times New Roman" pitchFamily="18" charset="0"/>
                  <a:ea typeface="黑体" pitchFamily="2" charset="-122"/>
                </a:rPr>
                <a:t>…</a:t>
              </a:r>
              <a:endParaRPr lang="zh-CN" altLang="en-US" sz="3200">
                <a:solidFill>
                  <a:schemeClr val="tx1"/>
                </a:solidFill>
                <a:latin typeface="黑体" pitchFamily="2" charset="-122"/>
                <a:ea typeface="黑体" pitchFamily="2" charset="-122"/>
              </a:endParaRPr>
            </a:p>
          </p:txBody>
        </p:sp>
        <p:sp>
          <p:nvSpPr>
            <p:cNvPr id="64574" name="Text Box 62"/>
            <p:cNvSpPr txBox="1">
              <a:spLocks noChangeArrowheads="1"/>
            </p:cNvSpPr>
            <p:nvPr/>
          </p:nvSpPr>
          <p:spPr bwMode="auto">
            <a:xfrm rot="-5400000">
              <a:off x="2770" y="1504"/>
              <a:ext cx="276"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Times New Roman" pitchFamily="18" charset="0"/>
                  <a:ea typeface="黑体" pitchFamily="2" charset="-122"/>
                </a:rPr>
                <a:t>…</a:t>
              </a:r>
              <a:endParaRPr lang="zh-CN" altLang="en-US" sz="2400">
                <a:solidFill>
                  <a:schemeClr val="tx1"/>
                </a:solidFill>
                <a:latin typeface="黑体" pitchFamily="2" charset="-122"/>
                <a:ea typeface="黑体" pitchFamily="2" charset="-122"/>
              </a:endParaRPr>
            </a:p>
          </p:txBody>
        </p:sp>
        <p:sp>
          <p:nvSpPr>
            <p:cNvPr id="64575" name="Text Box 63"/>
            <p:cNvSpPr txBox="1">
              <a:spLocks noChangeArrowheads="1"/>
            </p:cNvSpPr>
            <p:nvPr/>
          </p:nvSpPr>
          <p:spPr bwMode="auto">
            <a:xfrm rot="-5400000">
              <a:off x="2777" y="2468"/>
              <a:ext cx="276"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400">
                  <a:solidFill>
                    <a:schemeClr val="tx1"/>
                  </a:solidFill>
                  <a:latin typeface="Times New Roman" pitchFamily="18" charset="0"/>
                  <a:ea typeface="黑体" pitchFamily="2" charset="-122"/>
                </a:rPr>
                <a:t>…</a:t>
              </a:r>
              <a:endParaRPr lang="zh-CN" altLang="en-US" sz="2400">
                <a:solidFill>
                  <a:schemeClr val="tx1"/>
                </a:solidFill>
                <a:latin typeface="黑体" pitchFamily="2" charset="-122"/>
                <a:ea typeface="黑体" pitchFamily="2" charset="-122"/>
              </a:endParaRPr>
            </a:p>
          </p:txBody>
        </p:sp>
        <p:sp>
          <p:nvSpPr>
            <p:cNvPr id="64576" name="Text Box 64"/>
            <p:cNvSpPr txBox="1">
              <a:spLocks noChangeArrowheads="1"/>
            </p:cNvSpPr>
            <p:nvPr/>
          </p:nvSpPr>
          <p:spPr bwMode="auto">
            <a:xfrm>
              <a:off x="1036" y="1071"/>
              <a:ext cx="512"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wrap="none"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000">
                  <a:solidFill>
                    <a:srgbClr val="FF6600"/>
                  </a:solidFill>
                  <a:latin typeface="黑体" pitchFamily="2" charset="-122"/>
                  <a:ea typeface="黑体" pitchFamily="2" charset="-122"/>
                </a:rPr>
                <a:t>第一级</a:t>
              </a:r>
            </a:p>
          </p:txBody>
        </p:sp>
        <p:sp>
          <p:nvSpPr>
            <p:cNvPr id="64577" name="Text Box 65"/>
            <p:cNvSpPr txBox="1">
              <a:spLocks noChangeArrowheads="1"/>
            </p:cNvSpPr>
            <p:nvPr/>
          </p:nvSpPr>
          <p:spPr bwMode="auto">
            <a:xfrm>
              <a:off x="2723" y="1072"/>
              <a:ext cx="513"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ap="sq">
                  <a:solidFill>
                    <a:srgbClr val="000000"/>
                  </a:solidFill>
                  <a:miter lim="800000"/>
                  <a:headEnd type="none" w="sm" len="sm"/>
                  <a:tailEnd type="none" w="sm" len="sm"/>
                </a14:hiddenLine>
              </a:ext>
            </a:extLst>
          </p:spPr>
          <p:txBody>
            <a:bodyPr anchor="ctr">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ctr" eaLnBrk="1" hangingPunct="1">
                <a:spcBef>
                  <a:spcPct val="50000"/>
                </a:spcBef>
              </a:pPr>
              <a:r>
                <a:rPr lang="zh-CN" altLang="en-US" sz="2000">
                  <a:solidFill>
                    <a:srgbClr val="FF6600"/>
                  </a:solidFill>
                  <a:latin typeface="黑体" pitchFamily="2" charset="-122"/>
                  <a:ea typeface="黑体" pitchFamily="2" charset="-122"/>
                </a:rPr>
                <a:t>第三级</a:t>
              </a:r>
            </a:p>
          </p:txBody>
        </p:sp>
      </p:grpSp>
      <p:sp>
        <p:nvSpPr>
          <p:cNvPr id="64515" name="Rectangle 66"/>
          <p:cNvSpPr>
            <a:spLocks noChangeArrowheads="1"/>
          </p:cNvSpPr>
          <p:nvPr/>
        </p:nvSpPr>
        <p:spPr bwMode="auto">
          <a:xfrm>
            <a:off x="827088" y="476250"/>
            <a:ext cx="8497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ltLang="zh-CN" sz="2400" dirty="0">
                <a:solidFill>
                  <a:srgbClr val="990000"/>
                </a:solidFill>
                <a:latin typeface="黑体" pitchFamily="2" charset="-122"/>
                <a:ea typeface="黑体" pitchFamily="2" charset="-122"/>
              </a:rPr>
              <a:t>  2</a:t>
            </a:r>
            <a:r>
              <a:rPr lang="zh-CN" altLang="en-US" sz="2400">
                <a:solidFill>
                  <a:srgbClr val="990000"/>
                </a:solidFill>
                <a:latin typeface="黑体" pitchFamily="2" charset="-122"/>
                <a:ea typeface="黑体" pitchFamily="2" charset="-122"/>
              </a:rPr>
              <a:t>．通道的功能</a:t>
            </a:r>
          </a:p>
        </p:txBody>
      </p:sp>
      <p:sp>
        <p:nvSpPr>
          <p:cNvPr id="64516" name="Rectangle 67"/>
          <p:cNvSpPr>
            <a:spLocks noChangeArrowheads="1"/>
          </p:cNvSpPr>
          <p:nvPr/>
        </p:nvSpPr>
        <p:spPr bwMode="auto">
          <a:xfrm>
            <a:off x="395288" y="1052513"/>
            <a:ext cx="83534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10000"/>
              </a:lnSpc>
            </a:pPr>
            <a:r>
              <a:rPr lang="zh-CN" altLang="en-US" sz="2400">
                <a:solidFill>
                  <a:srgbClr val="000080"/>
                </a:solidFill>
                <a:latin typeface="黑体" pitchFamily="2" charset="-122"/>
                <a:ea typeface="黑体" pitchFamily="2" charset="-122"/>
              </a:rPr>
              <a:t>    从逻辑结构上说，通道控制方式具有</a:t>
            </a:r>
            <a:r>
              <a:rPr lang="en-US" altLang="zh-CN" sz="2400" dirty="0">
                <a:solidFill>
                  <a:srgbClr val="CC3300"/>
                </a:solidFill>
                <a:latin typeface="黑体" pitchFamily="2" charset="-122"/>
                <a:ea typeface="黑体" pitchFamily="2" charset="-122"/>
              </a:rPr>
              <a:t>4</a:t>
            </a:r>
            <a:r>
              <a:rPr lang="zh-CN" altLang="en-US" sz="2400">
                <a:solidFill>
                  <a:srgbClr val="CC3300"/>
                </a:solidFill>
                <a:latin typeface="黑体" pitchFamily="2" charset="-122"/>
                <a:ea typeface="黑体" pitchFamily="2" charset="-122"/>
              </a:rPr>
              <a:t>级连接</a:t>
            </a:r>
            <a:r>
              <a:rPr lang="zh-CN" altLang="en-US" sz="2400">
                <a:latin typeface="黑体" pitchFamily="2" charset="-122"/>
                <a:ea typeface="黑体" pitchFamily="2" charset="-122"/>
              </a:rPr>
              <a:t>：</a:t>
            </a:r>
          </a:p>
          <a:p>
            <a:pPr>
              <a:lnSpc>
                <a:spcPct val="110000"/>
              </a:lnSpc>
            </a:pPr>
            <a:r>
              <a:rPr lang="zh-CN" altLang="en-US" sz="2400">
                <a:solidFill>
                  <a:srgbClr val="000080"/>
                </a:solidFill>
                <a:latin typeface="黑体" pitchFamily="2" charset="-122"/>
                <a:ea typeface="黑体" pitchFamily="2" charset="-122"/>
              </a:rPr>
              <a:t>        主机</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通道</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设备控制器</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外设。</a:t>
            </a:r>
          </a:p>
        </p:txBody>
      </p:sp>
    </p:spTree>
  </p:cSld>
  <p:clrMapOvr>
    <a:masterClrMapping/>
  </p:clrMapOvr>
  <p:transition>
    <p:wipe dir="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ChangeArrowheads="1"/>
          </p:cNvSpPr>
          <p:nvPr/>
        </p:nvSpPr>
        <p:spPr bwMode="auto">
          <a:xfrm>
            <a:off x="857250" y="738188"/>
            <a:ext cx="4291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zh-CN" altLang="en-US" sz="2400">
                <a:solidFill>
                  <a:srgbClr val="000080"/>
                </a:solidFill>
                <a:latin typeface="黑体" pitchFamily="2" charset="-122"/>
                <a:ea typeface="黑体" pitchFamily="2" charset="-122"/>
              </a:rPr>
              <a:t>通道具有以下功能：</a:t>
            </a:r>
          </a:p>
        </p:txBody>
      </p:sp>
      <p:sp>
        <p:nvSpPr>
          <p:cNvPr id="65539" name="Rectangle 5"/>
          <p:cNvSpPr>
            <a:spLocks noChangeArrowheads="1"/>
          </p:cNvSpPr>
          <p:nvPr/>
        </p:nvSpPr>
        <p:spPr bwMode="auto">
          <a:xfrm>
            <a:off x="900113" y="1536700"/>
            <a:ext cx="8064500" cy="3638550"/>
          </a:xfrm>
          <a:prstGeom prst="rect">
            <a:avLst/>
          </a:prstGeom>
          <a:solidFill>
            <a:srgbClr val="CCECFF">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355600" indent="-355600" algn="just">
              <a:lnSpc>
                <a:spcPct val="11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接受</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的</a:t>
            </a:r>
            <a:r>
              <a:rPr lang="en-US" altLang="zh-CN" sz="2400" dirty="0">
                <a:solidFill>
                  <a:srgbClr val="000080"/>
                </a:solidFill>
                <a:latin typeface="黑体" pitchFamily="2" charset="-122"/>
                <a:ea typeface="黑体" pitchFamily="2" charset="-122"/>
              </a:rPr>
              <a:t>I/O</a:t>
            </a:r>
            <a:r>
              <a:rPr lang="zh-CN" altLang="en-US" sz="2400">
                <a:solidFill>
                  <a:srgbClr val="000080"/>
                </a:solidFill>
                <a:latin typeface="黑体" pitchFamily="2" charset="-122"/>
                <a:ea typeface="黑体" pitchFamily="2" charset="-122"/>
              </a:rPr>
              <a:t>指令，按指令要求与指定外设进行联系；</a:t>
            </a:r>
          </a:p>
          <a:p>
            <a:pPr marL="355600" indent="-355600">
              <a:lnSpc>
                <a:spcPct val="11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从主存取出属于该通道程序的通道指令，经译码后向设备控制器和设备发送各种命令。</a:t>
            </a:r>
          </a:p>
          <a:p>
            <a:pPr marL="355600" indent="-355600">
              <a:lnSpc>
                <a:spcPct val="11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实施主存和外设间的数据传送。</a:t>
            </a:r>
          </a:p>
          <a:p>
            <a:pPr marL="355600" indent="-355600">
              <a:lnSpc>
                <a:spcPct val="11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从外设获得设备的状态信息，形成并保存通道本身的状态信息，并送到主存指定单元供</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访问。</a:t>
            </a:r>
          </a:p>
          <a:p>
            <a:pPr marL="355600" indent="-355600">
              <a:lnSpc>
                <a:spcPct val="11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将外设的中断请求和通道本身的中断请求按次序及时报告</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a:t>
            </a:r>
          </a:p>
        </p:txBody>
      </p:sp>
    </p:spTree>
  </p:cSld>
  <p:clrMapOvr>
    <a:masterClrMapping/>
  </p:clrMapOvr>
  <p:transition>
    <p:wipe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971550" y="1046163"/>
            <a:ext cx="8101013"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355600" indent="-355600">
              <a:lnSpc>
                <a:spcPct val="9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从通道接收控制信号，控制外设完成相应操作。</a:t>
            </a:r>
          </a:p>
          <a:p>
            <a:pPr marL="355600" indent="-355600">
              <a:lnSpc>
                <a:spcPct val="9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向通道反馈外设的状态</a:t>
            </a:r>
          </a:p>
          <a:p>
            <a:pPr marL="355600" indent="-355600">
              <a:lnSpc>
                <a:spcPct val="90000"/>
              </a:lnSpc>
              <a:spcBef>
                <a:spcPct val="20000"/>
              </a:spcBef>
              <a:buClr>
                <a:schemeClr val="tx1"/>
              </a:buClr>
              <a:buFontTx/>
              <a:buChar char="•"/>
              <a:tabLst>
                <a:tab pos="266700" algn="l"/>
              </a:tabLst>
            </a:pPr>
            <a:r>
              <a:rPr lang="zh-CN" altLang="en-US" sz="2400">
                <a:solidFill>
                  <a:srgbClr val="000080"/>
                </a:solidFill>
                <a:latin typeface="黑体" pitchFamily="2" charset="-122"/>
                <a:ea typeface="黑体" pitchFamily="2" charset="-122"/>
              </a:rPr>
              <a:t>将外设的各种不同信号转换为通道能识别的标准信号。</a:t>
            </a:r>
          </a:p>
        </p:txBody>
      </p:sp>
      <p:sp>
        <p:nvSpPr>
          <p:cNvPr id="66563" name="Rectangle 9"/>
          <p:cNvSpPr>
            <a:spLocks noChangeArrowheads="1"/>
          </p:cNvSpPr>
          <p:nvPr/>
        </p:nvSpPr>
        <p:spPr bwMode="auto">
          <a:xfrm>
            <a:off x="395288" y="476250"/>
            <a:ext cx="8713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ltLang="zh-CN" sz="2400" dirty="0">
                <a:solidFill>
                  <a:srgbClr val="990000"/>
                </a:solidFill>
                <a:latin typeface="黑体" pitchFamily="2" charset="-122"/>
                <a:ea typeface="黑体" pitchFamily="2" charset="-122"/>
              </a:rPr>
              <a:t>  3</a:t>
            </a:r>
            <a:r>
              <a:rPr lang="zh-CN" altLang="en-US" sz="2400">
                <a:solidFill>
                  <a:srgbClr val="990000"/>
                </a:solidFill>
                <a:latin typeface="黑体" pitchFamily="2" charset="-122"/>
                <a:ea typeface="黑体" pitchFamily="2" charset="-122"/>
              </a:rPr>
              <a:t>．设备控制器的功能</a:t>
            </a:r>
            <a:r>
              <a:rPr lang="zh-CN" altLang="en-US">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ChangeArrowheads="1"/>
          </p:cNvSpPr>
          <p:nvPr/>
        </p:nvSpPr>
        <p:spPr bwMode="auto">
          <a:xfrm>
            <a:off x="684213" y="560388"/>
            <a:ext cx="4032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5000"/>
              </a:lnSpc>
              <a:spcBef>
                <a:spcPct val="20000"/>
              </a:spcBef>
              <a:buClr>
                <a:schemeClr val="bg1"/>
              </a:buClr>
              <a:buFont typeface="Wingdings" pitchFamily="2" charset="2"/>
              <a:buNone/>
            </a:pPr>
            <a:r>
              <a:rPr lang="en-US" altLang="zh-CN" sz="2400" dirty="0">
                <a:solidFill>
                  <a:srgbClr val="990000"/>
                </a:solidFill>
                <a:latin typeface="黑体" pitchFamily="2" charset="-122"/>
                <a:ea typeface="黑体" pitchFamily="2" charset="-122"/>
              </a:rPr>
              <a:t>4</a:t>
            </a:r>
            <a:r>
              <a:rPr lang="zh-CN" altLang="en-US" sz="2400">
                <a:solidFill>
                  <a:srgbClr val="990000"/>
                </a:solidFill>
                <a:latin typeface="黑体" pitchFamily="2" charset="-122"/>
                <a:ea typeface="黑体" pitchFamily="2" charset="-122"/>
              </a:rPr>
              <a:t>．通道的类型与结构</a:t>
            </a:r>
            <a:endParaRPr lang="zh-CN" altLang="en-US" sz="2400">
              <a:latin typeface="黑体" pitchFamily="2" charset="-122"/>
              <a:ea typeface="黑体" pitchFamily="2" charset="-122"/>
            </a:endParaRPr>
          </a:p>
        </p:txBody>
      </p:sp>
      <p:sp>
        <p:nvSpPr>
          <p:cNvPr id="67587" name="Rectangle 4"/>
          <p:cNvSpPr>
            <a:spLocks noChangeArrowheads="1"/>
          </p:cNvSpPr>
          <p:nvPr/>
        </p:nvSpPr>
        <p:spPr bwMode="auto">
          <a:xfrm>
            <a:off x="684213" y="1189038"/>
            <a:ext cx="757872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pPr>
            <a:r>
              <a:rPr lang="zh-CN" altLang="en-US" sz="2400">
                <a:solidFill>
                  <a:schemeClr val="tx1"/>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按照通道独立于主机的程度，可分为</a:t>
            </a:r>
            <a:r>
              <a:rPr lang="zh-CN" altLang="en-US" sz="2400" u="sng">
                <a:solidFill>
                  <a:srgbClr val="CC3300"/>
                </a:solidFill>
                <a:latin typeface="黑体" pitchFamily="2" charset="-122"/>
                <a:ea typeface="黑体" pitchFamily="2" charset="-122"/>
              </a:rPr>
              <a:t>结合型</a:t>
            </a:r>
            <a:r>
              <a:rPr lang="zh-CN" altLang="en-US" sz="2400">
                <a:solidFill>
                  <a:srgbClr val="000080"/>
                </a:solidFill>
                <a:latin typeface="黑体" pitchFamily="2" charset="-122"/>
                <a:ea typeface="黑体" pitchFamily="2" charset="-122"/>
              </a:rPr>
              <a:t>通道和</a:t>
            </a:r>
            <a:r>
              <a:rPr lang="zh-CN" altLang="en-US" sz="2400" u="sng">
                <a:solidFill>
                  <a:srgbClr val="CC3300"/>
                </a:solidFill>
                <a:latin typeface="黑体" pitchFamily="2" charset="-122"/>
                <a:ea typeface="黑体" pitchFamily="2" charset="-122"/>
              </a:rPr>
              <a:t>独立型</a:t>
            </a:r>
            <a:r>
              <a:rPr lang="zh-CN" altLang="en-US" sz="2400">
                <a:solidFill>
                  <a:srgbClr val="000080"/>
                </a:solidFill>
                <a:latin typeface="黑体" pitchFamily="2" charset="-122"/>
                <a:ea typeface="黑体" pitchFamily="2" charset="-122"/>
              </a:rPr>
              <a:t>通道两种类型。</a:t>
            </a:r>
            <a:r>
              <a:rPr lang="zh-CN" altLang="en-US" sz="2400">
                <a:latin typeface="黑体" pitchFamily="2" charset="-122"/>
                <a:ea typeface="黑体" pitchFamily="2" charset="-122"/>
              </a:rPr>
              <a:t> </a:t>
            </a:r>
          </a:p>
        </p:txBody>
      </p:sp>
      <p:sp>
        <p:nvSpPr>
          <p:cNvPr id="67588" name="Rectangle 5"/>
          <p:cNvSpPr>
            <a:spLocks noChangeArrowheads="1"/>
          </p:cNvSpPr>
          <p:nvPr/>
        </p:nvSpPr>
        <p:spPr bwMode="auto">
          <a:xfrm>
            <a:off x="684213" y="2197100"/>
            <a:ext cx="7434262"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pPr>
            <a:r>
              <a:rPr lang="zh-CN" altLang="en-US" sz="2400">
                <a:solidFill>
                  <a:schemeClr val="tx1"/>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按照输入输出信息的传送方式，可分为</a:t>
            </a:r>
            <a:r>
              <a:rPr lang="zh-CN" altLang="en-US" sz="2400" u="sng">
                <a:solidFill>
                  <a:srgbClr val="CC3300"/>
                </a:solidFill>
                <a:latin typeface="黑体" pitchFamily="2" charset="-122"/>
                <a:ea typeface="黑体" pitchFamily="2" charset="-122"/>
              </a:rPr>
              <a:t>字节多路通道</a:t>
            </a:r>
            <a:r>
              <a:rPr lang="zh-CN" altLang="en-US" sz="2400">
                <a:latin typeface="黑体" pitchFamily="2" charset="-122"/>
                <a:ea typeface="黑体" pitchFamily="2" charset="-122"/>
              </a:rPr>
              <a:t>、</a:t>
            </a:r>
            <a:r>
              <a:rPr lang="zh-CN" altLang="en-US" sz="2400" u="sng">
                <a:solidFill>
                  <a:srgbClr val="CC3300"/>
                </a:solidFill>
                <a:latin typeface="黑体" pitchFamily="2" charset="-122"/>
                <a:ea typeface="黑体" pitchFamily="2" charset="-122"/>
              </a:rPr>
              <a:t>选择通道</a:t>
            </a:r>
            <a:r>
              <a:rPr lang="zh-CN" altLang="en-US" sz="2400">
                <a:latin typeface="黑体" pitchFamily="2" charset="-122"/>
                <a:ea typeface="黑体" pitchFamily="2" charset="-122"/>
              </a:rPr>
              <a:t>和</a:t>
            </a:r>
            <a:r>
              <a:rPr lang="zh-CN" altLang="en-US" sz="2400" u="sng">
                <a:solidFill>
                  <a:srgbClr val="CC3300"/>
                </a:solidFill>
                <a:latin typeface="黑体" pitchFamily="2" charset="-122"/>
                <a:ea typeface="黑体" pitchFamily="2" charset="-122"/>
              </a:rPr>
              <a:t>数组多路通道</a:t>
            </a:r>
            <a:r>
              <a:rPr lang="zh-CN" altLang="en-US" sz="2400">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ChangeArrowheads="1"/>
          </p:cNvSpPr>
          <p:nvPr/>
        </p:nvSpPr>
        <p:spPr bwMode="auto">
          <a:xfrm>
            <a:off x="395288" y="692150"/>
            <a:ext cx="53292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90000"/>
              </a:lnSpc>
              <a:spcBef>
                <a:spcPct val="2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1</a:t>
            </a:r>
            <a:r>
              <a:rPr lang="zh-CN" altLang="en-US" sz="2400">
                <a:solidFill>
                  <a:srgbClr val="000080"/>
                </a:solidFill>
                <a:latin typeface="黑体" pitchFamily="2" charset="-122"/>
                <a:ea typeface="黑体" pitchFamily="2" charset="-122"/>
              </a:rPr>
              <a:t>）字节多路通道</a:t>
            </a:r>
          </a:p>
        </p:txBody>
      </p:sp>
      <p:sp>
        <p:nvSpPr>
          <p:cNvPr id="68611" name="Rectangle 4"/>
          <p:cNvSpPr>
            <a:spLocks noChangeArrowheads="1"/>
          </p:cNvSpPr>
          <p:nvPr/>
        </p:nvSpPr>
        <p:spPr bwMode="auto">
          <a:xfrm>
            <a:off x="596900" y="1112838"/>
            <a:ext cx="8007350"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1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物理上可连接多个外设，且在一段时间内</a:t>
            </a:r>
            <a:r>
              <a:rPr lang="zh-CN" altLang="en-US" sz="2400">
                <a:solidFill>
                  <a:schemeClr val="hlink"/>
                </a:solidFill>
                <a:latin typeface="黑体" pitchFamily="2" charset="-122"/>
                <a:ea typeface="黑体" pitchFamily="2" charset="-122"/>
              </a:rPr>
              <a:t>以字节交叉方式轮流进行传送</a:t>
            </a:r>
            <a:r>
              <a:rPr lang="zh-CN" altLang="en-US" sz="2400">
                <a:solidFill>
                  <a:srgbClr val="000080"/>
                </a:solidFill>
                <a:latin typeface="黑体" pitchFamily="2" charset="-122"/>
                <a:ea typeface="黑体" pitchFamily="2" charset="-122"/>
              </a:rPr>
              <a:t>多个外设的数据。字节多路型通道的数据传输率等于所连接外设的速度之和。</a:t>
            </a:r>
            <a:r>
              <a:rPr lang="zh-CN" altLang="en-US" sz="2400">
                <a:latin typeface="黑体" pitchFamily="2" charset="-122"/>
                <a:ea typeface="黑体" pitchFamily="2" charset="-122"/>
              </a:rPr>
              <a:t> </a:t>
            </a:r>
          </a:p>
        </p:txBody>
      </p:sp>
      <p:graphicFrame>
        <p:nvGraphicFramePr>
          <p:cNvPr id="68612" name="Object 5"/>
          <p:cNvGraphicFramePr>
            <a:graphicFrameLocks noGrp="1" noChangeAspect="1"/>
          </p:cNvGraphicFramePr>
          <p:nvPr>
            <p:ph idx="4294967295"/>
          </p:nvPr>
        </p:nvGraphicFramePr>
        <p:xfrm>
          <a:off x="1116013" y="2636838"/>
          <a:ext cx="8027987" cy="2051050"/>
        </p:xfrm>
        <a:graphic>
          <a:graphicData uri="http://schemas.openxmlformats.org/presentationml/2006/ole">
            <mc:AlternateContent xmlns:mc="http://schemas.openxmlformats.org/markup-compatibility/2006">
              <mc:Choice xmlns:v="urn:schemas-microsoft-com:vml" Requires="v">
                <p:oleObj spid="_x0000_s68679" name="Visio" r:id="rId3" imgW="4173848" imgH="1155091" progId="">
                  <p:embed/>
                </p:oleObj>
              </mc:Choice>
              <mc:Fallback>
                <p:oleObj name="Visio" r:id="rId3" imgW="4173848" imgH="1155091" progId="">
                  <p:embed/>
                  <p:pic>
                    <p:nvPicPr>
                      <p:cNvPr id="0" name="Object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636838"/>
                        <a:ext cx="8027987" cy="2051050"/>
                      </a:xfrm>
                      <a:prstGeom prst="rect">
                        <a:avLst/>
                      </a:prstGeom>
                      <a:solidFill>
                        <a:srgbClr val="FFCC00">
                          <a:alpha val="7097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1926" name="Rectangle 6"/>
          <p:cNvSpPr>
            <a:spLocks noChangeArrowheads="1"/>
          </p:cNvSpPr>
          <p:nvPr/>
        </p:nvSpPr>
        <p:spPr bwMode="auto">
          <a:xfrm>
            <a:off x="611188" y="4791075"/>
            <a:ext cx="8137525"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0000"/>
              </a:lnSpc>
            </a:pPr>
            <a:r>
              <a:rPr lang="zh-CN" altLang="en-US" sz="2400">
                <a:solidFill>
                  <a:schemeClr val="hlink"/>
                </a:solidFill>
                <a:latin typeface="黑体" pitchFamily="2" charset="-122"/>
                <a:ea typeface="黑体" pitchFamily="2" charset="-122"/>
              </a:rPr>
              <a:t>    特点：</a:t>
            </a:r>
            <a:r>
              <a:rPr lang="zh-CN" altLang="en-US" sz="2400">
                <a:solidFill>
                  <a:srgbClr val="000080"/>
                </a:solidFill>
                <a:latin typeface="黑体" pitchFamily="2" charset="-122"/>
                <a:ea typeface="黑体" pitchFamily="2" charset="-122"/>
              </a:rPr>
              <a:t>用于连接多个慢速和中速设备。由于这些设备两次数据传输之间的间隔较长，利用这个间隔时间为其他设备服务，可提高</a:t>
            </a:r>
            <a:r>
              <a:rPr lang="en-US" altLang="zh-CN" sz="2400" dirty="0">
                <a:solidFill>
                  <a:srgbClr val="000080"/>
                </a:solidFill>
                <a:latin typeface="黑体" pitchFamily="2" charset="-122"/>
                <a:ea typeface="黑体" pitchFamily="2" charset="-122"/>
              </a:rPr>
              <a:t>IOP</a:t>
            </a:r>
            <a:r>
              <a:rPr lang="zh-CN" altLang="en-US" sz="2400">
                <a:solidFill>
                  <a:srgbClr val="000080"/>
                </a:solidFill>
                <a:latin typeface="黑体" pitchFamily="2" charset="-122"/>
                <a:ea typeface="黑体" pitchFamily="2" charset="-122"/>
              </a:rPr>
              <a:t>的利用率。</a:t>
            </a:r>
            <a:r>
              <a:rPr lang="zh-CN" altLang="en-US" sz="2400">
                <a:solidFill>
                  <a:schemeClr val="tx1"/>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1926"/>
                                        </p:tgtEl>
                                        <p:attrNameLst>
                                          <p:attrName>style.visibility</p:attrName>
                                        </p:attrNameLst>
                                      </p:cBhvr>
                                      <p:to>
                                        <p:strVal val="visible"/>
                                      </p:to>
                                    </p:set>
                                    <p:animEffect transition="in" filter="wipe(up)">
                                      <p:cBhvr>
                                        <p:cTn id="7" dur="500"/>
                                        <p:tgtEl>
                                          <p:spTgt spid="721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ChangeArrowheads="1"/>
          </p:cNvSpPr>
          <p:nvPr/>
        </p:nvSpPr>
        <p:spPr bwMode="auto">
          <a:xfrm>
            <a:off x="482600" y="652463"/>
            <a:ext cx="5329238"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90000"/>
              </a:lnSpc>
              <a:spcBef>
                <a:spcPct val="2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2</a:t>
            </a:r>
            <a:r>
              <a:rPr lang="zh-CN" altLang="en-US" sz="2400">
                <a:solidFill>
                  <a:srgbClr val="000080"/>
                </a:solidFill>
                <a:latin typeface="黑体" pitchFamily="2" charset="-122"/>
                <a:ea typeface="黑体" pitchFamily="2" charset="-122"/>
              </a:rPr>
              <a:t>）选择通道</a:t>
            </a:r>
          </a:p>
        </p:txBody>
      </p:sp>
      <p:sp>
        <p:nvSpPr>
          <p:cNvPr id="69635" name="Rectangle 4"/>
          <p:cNvSpPr>
            <a:spLocks noChangeArrowheads="1"/>
          </p:cNvSpPr>
          <p:nvPr/>
        </p:nvSpPr>
        <p:spPr bwMode="auto">
          <a:xfrm>
            <a:off x="885825" y="1152525"/>
            <a:ext cx="772953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0000"/>
              </a:lnSpc>
              <a:spcBef>
                <a:spcPct val="1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物理上可连接多个设备，但这些设备不能同时工作，同一时间内只能为一个设备服务。选择通道的数据传输率等于所连接外设中速度最高的外设速度。</a:t>
            </a:r>
            <a:r>
              <a:rPr lang="zh-CN" altLang="en-US" sz="2400">
                <a:solidFill>
                  <a:schemeClr val="tx1"/>
                </a:solidFill>
                <a:latin typeface="黑体" pitchFamily="2" charset="-122"/>
                <a:ea typeface="黑体" pitchFamily="2" charset="-122"/>
              </a:rPr>
              <a:t> </a:t>
            </a:r>
          </a:p>
        </p:txBody>
      </p:sp>
      <p:sp>
        <p:nvSpPr>
          <p:cNvPr id="722949" name="Rectangle 5"/>
          <p:cNvSpPr>
            <a:spLocks noChangeArrowheads="1"/>
          </p:cNvSpPr>
          <p:nvPr/>
        </p:nvSpPr>
        <p:spPr bwMode="auto">
          <a:xfrm>
            <a:off x="755650" y="4964113"/>
            <a:ext cx="7931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5000"/>
              </a:lnSpc>
            </a:pPr>
            <a:r>
              <a:rPr lang="zh-CN" altLang="en-US" sz="2400">
                <a:solidFill>
                  <a:schemeClr val="tx1"/>
                </a:solidFill>
                <a:latin typeface="黑体" pitchFamily="2" charset="-122"/>
                <a:ea typeface="黑体" pitchFamily="2" charset="-122"/>
              </a:rPr>
              <a:t>    </a:t>
            </a:r>
            <a:r>
              <a:rPr lang="zh-CN" altLang="en-US" sz="2400">
                <a:solidFill>
                  <a:schemeClr val="hlink"/>
                </a:solidFill>
                <a:latin typeface="黑体" pitchFamily="2" charset="-122"/>
                <a:ea typeface="黑体" pitchFamily="2" charset="-122"/>
              </a:rPr>
              <a:t>特点：</a:t>
            </a:r>
            <a:r>
              <a:rPr lang="zh-CN" altLang="en-US" sz="2400">
                <a:solidFill>
                  <a:srgbClr val="000080"/>
                </a:solidFill>
                <a:latin typeface="黑体" pitchFamily="2" charset="-122"/>
                <a:ea typeface="黑体" pitchFamily="2" charset="-122"/>
              </a:rPr>
              <a:t>适合于连接高速外设，信息以成组方式高速传输；数据宽度可变，通道的效率不是很高。</a:t>
            </a:r>
            <a:r>
              <a:rPr lang="zh-CN" altLang="en-US" sz="2400">
                <a:latin typeface="黑体" pitchFamily="2" charset="-122"/>
                <a:ea typeface="黑体" pitchFamily="2" charset="-122"/>
              </a:rPr>
              <a:t> </a:t>
            </a:r>
          </a:p>
        </p:txBody>
      </p:sp>
      <p:graphicFrame>
        <p:nvGraphicFramePr>
          <p:cNvPr id="69637" name="Object 6"/>
          <p:cNvGraphicFramePr>
            <a:graphicFrameLocks noGrp="1" noChangeAspect="1"/>
          </p:cNvGraphicFramePr>
          <p:nvPr>
            <p:ph idx="4294967295"/>
          </p:nvPr>
        </p:nvGraphicFramePr>
        <p:xfrm>
          <a:off x="914400" y="2565400"/>
          <a:ext cx="8229600" cy="2170113"/>
        </p:xfrm>
        <a:graphic>
          <a:graphicData uri="http://schemas.openxmlformats.org/presentationml/2006/ole">
            <mc:AlternateContent xmlns:mc="http://schemas.openxmlformats.org/markup-compatibility/2006">
              <mc:Choice xmlns:v="urn:schemas-microsoft-com:vml" Requires="v">
                <p:oleObj spid="_x0000_s69703" name="Visio" r:id="rId3" imgW="4798069" imgH="1192207" progId="">
                  <p:embed/>
                </p:oleObj>
              </mc:Choice>
              <mc:Fallback>
                <p:oleObj name="Visio" r:id="rId3" imgW="4798069" imgH="1192207" progId="">
                  <p:embed/>
                  <p:pic>
                    <p:nvPicPr>
                      <p:cNvPr id="0" name="Object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565400"/>
                        <a:ext cx="8229600" cy="2170113"/>
                      </a:xfrm>
                      <a:prstGeom prst="rect">
                        <a:avLst/>
                      </a:prstGeom>
                      <a:solidFill>
                        <a:srgbClr val="FFCC00">
                          <a:alpha val="65097"/>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2949"/>
                                        </p:tgtEl>
                                        <p:attrNameLst>
                                          <p:attrName>style.visibility</p:attrName>
                                        </p:attrNameLst>
                                      </p:cBhvr>
                                      <p:to>
                                        <p:strVal val="visible"/>
                                      </p:to>
                                    </p:set>
                                    <p:animEffect transition="in" filter="wipe(up)">
                                      <p:cBhvr>
                                        <p:cTn id="7" dur="500"/>
                                        <p:tgtEl>
                                          <p:spTgt spid="722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468313" y="692150"/>
            <a:ext cx="53292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90000"/>
              </a:lnSpc>
              <a:spcBef>
                <a:spcPct val="2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3</a:t>
            </a:r>
            <a:r>
              <a:rPr lang="zh-CN" altLang="en-US" sz="2400">
                <a:solidFill>
                  <a:srgbClr val="000080"/>
                </a:solidFill>
                <a:latin typeface="黑体" pitchFamily="2" charset="-122"/>
                <a:ea typeface="黑体" pitchFamily="2" charset="-122"/>
              </a:rPr>
              <a:t>）数组多路通道</a:t>
            </a:r>
          </a:p>
        </p:txBody>
      </p:sp>
      <p:sp>
        <p:nvSpPr>
          <p:cNvPr id="70659" name="Rectangle 4"/>
          <p:cNvSpPr>
            <a:spLocks noChangeArrowheads="1"/>
          </p:cNvSpPr>
          <p:nvPr/>
        </p:nvSpPr>
        <p:spPr bwMode="auto">
          <a:xfrm>
            <a:off x="871538" y="1192213"/>
            <a:ext cx="758825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ct val="10000"/>
              </a:spcBef>
              <a:buClr>
                <a:schemeClr val="bg1"/>
              </a:buClr>
              <a:buFont typeface="Wingdings" pitchFamily="2" charset="2"/>
              <a:buNone/>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是前两种方式的结合，可连接多台高速外设，允许多台高速外设并行工作，数据传送的基本单位是数组。当某设备进行数据传送时，通道只为该设备服务；当设备在执行辅助操作时，通道暂时断开与该设备的连接，去为其他设备服务。数组多路通道的数据传输率与所连接的外设速率无关，完全取决于主存的读写周期。</a:t>
            </a:r>
            <a:r>
              <a:rPr lang="zh-CN" altLang="en-US" sz="2400">
                <a:latin typeface="黑体" pitchFamily="2" charset="-122"/>
                <a:ea typeface="黑体" pitchFamily="2" charset="-122"/>
              </a:rPr>
              <a:t> </a:t>
            </a:r>
          </a:p>
        </p:txBody>
      </p:sp>
      <p:sp>
        <p:nvSpPr>
          <p:cNvPr id="723973" name="Rectangle 5"/>
          <p:cNvSpPr>
            <a:spLocks noChangeArrowheads="1"/>
          </p:cNvSpPr>
          <p:nvPr/>
        </p:nvSpPr>
        <p:spPr bwMode="auto">
          <a:xfrm>
            <a:off x="827088" y="4183063"/>
            <a:ext cx="7931150" cy="1312862"/>
          </a:xfrm>
          <a:prstGeom prst="rect">
            <a:avLst/>
          </a:prstGeom>
          <a:solidFill>
            <a:srgbClr val="CCECFF"/>
          </a:solidFill>
          <a:ln w="25400" algn="ctr">
            <a:solidFill>
              <a:srgbClr val="003300"/>
            </a:solidFill>
            <a:miter lim="800000"/>
            <a:headEnd/>
            <a:tailEnd/>
          </a:ln>
        </p:spPr>
        <p:txBody>
          <a:bodyPr anchor="ctr">
            <a:spAutoFit/>
          </a:bodyPr>
          <a:lstStyle/>
          <a:p>
            <a:pPr>
              <a:lnSpc>
                <a:spcPct val="115000"/>
              </a:lnSpc>
            </a:pPr>
            <a:r>
              <a:rPr lang="zh-CN" altLang="en-US" sz="2400">
                <a:solidFill>
                  <a:srgbClr val="000080"/>
                </a:solidFill>
                <a:latin typeface="黑体" pitchFamily="2" charset="-122"/>
                <a:ea typeface="黑体" pitchFamily="2" charset="-122"/>
              </a:rPr>
              <a:t>    </a:t>
            </a:r>
            <a:r>
              <a:rPr lang="zh-CN" altLang="en-US" sz="2400">
                <a:solidFill>
                  <a:schemeClr val="hlink"/>
                </a:solidFill>
                <a:latin typeface="黑体" pitchFamily="2" charset="-122"/>
                <a:ea typeface="黑体" pitchFamily="2" charset="-122"/>
              </a:rPr>
              <a:t>特点：</a:t>
            </a:r>
            <a:r>
              <a:rPr lang="zh-CN" altLang="en-US" sz="2400">
                <a:solidFill>
                  <a:srgbClr val="000080"/>
                </a:solidFill>
                <a:latin typeface="黑体" pitchFamily="2" charset="-122"/>
                <a:ea typeface="黑体" pitchFamily="2" charset="-122"/>
              </a:rPr>
              <a:t>既保留了选择方式高速传输数据的优点，又充分利用了控制操作的时间间隔为其他设备服务，交替传输数据，提高了系统效率。</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3973"/>
                                        </p:tgtEl>
                                        <p:attrNameLst>
                                          <p:attrName>style.visibility</p:attrName>
                                        </p:attrNameLst>
                                      </p:cBhvr>
                                      <p:to>
                                        <p:strVal val="visible"/>
                                      </p:to>
                                    </p:set>
                                    <p:animEffect transition="in" filter="wipe(up)">
                                      <p:cBhvr>
                                        <p:cTn id="7" dur="500"/>
                                        <p:tgtEl>
                                          <p:spTgt spid="72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ChangeArrowheads="1"/>
          </p:cNvSpPr>
          <p:nvPr/>
        </p:nvSpPr>
        <p:spPr bwMode="auto">
          <a:xfrm>
            <a:off x="0" y="460375"/>
            <a:ext cx="91440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pPr algn="ctr"/>
            <a:r>
              <a:rPr lang="en-US" altLang="zh-CN" sz="2600" dirty="0">
                <a:solidFill>
                  <a:srgbClr val="990000"/>
                </a:solidFill>
                <a:latin typeface="黑体" pitchFamily="2" charset="-122"/>
                <a:ea typeface="黑体" pitchFamily="2" charset="-122"/>
              </a:rPr>
              <a:t>§7.7 </a:t>
            </a:r>
            <a:r>
              <a:rPr lang="zh-CN" altLang="en-US" sz="2600">
                <a:solidFill>
                  <a:srgbClr val="990000"/>
                </a:solidFill>
                <a:latin typeface="黑体" pitchFamily="2" charset="-122"/>
                <a:ea typeface="黑体" pitchFamily="2" charset="-122"/>
              </a:rPr>
              <a:t>总线技术</a:t>
            </a:r>
          </a:p>
        </p:txBody>
      </p:sp>
      <p:sp>
        <p:nvSpPr>
          <p:cNvPr id="71683" name="Rectangle 5"/>
          <p:cNvSpPr>
            <a:spLocks noChangeArrowheads="1"/>
          </p:cNvSpPr>
          <p:nvPr/>
        </p:nvSpPr>
        <p:spPr bwMode="auto">
          <a:xfrm>
            <a:off x="539750" y="981075"/>
            <a:ext cx="8604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altLang="zh-CN" sz="2400" dirty="0">
                <a:latin typeface="黑体" pitchFamily="2" charset="-122"/>
                <a:ea typeface="黑体" pitchFamily="2" charset="-122"/>
              </a:rPr>
              <a:t> </a:t>
            </a:r>
            <a:r>
              <a:rPr lang="en-US" altLang="zh-CN" sz="2400" dirty="0">
                <a:solidFill>
                  <a:srgbClr val="990000"/>
                </a:solidFill>
                <a:latin typeface="黑体" pitchFamily="2" charset="-122"/>
                <a:ea typeface="黑体" pitchFamily="2" charset="-122"/>
              </a:rPr>
              <a:t>7.7.1</a:t>
            </a:r>
            <a:r>
              <a:rPr lang="zh-CN" altLang="en-US" sz="2400">
                <a:solidFill>
                  <a:srgbClr val="990000"/>
                </a:solidFill>
                <a:latin typeface="黑体" pitchFamily="2" charset="-122"/>
                <a:ea typeface="黑体" pitchFamily="2" charset="-122"/>
              </a:rPr>
              <a:t>总线概述</a:t>
            </a:r>
          </a:p>
        </p:txBody>
      </p:sp>
      <p:sp>
        <p:nvSpPr>
          <p:cNvPr id="71684" name="Rectangle 6"/>
          <p:cNvSpPr>
            <a:spLocks noChangeArrowheads="1"/>
          </p:cNvSpPr>
          <p:nvPr/>
        </p:nvSpPr>
        <p:spPr bwMode="auto">
          <a:xfrm>
            <a:off x="684213" y="1374775"/>
            <a:ext cx="78486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indent="268288">
              <a:lnSpc>
                <a:spcPct val="130000"/>
              </a:lnSpc>
            </a:pPr>
            <a:r>
              <a:rPr lang="en-US" altLang="zh-CN" sz="2400" dirty="0">
                <a:solidFill>
                  <a:srgbClr val="990000"/>
                </a:solidFill>
                <a:latin typeface="黑体" pitchFamily="2" charset="-122"/>
                <a:ea typeface="黑体" pitchFamily="2" charset="-122"/>
              </a:rPr>
              <a:t> 1</a:t>
            </a:r>
            <a:r>
              <a:rPr lang="zh-CN" altLang="en-US" sz="2400">
                <a:solidFill>
                  <a:srgbClr val="990000"/>
                </a:solidFill>
                <a:latin typeface="黑体" pitchFamily="2" charset="-122"/>
                <a:ea typeface="黑体" pitchFamily="2" charset="-122"/>
              </a:rPr>
              <a:t>．总线</a:t>
            </a:r>
          </a:p>
          <a:p>
            <a:pPr indent="268288">
              <a:lnSpc>
                <a:spcPct val="130000"/>
              </a:lnSpc>
            </a:pPr>
            <a:r>
              <a:rPr lang="zh-CN" altLang="en-US" sz="2400">
                <a:solidFill>
                  <a:srgbClr val="000080"/>
                </a:solidFill>
                <a:latin typeface="黑体" pitchFamily="2" charset="-122"/>
                <a:ea typeface="黑体" pitchFamily="2" charset="-122"/>
              </a:rPr>
              <a:t>  能为系统中多个部件</a:t>
            </a:r>
            <a:r>
              <a:rPr lang="zh-CN" altLang="en-US" sz="2400" i="1">
                <a:solidFill>
                  <a:schemeClr val="hlink"/>
                </a:solidFill>
                <a:latin typeface="黑体" pitchFamily="2" charset="-122"/>
                <a:ea typeface="黑体" pitchFamily="2" charset="-122"/>
              </a:rPr>
              <a:t>分时</a:t>
            </a:r>
            <a:r>
              <a:rPr lang="zh-CN" altLang="en-US" sz="2400">
                <a:solidFill>
                  <a:schemeClr val="hlink"/>
                </a:solidFill>
                <a:latin typeface="黑体" pitchFamily="2" charset="-122"/>
                <a:ea typeface="黑体" pitchFamily="2" charset="-122"/>
              </a:rPr>
              <a:t>、</a:t>
            </a:r>
            <a:r>
              <a:rPr lang="zh-CN" altLang="en-US" sz="2400" i="1">
                <a:solidFill>
                  <a:schemeClr val="hlink"/>
                </a:solidFill>
                <a:latin typeface="黑体" pitchFamily="2" charset="-122"/>
                <a:ea typeface="黑体" pitchFamily="2" charset="-122"/>
              </a:rPr>
              <a:t>共享</a:t>
            </a:r>
            <a:r>
              <a:rPr lang="zh-CN" altLang="en-US" sz="2400">
                <a:solidFill>
                  <a:srgbClr val="000080"/>
                </a:solidFill>
                <a:latin typeface="黑体" pitchFamily="2" charset="-122"/>
                <a:ea typeface="黑体" pitchFamily="2" charset="-122"/>
              </a:rPr>
              <a:t>的一组传输线及相关逻辑。它是构成计算机系统的互联机构。</a:t>
            </a:r>
            <a:r>
              <a:rPr lang="zh-CN" altLang="en-US"/>
              <a:t> </a:t>
            </a:r>
          </a:p>
        </p:txBody>
      </p:sp>
      <p:sp>
        <p:nvSpPr>
          <p:cNvPr id="695303" name="Rectangle 7"/>
          <p:cNvSpPr>
            <a:spLocks noChangeArrowheads="1"/>
          </p:cNvSpPr>
          <p:nvPr/>
        </p:nvSpPr>
        <p:spPr bwMode="auto">
          <a:xfrm>
            <a:off x="1042988" y="3213100"/>
            <a:ext cx="7775575"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just">
              <a:lnSpc>
                <a:spcPct val="80000"/>
              </a:lnSpc>
            </a:pPr>
            <a:r>
              <a:rPr lang="zh-CN" altLang="en-US" sz="2400">
                <a:solidFill>
                  <a:srgbClr val="000080"/>
                </a:solidFill>
                <a:latin typeface="黑体" pitchFamily="2" charset="-122"/>
                <a:ea typeface="黑体" pitchFamily="2" charset="-122"/>
              </a:rPr>
              <a:t> 总线系统的组成：</a:t>
            </a:r>
          </a:p>
          <a:p>
            <a:pPr algn="just">
              <a:lnSpc>
                <a:spcPct val="80000"/>
              </a:lnSpc>
            </a:pPr>
            <a:endParaRPr lang="zh-CN" altLang="en-US" sz="2400">
              <a:solidFill>
                <a:srgbClr val="000080"/>
              </a:solidFill>
              <a:latin typeface="黑体" pitchFamily="2" charset="-122"/>
              <a:ea typeface="黑体" pitchFamily="2" charset="-122"/>
            </a:endParaRPr>
          </a:p>
          <a:p>
            <a:pPr algn="just">
              <a:lnSpc>
                <a:spcPct val="8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ea typeface="黑体" pitchFamily="2" charset="-122"/>
              </a:rPr>
              <a:t>•</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总线：      一组信息传输线；</a:t>
            </a:r>
          </a:p>
          <a:p>
            <a:pPr algn="just">
              <a:lnSpc>
                <a:spcPct val="40000"/>
              </a:lnSpc>
            </a:pPr>
            <a:endParaRPr lang="zh-CN" altLang="en-US" sz="2400">
              <a:solidFill>
                <a:srgbClr val="000080"/>
              </a:solidFill>
              <a:latin typeface="黑体" pitchFamily="2" charset="-122"/>
              <a:ea typeface="黑体" pitchFamily="2" charset="-122"/>
            </a:endParaRPr>
          </a:p>
          <a:p>
            <a:pPr algn="just"/>
            <a:r>
              <a:rPr lang="zh-CN" altLang="en-US" sz="2400">
                <a:solidFill>
                  <a:srgbClr val="000080"/>
                </a:solidFill>
                <a:latin typeface="黑体" pitchFamily="2" charset="-122"/>
                <a:ea typeface="黑体" pitchFamily="2" charset="-122"/>
              </a:rPr>
              <a:t>   </a:t>
            </a:r>
            <a:r>
              <a:rPr lang="en-US" altLang="zh-CN" sz="2400" dirty="0">
                <a:solidFill>
                  <a:srgbClr val="000080"/>
                </a:solidFill>
                <a:ea typeface="黑体" pitchFamily="2" charset="-122"/>
              </a:rPr>
              <a:t>•</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总线接口：  三态门驱动器</a:t>
            </a:r>
          </a:p>
          <a:p>
            <a:pPr algn="just"/>
            <a:r>
              <a:rPr lang="zh-CN" altLang="en-US" sz="2400">
                <a:solidFill>
                  <a:srgbClr val="000080"/>
                </a:solidFill>
                <a:latin typeface="黑体" pitchFamily="2" charset="-122"/>
                <a:ea typeface="黑体" pitchFamily="2" charset="-122"/>
              </a:rPr>
              <a:t>                 缓冲寄存器；</a:t>
            </a:r>
          </a:p>
          <a:p>
            <a:pPr algn="just">
              <a:lnSpc>
                <a:spcPct val="40000"/>
              </a:lnSpc>
            </a:pPr>
            <a:endParaRPr lang="zh-CN" altLang="en-US" sz="2400">
              <a:solidFill>
                <a:srgbClr val="000080"/>
              </a:solidFill>
              <a:latin typeface="黑体" pitchFamily="2" charset="-122"/>
              <a:ea typeface="黑体" pitchFamily="2" charset="-122"/>
            </a:endParaRPr>
          </a:p>
          <a:p>
            <a:pPr algn="just"/>
            <a:r>
              <a:rPr lang="en-US" altLang="zh-CN" sz="2400" dirty="0">
                <a:solidFill>
                  <a:srgbClr val="000080"/>
                </a:solidFill>
                <a:latin typeface="黑体" pitchFamily="2" charset="-122"/>
                <a:ea typeface="黑体" pitchFamily="2" charset="-122"/>
              </a:rPr>
              <a:t>   </a:t>
            </a:r>
            <a:r>
              <a:rPr lang="en-US" altLang="zh-CN" sz="2400" dirty="0">
                <a:solidFill>
                  <a:srgbClr val="000080"/>
                </a:solidFill>
                <a:ea typeface="黑体" pitchFamily="2" charset="-122"/>
              </a:rPr>
              <a:t>•</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总线协议及总线控制器：维护总线</a:t>
            </a:r>
          </a:p>
          <a:p>
            <a:pPr algn="just"/>
            <a:r>
              <a:rPr lang="zh-CN" altLang="en-US" sz="2400">
                <a:solidFill>
                  <a:srgbClr val="000080"/>
                </a:solidFill>
                <a:latin typeface="黑体" pitchFamily="2" charset="-122"/>
                <a:ea typeface="黑体" pitchFamily="2" charset="-122"/>
              </a:rPr>
              <a:t>                           进行争用总线裁决。</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5303"/>
                                        </p:tgtEl>
                                        <p:attrNameLst>
                                          <p:attrName>style.visibility</p:attrName>
                                        </p:attrNameLst>
                                      </p:cBhvr>
                                      <p:to>
                                        <p:strVal val="visible"/>
                                      </p:to>
                                    </p:set>
                                    <p:animEffect transition="in" filter="wipe(up)">
                                      <p:cBhvr>
                                        <p:cTn id="7" dur="500"/>
                                        <p:tgtEl>
                                          <p:spTgt spid="695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530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ChangeArrowheads="1"/>
          </p:cNvSpPr>
          <p:nvPr/>
        </p:nvSpPr>
        <p:spPr bwMode="auto">
          <a:xfrm>
            <a:off x="539750" y="601663"/>
            <a:ext cx="8064500"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gn="just">
              <a:lnSpc>
                <a:spcPct val="130000"/>
              </a:lnSpc>
            </a:pPr>
            <a:r>
              <a:rPr lang="en-US" altLang="zh-CN" sz="2400" dirty="0">
                <a:solidFill>
                  <a:srgbClr val="990000"/>
                </a:solidFill>
                <a:latin typeface="黑体" pitchFamily="2" charset="-122"/>
                <a:ea typeface="黑体" pitchFamily="2" charset="-122"/>
              </a:rPr>
              <a:t>  2</a:t>
            </a:r>
            <a:r>
              <a:rPr lang="zh-CN" altLang="en-US" sz="2400">
                <a:solidFill>
                  <a:srgbClr val="990000"/>
                </a:solidFill>
                <a:latin typeface="黑体" pitchFamily="2" charset="-122"/>
                <a:ea typeface="黑体" pitchFamily="2" charset="-122"/>
              </a:rPr>
              <a:t>．总线分类</a:t>
            </a:r>
          </a:p>
          <a:p>
            <a:pPr algn="just">
              <a:lnSpc>
                <a:spcPct val="130000"/>
              </a:lnSpc>
            </a:pPr>
            <a:r>
              <a:rPr lang="zh-CN" altLang="en-US" sz="2400">
                <a:solidFill>
                  <a:srgbClr val="000080"/>
                </a:solidFill>
                <a:latin typeface="黑体" pitchFamily="2" charset="-122"/>
                <a:ea typeface="黑体" pitchFamily="2" charset="-122"/>
              </a:rPr>
              <a:t>   按总线连接的部件分： 芯片内总线</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系统总线</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外总线</a:t>
            </a:r>
          </a:p>
          <a:p>
            <a:pPr algn="just">
              <a:lnSpc>
                <a:spcPct val="130000"/>
              </a:lnSpc>
            </a:pPr>
            <a:r>
              <a:rPr lang="zh-CN" altLang="en-US" sz="2400">
                <a:solidFill>
                  <a:srgbClr val="000080"/>
                </a:solidFill>
                <a:latin typeface="黑体" pitchFamily="2" charset="-122"/>
                <a:ea typeface="黑体" pitchFamily="2" charset="-122"/>
              </a:rPr>
              <a:t>   按传送方向分：单向</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双向</a:t>
            </a:r>
          </a:p>
          <a:p>
            <a:pPr algn="just">
              <a:lnSpc>
                <a:spcPct val="130000"/>
              </a:lnSpc>
            </a:pPr>
            <a:r>
              <a:rPr lang="zh-CN" altLang="en-US" sz="2400">
                <a:solidFill>
                  <a:srgbClr val="000080"/>
                </a:solidFill>
                <a:latin typeface="黑体" pitchFamily="2" charset="-122"/>
                <a:ea typeface="黑体" pitchFamily="2" charset="-122"/>
              </a:rPr>
              <a:t>   按数据传送格式分：并行</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串行</a:t>
            </a:r>
          </a:p>
          <a:p>
            <a:pPr algn="just">
              <a:lnSpc>
                <a:spcPct val="130000"/>
              </a:lnSpc>
            </a:pPr>
            <a:r>
              <a:rPr lang="zh-CN" altLang="en-US" sz="2400">
                <a:latin typeface="黑体" pitchFamily="2" charset="-122"/>
                <a:ea typeface="黑体" pitchFamily="2" charset="-122"/>
              </a:rPr>
              <a:t>     </a:t>
            </a:r>
            <a:r>
              <a:rPr lang="zh-CN" altLang="en-US" sz="2400">
                <a:solidFill>
                  <a:srgbClr val="003300"/>
                </a:solidFill>
                <a:latin typeface="黑体" pitchFamily="2" charset="-122"/>
                <a:ea typeface="黑体" pitchFamily="2" charset="-122"/>
              </a:rPr>
              <a:t>注：总线的数据宽度</a:t>
            </a:r>
            <a:r>
              <a:rPr lang="en-US" altLang="zh-CN" sz="2400" dirty="0">
                <a:solidFill>
                  <a:srgbClr val="003300"/>
                </a:solidFill>
                <a:latin typeface="黑体" pitchFamily="2" charset="-122"/>
                <a:ea typeface="黑体" pitchFamily="2" charset="-122"/>
              </a:rPr>
              <a:t>----</a:t>
            </a:r>
            <a:r>
              <a:rPr lang="zh-CN" altLang="en-US" sz="2400">
                <a:solidFill>
                  <a:srgbClr val="003300"/>
                </a:solidFill>
                <a:latin typeface="黑体" pitchFamily="2" charset="-122"/>
                <a:ea typeface="黑体" pitchFamily="2" charset="-122"/>
              </a:rPr>
              <a:t>可同时传送的二进制位数。</a:t>
            </a:r>
          </a:p>
          <a:p>
            <a:pPr algn="just">
              <a:lnSpc>
                <a:spcPct val="13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按时序控制方式分：同步</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异步</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准同步</a:t>
            </a:r>
          </a:p>
          <a:p>
            <a:pPr algn="just">
              <a:lnSpc>
                <a:spcPct val="130000"/>
              </a:lnSpc>
            </a:pPr>
            <a:endParaRPr lang="zh-CN" altLang="en-US" sz="240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11188" y="481013"/>
            <a:ext cx="8208962"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nchor="ctr">
            <a:spAutoFit/>
          </a:bodyPr>
          <a:lstStyle/>
          <a:p>
            <a:pPr>
              <a:lnSpc>
                <a:spcPct val="130000"/>
              </a:lnSpc>
            </a:pPr>
            <a:r>
              <a:rPr lang="en-US" altLang="zh-CN" sz="2400" dirty="0">
                <a:solidFill>
                  <a:srgbClr val="990000"/>
                </a:solidFill>
                <a:latin typeface="黑体" pitchFamily="2" charset="-122"/>
                <a:ea typeface="黑体" pitchFamily="2" charset="-122"/>
              </a:rPr>
              <a:t>  3</a:t>
            </a:r>
            <a:r>
              <a:rPr lang="zh-CN" altLang="en-US" sz="2400">
                <a:solidFill>
                  <a:srgbClr val="990000"/>
                </a:solidFill>
                <a:latin typeface="黑体" pitchFamily="2" charset="-122"/>
                <a:ea typeface="黑体" pitchFamily="2" charset="-122"/>
              </a:rPr>
              <a:t>．总线标准化</a:t>
            </a:r>
          </a:p>
          <a:p>
            <a:pPr>
              <a:lnSpc>
                <a:spcPct val="13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总线的标准化便于不同厂家之间设备的互连和互换，也为设计和组成实际的计算机应用系统提供了良好的环境。</a:t>
            </a:r>
          </a:p>
        </p:txBody>
      </p:sp>
      <p:sp>
        <p:nvSpPr>
          <p:cNvPr id="697347" name="Rectangle 3"/>
          <p:cNvSpPr>
            <a:spLocks noChangeArrowheads="1"/>
          </p:cNvSpPr>
          <p:nvPr/>
        </p:nvSpPr>
        <p:spPr bwMode="auto">
          <a:xfrm>
            <a:off x="827088" y="2276475"/>
            <a:ext cx="7488237"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20000"/>
              </a:lnSpc>
            </a:pPr>
            <a:r>
              <a:rPr lang="zh-CN" altLang="en-US" sz="2400">
                <a:latin typeface="黑体" pitchFamily="2" charset="-122"/>
                <a:ea typeface="黑体" pitchFamily="2" charset="-122"/>
              </a:rPr>
              <a:t>   </a:t>
            </a:r>
            <a:r>
              <a:rPr lang="zh-CN" altLang="en-US" sz="2400">
                <a:solidFill>
                  <a:srgbClr val="000080"/>
                </a:solidFill>
                <a:latin typeface="黑体" pitchFamily="2" charset="-122"/>
                <a:ea typeface="黑体" pitchFamily="2" charset="-122"/>
              </a:rPr>
              <a:t>常见的系统总线标准有：</a:t>
            </a:r>
          </a:p>
          <a:p>
            <a:pPr>
              <a:lnSpc>
                <a:spcPct val="12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PCI</a:t>
            </a:r>
            <a:r>
              <a:rPr lang="zh-CN" altLang="en-US" sz="2400">
                <a:solidFill>
                  <a:srgbClr val="000080"/>
                </a:solidFill>
                <a:latin typeface="黑体" pitchFamily="2" charset="-122"/>
                <a:ea typeface="黑体" pitchFamily="2" charset="-122"/>
              </a:rPr>
              <a:t>总线      </a:t>
            </a:r>
            <a:r>
              <a:rPr lang="en-US" altLang="zh-CN" sz="1800" dirty="0">
                <a:solidFill>
                  <a:srgbClr val="000080"/>
                </a:solidFill>
                <a:latin typeface="黑体" pitchFamily="2" charset="-122"/>
                <a:ea typeface="黑体" pitchFamily="2" charset="-122"/>
              </a:rPr>
              <a:t>Peripheral Component Interconnect</a:t>
            </a:r>
          </a:p>
          <a:p>
            <a:pPr>
              <a:lnSpc>
                <a:spcPct val="120000"/>
              </a:lnSpc>
            </a:pPr>
            <a:r>
              <a:rPr lang="en-US" altLang="zh-CN" sz="2400" dirty="0">
                <a:solidFill>
                  <a:srgbClr val="000080"/>
                </a:solidFill>
                <a:latin typeface="黑体" pitchFamily="2" charset="-122"/>
                <a:ea typeface="黑体" pitchFamily="2" charset="-122"/>
              </a:rPr>
              <a:t>        PCI-E</a:t>
            </a:r>
            <a:r>
              <a:rPr lang="zh-CN" altLang="en-US" sz="2400">
                <a:solidFill>
                  <a:srgbClr val="000080"/>
                </a:solidFill>
                <a:latin typeface="黑体" pitchFamily="2" charset="-122"/>
                <a:ea typeface="黑体" pitchFamily="2" charset="-122"/>
              </a:rPr>
              <a:t>总线</a:t>
            </a:r>
          </a:p>
          <a:p>
            <a:pPr>
              <a:lnSpc>
                <a:spcPct val="12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PC</a:t>
            </a:r>
            <a:r>
              <a:rPr lang="zh-CN" altLang="en-US" sz="2400">
                <a:solidFill>
                  <a:srgbClr val="000080"/>
                </a:solidFill>
                <a:latin typeface="黑体" pitchFamily="2" charset="-122"/>
                <a:ea typeface="黑体" pitchFamily="2" charset="-122"/>
              </a:rPr>
              <a:t>总线（</a:t>
            </a:r>
            <a:r>
              <a:rPr lang="en-US" altLang="zh-CN" sz="2400" dirty="0">
                <a:solidFill>
                  <a:srgbClr val="000080"/>
                </a:solidFill>
                <a:latin typeface="黑体" pitchFamily="2" charset="-122"/>
                <a:ea typeface="黑体" pitchFamily="2" charset="-122"/>
              </a:rPr>
              <a:t>8</a:t>
            </a:r>
            <a:r>
              <a:rPr lang="zh-CN" altLang="en-US" sz="2400">
                <a:solidFill>
                  <a:srgbClr val="000080"/>
                </a:solidFill>
                <a:latin typeface="黑体" pitchFamily="2" charset="-122"/>
                <a:ea typeface="黑体" pitchFamily="2" charset="-122"/>
              </a:rPr>
              <a:t>位）</a:t>
            </a:r>
          </a:p>
          <a:p>
            <a:pPr>
              <a:lnSpc>
                <a:spcPct val="120000"/>
              </a:lnSpc>
            </a:pPr>
            <a:r>
              <a:rPr lang="en-US" altLang="zh-CN" sz="2400" dirty="0">
                <a:solidFill>
                  <a:srgbClr val="000080"/>
                </a:solidFill>
                <a:latin typeface="黑体" pitchFamily="2" charset="-122"/>
                <a:ea typeface="黑体" pitchFamily="2" charset="-122"/>
              </a:rPr>
              <a:t>        ISA</a:t>
            </a:r>
            <a:r>
              <a:rPr lang="zh-CN" altLang="en-US" sz="2400">
                <a:solidFill>
                  <a:srgbClr val="000080"/>
                </a:solidFill>
                <a:latin typeface="黑体" pitchFamily="2" charset="-122"/>
                <a:ea typeface="黑体" pitchFamily="2" charset="-122"/>
              </a:rPr>
              <a:t>总线（</a:t>
            </a:r>
            <a:r>
              <a:rPr lang="en-US" altLang="zh-CN" sz="2400" dirty="0">
                <a:solidFill>
                  <a:srgbClr val="000080"/>
                </a:solidFill>
                <a:latin typeface="黑体" pitchFamily="2" charset="-122"/>
                <a:ea typeface="黑体" pitchFamily="2" charset="-122"/>
              </a:rPr>
              <a:t>16</a:t>
            </a:r>
            <a:r>
              <a:rPr lang="zh-CN" altLang="en-US" sz="2400">
                <a:solidFill>
                  <a:srgbClr val="000080"/>
                </a:solidFill>
                <a:latin typeface="黑体" pitchFamily="2" charset="-122"/>
                <a:ea typeface="黑体" pitchFamily="2" charset="-122"/>
              </a:rPr>
              <a:t>位，</a:t>
            </a:r>
            <a:r>
              <a:rPr lang="en-US" altLang="zh-CN" sz="2400" dirty="0">
                <a:solidFill>
                  <a:srgbClr val="000080"/>
                </a:solidFill>
                <a:latin typeface="黑体" pitchFamily="2" charset="-122"/>
                <a:ea typeface="黑体" pitchFamily="2" charset="-122"/>
              </a:rPr>
              <a:t>AT</a:t>
            </a:r>
            <a:r>
              <a:rPr lang="zh-CN" altLang="en-US" sz="2400">
                <a:solidFill>
                  <a:srgbClr val="000080"/>
                </a:solidFill>
                <a:latin typeface="黑体" pitchFamily="2" charset="-122"/>
                <a:ea typeface="黑体" pitchFamily="2" charset="-122"/>
              </a:rPr>
              <a:t>总线）</a:t>
            </a:r>
            <a:endParaRPr lang="en-US" altLang="zh-CN" sz="2400" dirty="0">
              <a:solidFill>
                <a:srgbClr val="000080"/>
              </a:solidFill>
              <a:latin typeface="黑体" pitchFamily="2" charset="-122"/>
              <a:ea typeface="黑体" pitchFamily="2" charset="-122"/>
            </a:endParaRPr>
          </a:p>
          <a:p>
            <a:pPr>
              <a:lnSpc>
                <a:spcPct val="120000"/>
              </a:lnSpc>
            </a:pPr>
            <a:r>
              <a:rPr lang="en-US" altLang="zh-CN" sz="1800" dirty="0">
                <a:solidFill>
                  <a:srgbClr val="000080"/>
                </a:solidFill>
                <a:latin typeface="黑体" pitchFamily="2" charset="-122"/>
                <a:ea typeface="黑体" pitchFamily="2" charset="-122"/>
              </a:rPr>
              <a:t>                            Industry Standard Architecture </a:t>
            </a:r>
            <a:endParaRPr lang="zh-CN" altLang="en-US" sz="1800">
              <a:solidFill>
                <a:srgbClr val="000080"/>
              </a:solidFill>
              <a:latin typeface="黑体" pitchFamily="2" charset="-122"/>
              <a:ea typeface="黑体" pitchFamily="2" charset="-122"/>
            </a:endParaRPr>
          </a:p>
          <a:p>
            <a:pPr>
              <a:lnSpc>
                <a:spcPct val="12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AGP</a:t>
            </a:r>
            <a:r>
              <a:rPr lang="zh-CN" altLang="en-US" sz="2400">
                <a:solidFill>
                  <a:srgbClr val="000080"/>
                </a:solidFill>
                <a:latin typeface="黑体" pitchFamily="2" charset="-122"/>
                <a:ea typeface="黑体" pitchFamily="2" charset="-122"/>
              </a:rPr>
              <a:t>总线</a:t>
            </a:r>
            <a:endParaRPr lang="en-US" altLang="zh-CN" sz="2400" dirty="0">
              <a:solidFill>
                <a:srgbClr val="000080"/>
              </a:solidFill>
              <a:latin typeface="黑体" pitchFamily="2" charset="-122"/>
              <a:ea typeface="黑体" pitchFamily="2" charset="-122"/>
            </a:endParaRPr>
          </a:p>
          <a:p>
            <a:pPr>
              <a:lnSpc>
                <a:spcPct val="120000"/>
              </a:lnSpc>
            </a:pPr>
            <a:r>
              <a:rPr lang="en-US" altLang="zh-CN" sz="2400" dirty="0">
                <a:solidFill>
                  <a:srgbClr val="000080"/>
                </a:solidFill>
                <a:latin typeface="黑体" pitchFamily="2" charset="-122"/>
                <a:ea typeface="黑体" pitchFamily="2" charset="-122"/>
              </a:rPr>
              <a:t>        </a:t>
            </a:r>
            <a:r>
              <a:rPr lang="en-US" altLang="zh-CN" sz="2400" dirty="0">
                <a:solidFill>
                  <a:srgbClr val="000080"/>
                </a:solidFill>
                <a:ea typeface="黑体" pitchFamily="2" charset="-122"/>
              </a:rPr>
              <a:t>……</a:t>
            </a:r>
            <a:endParaRPr lang="zh-CN" altLang="en-US" sz="240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7347"/>
                                        </p:tgtEl>
                                        <p:attrNameLst>
                                          <p:attrName>style.visibility</p:attrName>
                                        </p:attrNameLst>
                                      </p:cBhvr>
                                      <p:to>
                                        <p:strVal val="visible"/>
                                      </p:to>
                                    </p:set>
                                    <p:animEffect transition="in" filter="wipe(up)">
                                      <p:cBhvr>
                                        <p:cTn id="7" dur="500"/>
                                        <p:tgtEl>
                                          <p:spTgt spid="69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6"/>
          <p:cNvSpPr txBox="1">
            <a:spLocks noChangeArrowheads="1"/>
          </p:cNvSpPr>
          <p:nvPr/>
        </p:nvSpPr>
        <p:spPr bwMode="auto">
          <a:xfrm>
            <a:off x="1187450" y="1497013"/>
            <a:ext cx="2376488" cy="5762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zh-CN" altLang="en-US" sz="2400">
                <a:solidFill>
                  <a:srgbClr val="000080"/>
                </a:solidFill>
                <a:latin typeface="黑体" pitchFamily="2" charset="-122"/>
                <a:ea typeface="黑体" pitchFamily="2" charset="-122"/>
              </a:rPr>
              <a:t>系统总线包括：</a:t>
            </a:r>
          </a:p>
        </p:txBody>
      </p:sp>
      <p:sp>
        <p:nvSpPr>
          <p:cNvPr id="74755" name="Text Box 7"/>
          <p:cNvSpPr txBox="1">
            <a:spLocks noChangeArrowheads="1"/>
          </p:cNvSpPr>
          <p:nvPr/>
        </p:nvSpPr>
        <p:spPr bwMode="auto">
          <a:xfrm>
            <a:off x="3779838" y="981075"/>
            <a:ext cx="5040312" cy="172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algn="just" eaLnBrk="1" hangingPunct="1"/>
            <a:r>
              <a:rPr lang="zh-CN" altLang="en-US" sz="2400">
                <a:solidFill>
                  <a:srgbClr val="000080"/>
                </a:solidFill>
                <a:latin typeface="黑体" pitchFamily="2" charset="-122"/>
                <a:ea typeface="黑体" pitchFamily="2" charset="-122"/>
              </a:rPr>
              <a:t>数据总线</a:t>
            </a:r>
            <a:r>
              <a:rPr lang="en-US" altLang="zh-CN" sz="2400" dirty="0">
                <a:solidFill>
                  <a:srgbClr val="003300"/>
                </a:solidFill>
                <a:latin typeface="黑体" pitchFamily="2" charset="-122"/>
                <a:ea typeface="黑体" pitchFamily="2" charset="-122"/>
              </a:rPr>
              <a:t>(Data Bus)</a:t>
            </a:r>
          </a:p>
          <a:p>
            <a:pPr algn="just" eaLnBrk="1" hangingPunct="1"/>
            <a:r>
              <a:rPr lang="zh-CN" altLang="en-US" sz="2400">
                <a:solidFill>
                  <a:srgbClr val="000080"/>
                </a:solidFill>
                <a:latin typeface="黑体" pitchFamily="2" charset="-122"/>
                <a:ea typeface="黑体" pitchFamily="2" charset="-122"/>
              </a:rPr>
              <a:t>地址总线</a:t>
            </a:r>
            <a:r>
              <a:rPr lang="en-US" altLang="zh-CN" sz="2400" dirty="0">
                <a:solidFill>
                  <a:srgbClr val="003300"/>
                </a:solidFill>
                <a:latin typeface="黑体" pitchFamily="2" charset="-122"/>
                <a:ea typeface="黑体" pitchFamily="2" charset="-122"/>
              </a:rPr>
              <a:t>(Address Bus)</a:t>
            </a:r>
          </a:p>
          <a:p>
            <a:pPr algn="just" eaLnBrk="1" hangingPunct="1"/>
            <a:r>
              <a:rPr lang="zh-CN" altLang="en-US" sz="2400">
                <a:solidFill>
                  <a:srgbClr val="000080"/>
                </a:solidFill>
                <a:latin typeface="黑体" pitchFamily="2" charset="-122"/>
                <a:ea typeface="黑体" pitchFamily="2" charset="-122"/>
              </a:rPr>
              <a:t>控制总线</a:t>
            </a:r>
            <a:r>
              <a:rPr lang="en-US" altLang="zh-CN" sz="2400" dirty="0">
                <a:solidFill>
                  <a:srgbClr val="003300"/>
                </a:solidFill>
                <a:latin typeface="黑体" pitchFamily="2" charset="-122"/>
                <a:ea typeface="黑体" pitchFamily="2" charset="-122"/>
              </a:rPr>
              <a:t>(Control Bus)</a:t>
            </a:r>
          </a:p>
          <a:p>
            <a:pPr algn="just" eaLnBrk="1" hangingPunct="1"/>
            <a:r>
              <a:rPr lang="zh-CN" altLang="en-US" sz="2400">
                <a:solidFill>
                  <a:srgbClr val="000080"/>
                </a:solidFill>
                <a:latin typeface="黑体" pitchFamily="2" charset="-122"/>
                <a:ea typeface="黑体" pitchFamily="2" charset="-122"/>
              </a:rPr>
              <a:t>电源线</a:t>
            </a:r>
          </a:p>
        </p:txBody>
      </p:sp>
      <p:sp>
        <p:nvSpPr>
          <p:cNvPr id="74756" name="AutoShape 8"/>
          <p:cNvSpPr>
            <a:spLocks/>
          </p:cNvSpPr>
          <p:nvPr/>
        </p:nvSpPr>
        <p:spPr bwMode="auto">
          <a:xfrm>
            <a:off x="3492500" y="1114425"/>
            <a:ext cx="201613" cy="1343025"/>
          </a:xfrm>
          <a:prstGeom prst="leftBrace">
            <a:avLst>
              <a:gd name="adj1" fmla="val 55512"/>
              <a:gd name="adj2" fmla="val 50000"/>
            </a:avLst>
          </a:pr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pPr algn="ctr"/>
            <a:endParaRPr lang="zh-CN" altLang="en-US">
              <a:latin typeface="黑体" pitchFamily="2" charset="-122"/>
              <a:ea typeface="黑体" pitchFamily="2" charset="-122"/>
            </a:endParaRPr>
          </a:p>
        </p:txBody>
      </p:sp>
      <p:sp>
        <p:nvSpPr>
          <p:cNvPr id="699401" name="Rectangle 9"/>
          <p:cNvSpPr>
            <a:spLocks noChangeArrowheads="1"/>
          </p:cNvSpPr>
          <p:nvPr/>
        </p:nvSpPr>
        <p:spPr bwMode="auto">
          <a:xfrm>
            <a:off x="611188" y="2790825"/>
            <a:ext cx="7920037"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indent="266700">
              <a:lnSpc>
                <a:spcPct val="120000"/>
              </a:lnSpc>
            </a:pPr>
            <a:r>
              <a:rPr lang="zh-CN" altLang="en-US" sz="2400">
                <a:solidFill>
                  <a:srgbClr val="000080"/>
                </a:solidFill>
                <a:latin typeface="黑体" pitchFamily="2" charset="-122"/>
                <a:ea typeface="黑体" pitchFamily="2" charset="-122"/>
              </a:rPr>
              <a:t>  数据总线：实现数据传送，一般为双向传送。</a:t>
            </a:r>
          </a:p>
          <a:p>
            <a:pPr indent="266700">
              <a:lnSpc>
                <a:spcPct val="120000"/>
              </a:lnSpc>
            </a:pPr>
            <a:r>
              <a:rPr lang="zh-CN" altLang="en-US" sz="2400">
                <a:solidFill>
                  <a:srgbClr val="000080"/>
                </a:solidFill>
                <a:latin typeface="黑体" pitchFamily="2" charset="-122"/>
                <a:ea typeface="黑体" pitchFamily="2" charset="-122"/>
              </a:rPr>
              <a:t>  地址总线：单向，只有掌握总线控制权的部件</a:t>
            </a:r>
          </a:p>
          <a:p>
            <a:pPr indent="266700">
              <a:lnSpc>
                <a:spcPct val="120000"/>
              </a:lnSpc>
            </a:pP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如</a:t>
            </a:r>
            <a:r>
              <a:rPr lang="en-US" altLang="zh-CN" sz="2400" dirty="0">
                <a:solidFill>
                  <a:srgbClr val="000080"/>
                </a:solidFill>
                <a:latin typeface="黑体" pitchFamily="2" charset="-122"/>
                <a:ea typeface="黑体" pitchFamily="2" charset="-122"/>
              </a:rPr>
              <a:t>CPU</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DMA</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IOP</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向其发送信号。</a:t>
            </a:r>
          </a:p>
        </p:txBody>
      </p:sp>
      <p:sp>
        <p:nvSpPr>
          <p:cNvPr id="699402" name="Rectangle 10"/>
          <p:cNvSpPr>
            <a:spLocks noChangeArrowheads="1"/>
          </p:cNvSpPr>
          <p:nvPr/>
        </p:nvSpPr>
        <p:spPr bwMode="auto">
          <a:xfrm>
            <a:off x="611188" y="4216400"/>
            <a:ext cx="8507412"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indent="266700">
              <a:lnSpc>
                <a:spcPct val="120000"/>
              </a:lnSpc>
            </a:pPr>
            <a:r>
              <a:rPr lang="zh-CN" altLang="en-US" sz="2400">
                <a:solidFill>
                  <a:srgbClr val="000080"/>
                </a:solidFill>
                <a:latin typeface="黑体" pitchFamily="2" charset="-122"/>
                <a:ea typeface="黑体" pitchFamily="2" charset="-122"/>
              </a:rPr>
              <a:t>  控制总线：传送各种控制</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状态信号</a:t>
            </a:r>
          </a:p>
          <a:p>
            <a:pPr indent="266700">
              <a:lnSpc>
                <a:spcPct val="120000"/>
              </a:lnSpc>
            </a:pPr>
            <a:r>
              <a:rPr lang="zh-CN" altLang="en-US" sz="2400">
                <a:solidFill>
                  <a:srgbClr val="000080"/>
                </a:solidFill>
                <a:latin typeface="黑体" pitchFamily="2" charset="-122"/>
                <a:ea typeface="黑体" pitchFamily="2" charset="-122"/>
              </a:rPr>
              <a:t>            控制总线的组成情况体现了不同总线的特点。</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9401"/>
                                        </p:tgtEl>
                                        <p:attrNameLst>
                                          <p:attrName>style.visibility</p:attrName>
                                        </p:attrNameLst>
                                      </p:cBhvr>
                                      <p:to>
                                        <p:strVal val="visible"/>
                                      </p:to>
                                    </p:set>
                                    <p:animEffect transition="in" filter="wipe(up)">
                                      <p:cBhvr>
                                        <p:cTn id="7" dur="500"/>
                                        <p:tgtEl>
                                          <p:spTgt spid="6994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99402"/>
                                        </p:tgtEl>
                                        <p:attrNameLst>
                                          <p:attrName>style.visibility</p:attrName>
                                        </p:attrNameLst>
                                      </p:cBhvr>
                                      <p:to>
                                        <p:strVal val="visible"/>
                                      </p:to>
                                    </p:set>
                                    <p:animEffect transition="in" filter="wipe(up)">
                                      <p:cBhvr>
                                        <p:cTn id="12" dur="500"/>
                                        <p:tgtEl>
                                          <p:spTgt spid="699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401" grpId="0"/>
      <p:bldP spid="69940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ChangeArrowheads="1"/>
          </p:cNvSpPr>
          <p:nvPr/>
        </p:nvSpPr>
        <p:spPr bwMode="auto">
          <a:xfrm>
            <a:off x="539750" y="692150"/>
            <a:ext cx="8280400" cy="345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nSpc>
                <a:spcPct val="130000"/>
              </a:lnSpc>
            </a:pPr>
            <a:r>
              <a:rPr lang="zh-CN" altLang="en-US" sz="2400">
                <a:solidFill>
                  <a:srgbClr val="000080"/>
                </a:solidFill>
                <a:latin typeface="黑体" pitchFamily="2" charset="-122"/>
                <a:ea typeface="黑体" pitchFamily="2" charset="-122"/>
              </a:rPr>
              <a:t>   常见的外总线标准有：</a:t>
            </a:r>
          </a:p>
          <a:p>
            <a:pPr>
              <a:lnSpc>
                <a:spcPct val="13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RS-232C </a:t>
            </a:r>
            <a:r>
              <a:rPr lang="zh-CN" altLang="en-US" sz="240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RS485</a:t>
            </a:r>
            <a:r>
              <a:rPr lang="zh-CN" altLang="en-US" sz="2400">
                <a:solidFill>
                  <a:srgbClr val="000080"/>
                </a:solidFill>
                <a:latin typeface="黑体" pitchFamily="2" charset="-122"/>
                <a:ea typeface="黑体" pitchFamily="2" charset="-122"/>
              </a:rPr>
              <a:t>等  </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串行总线。例如串口</a:t>
            </a:r>
            <a:endParaRPr lang="en-US" altLang="zh-CN" sz="2400" dirty="0">
              <a:solidFill>
                <a:srgbClr val="000080"/>
              </a:solidFill>
              <a:latin typeface="黑体" pitchFamily="2" charset="-122"/>
              <a:ea typeface="黑体" pitchFamily="2" charset="-122"/>
            </a:endParaRPr>
          </a:p>
          <a:p>
            <a:pPr>
              <a:lnSpc>
                <a:spcPct val="13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IEEE1284</a:t>
            </a:r>
            <a:r>
              <a:rPr lang="zh-CN" altLang="en-US" sz="2400">
                <a:solidFill>
                  <a:srgbClr val="000080"/>
                </a:solidFill>
                <a:latin typeface="黑体" pitchFamily="2" charset="-122"/>
                <a:ea typeface="黑体" pitchFamily="2" charset="-122"/>
              </a:rPr>
              <a:t>标准       </a:t>
            </a:r>
            <a:r>
              <a:rPr lang="en-US" altLang="zh-CN" sz="2400" dirty="0">
                <a:solidFill>
                  <a:srgbClr val="000080"/>
                </a:solidFill>
                <a:latin typeface="黑体" pitchFamily="2" charset="-122"/>
                <a:ea typeface="黑体" pitchFamily="2" charset="-122"/>
              </a:rPr>
              <a:t>--</a:t>
            </a:r>
            <a:r>
              <a:rPr lang="zh-CN" altLang="en-US" sz="2400">
                <a:solidFill>
                  <a:srgbClr val="000080"/>
                </a:solidFill>
                <a:latin typeface="黑体" pitchFamily="2" charset="-122"/>
                <a:ea typeface="黑体" pitchFamily="2" charset="-122"/>
              </a:rPr>
              <a:t>并口。例如打印机的并口</a:t>
            </a:r>
          </a:p>
          <a:p>
            <a:pPr>
              <a:lnSpc>
                <a:spcPct val="13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IEEE488      --</a:t>
            </a:r>
            <a:r>
              <a:rPr lang="zh-CN" altLang="en-US" sz="2400">
                <a:solidFill>
                  <a:srgbClr val="000080"/>
                </a:solidFill>
                <a:latin typeface="黑体" pitchFamily="2" charset="-122"/>
                <a:ea typeface="黑体" pitchFamily="2" charset="-122"/>
              </a:rPr>
              <a:t>智能仪器互连的并行异步总线</a:t>
            </a:r>
          </a:p>
          <a:p>
            <a:pPr>
              <a:lnSpc>
                <a:spcPct val="130000"/>
              </a:lnSpc>
            </a:pPr>
            <a:r>
              <a:rPr lang="zh-CN" altLang="en-US" sz="2400">
                <a:solidFill>
                  <a:srgbClr val="000080"/>
                </a:solidFill>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USB(</a:t>
            </a:r>
            <a:r>
              <a:rPr lang="zh-CN" altLang="en-US" sz="2400">
                <a:solidFill>
                  <a:srgbClr val="000080"/>
                </a:solidFill>
                <a:latin typeface="黑体" pitchFamily="2" charset="-122"/>
                <a:ea typeface="黑体" pitchFamily="2" charset="-122"/>
              </a:rPr>
              <a:t>通用串行总线</a:t>
            </a:r>
            <a:r>
              <a:rPr lang="en-US" altLang="zh-CN" sz="2400" dirty="0">
                <a:solidFill>
                  <a:srgbClr val="000080"/>
                </a:solidFill>
                <a:latin typeface="黑体" pitchFamily="2" charset="-122"/>
                <a:ea typeface="黑体" pitchFamily="2" charset="-122"/>
              </a:rPr>
              <a:t>)  --</a:t>
            </a:r>
            <a:r>
              <a:rPr lang="zh-CN" altLang="en-US" sz="2400">
                <a:solidFill>
                  <a:srgbClr val="000080"/>
                </a:solidFill>
                <a:latin typeface="黑体" pitchFamily="2" charset="-122"/>
                <a:ea typeface="黑体" pitchFamily="2" charset="-122"/>
              </a:rPr>
              <a:t>串口的替代产品，</a:t>
            </a:r>
          </a:p>
          <a:p>
            <a:pPr>
              <a:lnSpc>
                <a:spcPct val="130000"/>
              </a:lnSpc>
            </a:pPr>
            <a:r>
              <a:rPr lang="zh-CN" altLang="en-US" sz="2400">
                <a:solidFill>
                  <a:srgbClr val="000080"/>
                </a:solidFill>
                <a:latin typeface="黑体" pitchFamily="2" charset="-122"/>
                <a:ea typeface="黑体" pitchFamily="2" charset="-122"/>
              </a:rPr>
              <a:t>                          即插即用并支持热插拔</a:t>
            </a:r>
          </a:p>
          <a:p>
            <a:pPr>
              <a:lnSpc>
                <a:spcPct val="130000"/>
              </a:lnSpc>
            </a:pPr>
            <a:r>
              <a:rPr lang="en-US" altLang="zh-CN" sz="2400" dirty="0">
                <a:solidFill>
                  <a:srgbClr val="000080"/>
                </a:solidFill>
                <a:latin typeface="黑体" pitchFamily="2" charset="-122"/>
                <a:ea typeface="黑体" pitchFamily="2" charset="-122"/>
              </a:rPr>
              <a:t>     IEEE-1394          --</a:t>
            </a:r>
            <a:r>
              <a:rPr lang="zh-CN" altLang="en-US" sz="2400">
                <a:solidFill>
                  <a:srgbClr val="000080"/>
                </a:solidFill>
                <a:latin typeface="黑体" pitchFamily="2" charset="-122"/>
                <a:ea typeface="黑体" pitchFamily="2" charset="-122"/>
              </a:rPr>
              <a:t>并口的替代产品（高速）</a:t>
            </a:r>
          </a:p>
        </p:txBody>
      </p:sp>
    </p:spTree>
  </p:cSld>
  <p:clrMapOvr>
    <a:masterClrMapping/>
  </p:clrMapOvr>
  <p:transition>
    <p:wipe dir="d"/>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76803" name="Rectangle 4"/>
          <p:cNvSpPr>
            <a:spLocks noChangeArrowheads="1"/>
          </p:cNvSpPr>
          <p:nvPr/>
        </p:nvSpPr>
        <p:spPr bwMode="auto">
          <a:xfrm>
            <a:off x="684213" y="1700213"/>
            <a:ext cx="79914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    为了解决多个主设备同时竞争总线控制权的问题，必须具有总线仲裁部件。它通过采用优先级策略或公平策略，选择其中一个主设备作为总线的下一次主方，接管总线控制权。 </a:t>
            </a:r>
          </a:p>
        </p:txBody>
      </p:sp>
      <p:sp>
        <p:nvSpPr>
          <p:cNvPr id="76804" name="Rectangle 4"/>
          <p:cNvSpPr>
            <a:spLocks noChangeArrowheads="1"/>
          </p:cNvSpPr>
          <p:nvPr/>
        </p:nvSpPr>
        <p:spPr bwMode="auto">
          <a:xfrm>
            <a:off x="684213" y="3721100"/>
            <a:ext cx="7991475"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按照总线仲裁电路的位置不同，分为</a:t>
            </a:r>
            <a:r>
              <a:rPr lang="en-US" altLang="zh-CN" sz="2400" dirty="0">
                <a:solidFill>
                  <a:srgbClr val="000080"/>
                </a:solidFill>
                <a:latin typeface="黑体" pitchFamily="2" charset="-122"/>
                <a:ea typeface="黑体" pitchFamily="2" charset="-122"/>
              </a:rPr>
              <a:t>:</a:t>
            </a:r>
          </a:p>
          <a:p>
            <a:pPr algn="just">
              <a:lnSpc>
                <a:spcPct val="115000"/>
              </a:lnSpc>
              <a:spcBef>
                <a:spcPct val="10000"/>
              </a:spcBef>
              <a:buClr>
                <a:schemeClr val="bg1"/>
              </a:buClr>
              <a:buFont typeface="Wingdings" pitchFamily="2" charset="2"/>
              <a:buNone/>
            </a:pPr>
            <a:r>
              <a:rPr lang="en-US" altLang="zh-CN" sz="2400" dirty="0">
                <a:latin typeface="黑体" pitchFamily="2" charset="-122"/>
                <a:ea typeface="黑体" pitchFamily="2" charset="-122"/>
              </a:rPr>
              <a:t>    </a:t>
            </a:r>
            <a:r>
              <a:rPr lang="zh-CN" altLang="en-US" sz="2400" dirty="0">
                <a:solidFill>
                  <a:schemeClr val="hlink"/>
                </a:solidFill>
                <a:latin typeface="黑体" pitchFamily="2" charset="-122"/>
                <a:ea typeface="黑体" pitchFamily="2" charset="-122"/>
              </a:rPr>
              <a:t>集中式仲裁</a:t>
            </a:r>
            <a:r>
              <a:rPr lang="en-US" altLang="zh-CN" sz="2400" dirty="0">
                <a:solidFill>
                  <a:schemeClr val="hlink"/>
                </a:solidFill>
                <a:latin typeface="黑体" pitchFamily="2" charset="-122"/>
                <a:ea typeface="黑体" pitchFamily="2" charset="-122"/>
              </a:rPr>
              <a:t>:</a:t>
            </a:r>
            <a:r>
              <a:rPr lang="en-US" altLang="zh-CN"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有一个中央仲裁器，它受理所有功能模块的总线请求，按优先原则或公平原则。</a:t>
            </a:r>
          </a:p>
          <a:p>
            <a:pPr algn="just">
              <a:lnSpc>
                <a:spcPct val="115000"/>
              </a:lnSpc>
              <a:spcBef>
                <a:spcPct val="10000"/>
              </a:spcBef>
              <a:buClr>
                <a:schemeClr val="bg1"/>
              </a:buClr>
              <a:buFont typeface="Wingdings" pitchFamily="2" charset="2"/>
              <a:buNone/>
            </a:pPr>
            <a:r>
              <a:rPr lang="zh-CN" altLang="en-US" sz="2400" dirty="0">
                <a:latin typeface="黑体" pitchFamily="2" charset="-122"/>
                <a:ea typeface="黑体" pitchFamily="2" charset="-122"/>
              </a:rPr>
              <a:t>    </a:t>
            </a:r>
            <a:r>
              <a:rPr lang="zh-CN" altLang="en-US" sz="2400" dirty="0">
                <a:solidFill>
                  <a:schemeClr val="hlink"/>
                </a:solidFill>
                <a:latin typeface="黑体" pitchFamily="2" charset="-122"/>
                <a:ea typeface="黑体" pitchFamily="2" charset="-122"/>
              </a:rPr>
              <a:t>分布式仲裁</a:t>
            </a:r>
            <a:r>
              <a:rPr lang="zh-CN" altLang="en-US" sz="2400" dirty="0">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不需要中央仲裁器，每个功能模块都有自己的仲裁号和仲裁器。</a:t>
            </a:r>
          </a:p>
          <a:p>
            <a:pPr algn="just">
              <a:lnSpc>
                <a:spcPct val="115000"/>
              </a:lnSpc>
              <a:spcBef>
                <a:spcPct val="10000"/>
              </a:spcBef>
              <a:buClr>
                <a:schemeClr val="bg1"/>
              </a:buClr>
              <a:buFont typeface="Wingdings" pitchFamily="2" charset="2"/>
              <a:buNone/>
            </a:pPr>
            <a:endParaRPr lang="zh-CN" altLang="en-US" sz="2400" dirty="0">
              <a:latin typeface="黑体" pitchFamily="2" charset="-122"/>
              <a:ea typeface="黑体" pitchFamily="2" charset="-122"/>
            </a:endParaRPr>
          </a:p>
        </p:txBody>
      </p:sp>
      <p:sp>
        <p:nvSpPr>
          <p:cNvPr id="76805"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a:t>
            </a:r>
            <a:r>
              <a:rPr lang="en-US" altLang="en-US" sz="2400" dirty="0">
                <a:solidFill>
                  <a:srgbClr val="990000"/>
                </a:solidFill>
                <a:latin typeface="黑体" pitchFamily="2" charset="-122"/>
                <a:ea typeface="黑体" pitchFamily="2" charset="-122"/>
              </a:rPr>
              <a:t>1．总线仲裁  （是核心问题之一）</a:t>
            </a:r>
            <a:endParaRPr lang="zh-CN" altLang="en-US" sz="2400" dirty="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77827" name="Rectangle 4"/>
          <p:cNvSpPr>
            <a:spLocks noChangeArrowheads="1"/>
          </p:cNvSpPr>
          <p:nvPr/>
        </p:nvSpPr>
        <p:spPr bwMode="auto">
          <a:xfrm>
            <a:off x="684213" y="1700213"/>
            <a:ext cx="79914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spcBef>
                <a:spcPct val="10000"/>
              </a:spcBef>
              <a:buClr>
                <a:schemeClr val="bg1"/>
              </a:buClr>
              <a:buFont typeface="Wingdings" pitchFamily="2" charset="2"/>
              <a:buNone/>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为了解决多个主设备同时竞争总线控制权的问题，必须具有总线仲裁部件。它通过采用优先级策略或公平策略，选择其中一个主设备作为总线的下一次主方，接管总线控制权。 </a:t>
            </a:r>
          </a:p>
        </p:txBody>
      </p:sp>
      <p:sp>
        <p:nvSpPr>
          <p:cNvPr id="77828" name="Rectangle 4"/>
          <p:cNvSpPr>
            <a:spLocks noChangeArrowheads="1"/>
          </p:cNvSpPr>
          <p:nvPr/>
        </p:nvSpPr>
        <p:spPr bwMode="auto">
          <a:xfrm>
            <a:off x="684213" y="3721100"/>
            <a:ext cx="7991475" cy="1312863"/>
          </a:xfrm>
          <a:prstGeom prst="rect">
            <a:avLst/>
          </a:prstGeom>
          <a:solidFill>
            <a:srgbClr val="CFE7FF"/>
          </a:solidFill>
          <a:ln w="19050">
            <a:solidFill>
              <a:srgbClr val="808000"/>
            </a:solidFill>
            <a:miter lim="800000"/>
            <a:headEnd/>
            <a:tailEnd/>
          </a:ln>
        </p:spPr>
        <p:txBody>
          <a:bodyPr>
            <a:spAutoFit/>
          </a:bodyPr>
          <a:lstStyle/>
          <a:p>
            <a:pPr algn="just">
              <a:lnSpc>
                <a:spcPct val="115000"/>
              </a:lnSpc>
              <a:spcBef>
                <a:spcPct val="10000"/>
              </a:spcBef>
              <a:buClr>
                <a:schemeClr val="bg1"/>
              </a:buClr>
              <a:buFont typeface="Wingdings" pitchFamily="2" charset="2"/>
              <a:buNone/>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 </a:t>
            </a:r>
            <a:r>
              <a:rPr lang="zh-CN" altLang="zh-CN" sz="2400" dirty="0">
                <a:solidFill>
                  <a:srgbClr val="000080"/>
                </a:solidFill>
                <a:latin typeface="黑体" pitchFamily="2" charset="-122"/>
                <a:ea typeface="黑体" pitchFamily="2" charset="-122"/>
              </a:rPr>
              <a:t>在一次总线传输中，数据的传输涉及到两个部件，其中由一方控制总线、发出总线地址和读写命令，这一方称为主</a:t>
            </a:r>
            <a:r>
              <a:rPr lang="zh-CN" altLang="zh-CN" sz="2400" dirty="0">
                <a:solidFill>
                  <a:srgbClr val="FF0000"/>
                </a:solidFill>
                <a:latin typeface="黑体" pitchFamily="2" charset="-122"/>
                <a:ea typeface="黑体" pitchFamily="2" charset="-122"/>
              </a:rPr>
              <a:t>设备</a:t>
            </a:r>
            <a:r>
              <a:rPr lang="zh-CN" altLang="zh-CN" sz="2400" dirty="0">
                <a:solidFill>
                  <a:srgbClr val="000080"/>
                </a:solidFill>
                <a:latin typeface="黑体" pitchFamily="2" charset="-122"/>
                <a:ea typeface="黑体" pitchFamily="2" charset="-122"/>
              </a:rPr>
              <a:t>，而另一方称为</a:t>
            </a:r>
            <a:r>
              <a:rPr lang="zh-CN" altLang="zh-CN" sz="2400" dirty="0">
                <a:solidFill>
                  <a:srgbClr val="FF0000"/>
                </a:solidFill>
                <a:latin typeface="黑体" pitchFamily="2" charset="-122"/>
                <a:ea typeface="黑体" pitchFamily="2" charset="-122"/>
              </a:rPr>
              <a:t>从设备</a:t>
            </a:r>
            <a:r>
              <a:rPr lang="zh-CN" altLang="zh-CN" sz="2400" dirty="0">
                <a:latin typeface="黑体" pitchFamily="2" charset="-122"/>
                <a:ea typeface="黑体" pitchFamily="2" charset="-122"/>
              </a:rPr>
              <a:t>。</a:t>
            </a:r>
            <a:endParaRPr lang="zh-CN" altLang="en-US" sz="2400" dirty="0">
              <a:latin typeface="黑体" pitchFamily="2" charset="-122"/>
              <a:ea typeface="黑体" pitchFamily="2" charset="-122"/>
            </a:endParaRPr>
          </a:p>
        </p:txBody>
      </p:sp>
      <p:sp>
        <p:nvSpPr>
          <p:cNvPr id="77829"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a:t>
            </a:r>
            <a:r>
              <a:rPr lang="en-US" altLang="en-US" sz="2400" dirty="0">
                <a:solidFill>
                  <a:srgbClr val="990000"/>
                </a:solidFill>
                <a:latin typeface="黑体" pitchFamily="2" charset="-122"/>
                <a:ea typeface="黑体" pitchFamily="2" charset="-122"/>
              </a:rPr>
              <a:t>1．总线仲裁  （是核心问题之一）</a:t>
            </a:r>
            <a:endParaRPr lang="zh-CN" altLang="en-US" sz="240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78851" name="Rectangle 4"/>
          <p:cNvSpPr>
            <a:spLocks noChangeArrowheads="1"/>
          </p:cNvSpPr>
          <p:nvPr/>
        </p:nvSpPr>
        <p:spPr bwMode="auto">
          <a:xfrm>
            <a:off x="684213" y="1700213"/>
            <a:ext cx="7991475" cy="409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spcBef>
                <a:spcPct val="10000"/>
              </a:spcBef>
              <a:buClr>
                <a:schemeClr val="bg1"/>
              </a:buClr>
              <a:buFont typeface="Wingdings" pitchFamily="2" charset="2"/>
              <a:buNone/>
            </a:pPr>
            <a:r>
              <a:rPr lang="zh-CN" altLang="en-US"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为了同步主、从双方的操作，必须制订定时协议。</a:t>
            </a:r>
          </a:p>
          <a:p>
            <a:pPr algn="just">
              <a:lnSpc>
                <a:spcPct val="11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1</a:t>
            </a:r>
            <a:r>
              <a:rPr lang="zh-CN" altLang="en-US" sz="2400" dirty="0">
                <a:solidFill>
                  <a:srgbClr val="000080"/>
                </a:solidFill>
                <a:latin typeface="黑体" pitchFamily="2" charset="-122"/>
                <a:ea typeface="黑体" pitchFamily="2" charset="-122"/>
              </a:rPr>
              <a:t>）同步定时协议</a:t>
            </a:r>
          </a:p>
          <a:p>
            <a:pPr algn="just">
              <a:lnSpc>
                <a:spcPct val="11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    事件出现在总线上的时刻由总线时钟信号来确定，总线周期的长度是固定的。</a:t>
            </a:r>
          </a:p>
          <a:p>
            <a:pPr algn="just">
              <a:lnSpc>
                <a:spcPct val="11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2) </a:t>
            </a:r>
            <a:r>
              <a:rPr lang="zh-CN" altLang="en-US" sz="2400" dirty="0">
                <a:solidFill>
                  <a:srgbClr val="000080"/>
                </a:solidFill>
                <a:latin typeface="黑体" pitchFamily="2" charset="-122"/>
                <a:ea typeface="黑体" pitchFamily="2" charset="-122"/>
              </a:rPr>
              <a:t>异步定时协议</a:t>
            </a:r>
          </a:p>
          <a:p>
            <a:pPr algn="just">
              <a:lnSpc>
                <a:spcPct val="11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    依靠传送双方的“握手”信号来实现定时控制</a:t>
            </a:r>
            <a:r>
              <a:rPr lang="en-US" altLang="zh-CN" sz="2400" dirty="0">
                <a:solidFill>
                  <a:srgbClr val="000080"/>
                </a:solidFill>
                <a:latin typeface="黑体" pitchFamily="2" charset="-122"/>
                <a:ea typeface="黑体" pitchFamily="2" charset="-122"/>
              </a:rPr>
              <a:t>,</a:t>
            </a:r>
            <a:r>
              <a:rPr lang="zh-CN" altLang="en-US" sz="2400" dirty="0">
                <a:solidFill>
                  <a:srgbClr val="000080"/>
                </a:solidFill>
                <a:latin typeface="黑体" pitchFamily="2" charset="-122"/>
                <a:ea typeface="黑体" pitchFamily="2" charset="-122"/>
              </a:rPr>
              <a:t>无公用的时钟和固定的时间间隔。</a:t>
            </a:r>
          </a:p>
          <a:p>
            <a:pPr algn="just">
              <a:lnSpc>
                <a:spcPct val="115000"/>
              </a:lnSpc>
              <a:spcBef>
                <a:spcPct val="10000"/>
              </a:spcBef>
              <a:buClr>
                <a:schemeClr val="bg1"/>
              </a:buClr>
              <a:buFont typeface="Wingdings" pitchFamily="2" charset="2"/>
              <a:buNone/>
            </a:pPr>
            <a:r>
              <a:rPr lang="zh-CN" altLang="en-US" sz="2400" dirty="0">
                <a:latin typeface="黑体" pitchFamily="2" charset="-122"/>
                <a:ea typeface="黑体" pitchFamily="2" charset="-122"/>
              </a:rPr>
              <a:t>    </a:t>
            </a:r>
            <a:r>
              <a:rPr lang="zh-CN" altLang="en-US" sz="2400" dirty="0">
                <a:solidFill>
                  <a:schemeClr val="hlink"/>
                </a:solidFill>
                <a:latin typeface="黑体" pitchFamily="2" charset="-122"/>
                <a:ea typeface="黑体" pitchFamily="2" charset="-122"/>
              </a:rPr>
              <a:t>特点：</a:t>
            </a:r>
            <a:r>
              <a:rPr lang="zh-CN" altLang="en-US" sz="2400" dirty="0">
                <a:solidFill>
                  <a:srgbClr val="000080"/>
                </a:solidFill>
                <a:latin typeface="黑体" pitchFamily="2" charset="-122"/>
                <a:ea typeface="黑体" pitchFamily="2" charset="-122"/>
              </a:rPr>
              <a:t>时间利用率高，具有很强的灵活性，但相应的控制较复杂。</a:t>
            </a:r>
          </a:p>
        </p:txBody>
      </p:sp>
      <p:sp>
        <p:nvSpPr>
          <p:cNvPr id="78852"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2</a:t>
            </a:r>
            <a:r>
              <a:rPr lang="en-US" altLang="en-US" sz="2400" dirty="0">
                <a:solidFill>
                  <a:srgbClr val="990000"/>
                </a:solidFill>
                <a:latin typeface="黑体" pitchFamily="2" charset="-122"/>
                <a:ea typeface="黑体" pitchFamily="2" charset="-122"/>
              </a:rPr>
              <a:t>．总线</a:t>
            </a:r>
            <a:r>
              <a:rPr lang="zh-CN" altLang="en-US" sz="2400">
                <a:solidFill>
                  <a:srgbClr val="990000"/>
                </a:solidFill>
                <a:latin typeface="黑体" pitchFamily="2" charset="-122"/>
                <a:ea typeface="黑体" pitchFamily="2" charset="-122"/>
              </a:rPr>
              <a:t>定时</a:t>
            </a:r>
            <a:r>
              <a:rPr lang="en-US" altLang="en-US" sz="2400" dirty="0">
                <a:solidFill>
                  <a:srgbClr val="990000"/>
                </a:solidFill>
                <a:latin typeface="黑体" pitchFamily="2" charset="-122"/>
                <a:ea typeface="黑体" pitchFamily="2" charset="-122"/>
              </a:rPr>
              <a:t>  （是核心问题之一）</a:t>
            </a:r>
            <a:endParaRPr lang="zh-CN" altLang="en-US" sz="240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p:cNvSpPr>
            <a:spLocks noChangeArrowheads="1"/>
          </p:cNvSpPr>
          <p:nvPr/>
        </p:nvSpPr>
        <p:spPr bwMode="auto">
          <a:xfrm>
            <a:off x="684213" y="765175"/>
            <a:ext cx="7991475"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异步方式的三种应答方式：</a:t>
            </a:r>
          </a:p>
          <a:p>
            <a:pPr algn="just">
              <a:lnSpc>
                <a:spcPct val="125000"/>
              </a:lnSpc>
              <a:spcBef>
                <a:spcPct val="10000"/>
              </a:spcBef>
              <a:buClr>
                <a:schemeClr val="bg1"/>
              </a:buClr>
              <a:buFont typeface="Wingdings" pitchFamily="2" charset="2"/>
              <a:buNone/>
            </a:pPr>
            <a:endParaRPr lang="zh-CN" altLang="en-US" sz="2400" dirty="0">
              <a:latin typeface="黑体" pitchFamily="2" charset="-122"/>
              <a:ea typeface="黑体" pitchFamily="2" charset="-122"/>
            </a:endParaRPr>
          </a:p>
          <a:p>
            <a:pPr algn="just">
              <a:lnSpc>
                <a:spcPct val="125000"/>
              </a:lnSpc>
              <a:spcBef>
                <a:spcPct val="10000"/>
              </a:spcBef>
              <a:buClr>
                <a:schemeClr val="bg1"/>
              </a:buClr>
              <a:buFont typeface="Wingdings" pitchFamily="2" charset="2"/>
              <a:buNone/>
            </a:pPr>
            <a:endParaRPr lang="zh-CN" altLang="en-US" sz="2400" dirty="0">
              <a:latin typeface="黑体" pitchFamily="2" charset="-122"/>
              <a:ea typeface="黑体" pitchFamily="2" charset="-122"/>
            </a:endParaRPr>
          </a:p>
          <a:p>
            <a:pPr algn="just">
              <a:lnSpc>
                <a:spcPct val="125000"/>
              </a:lnSpc>
              <a:spcBef>
                <a:spcPct val="10000"/>
              </a:spcBef>
              <a:buClr>
                <a:schemeClr val="bg1"/>
              </a:buClr>
              <a:buFont typeface="Wingdings" pitchFamily="2" charset="2"/>
              <a:buNone/>
            </a:pPr>
            <a:endParaRPr lang="zh-CN" altLang="en-US" sz="2400" dirty="0">
              <a:latin typeface="黑体" pitchFamily="2" charset="-122"/>
              <a:ea typeface="黑体" pitchFamily="2" charset="-122"/>
            </a:endParaRPr>
          </a:p>
          <a:p>
            <a:pPr algn="just">
              <a:lnSpc>
                <a:spcPct val="115000"/>
              </a:lnSpc>
              <a:spcBef>
                <a:spcPct val="10000"/>
              </a:spcBef>
              <a:buClr>
                <a:schemeClr val="bg1"/>
              </a:buClr>
              <a:buFont typeface="Wingdings" pitchFamily="2" charset="2"/>
              <a:buNone/>
            </a:pPr>
            <a:r>
              <a:rPr lang="en-US" altLang="zh-CN" sz="2400" dirty="0">
                <a:latin typeface="黑体" pitchFamily="2" charset="-122"/>
                <a:ea typeface="黑体" pitchFamily="2" charset="-122"/>
              </a:rPr>
              <a:t>    </a:t>
            </a:r>
            <a:r>
              <a:rPr lang="zh-CN" altLang="en-US" sz="2400" dirty="0">
                <a:solidFill>
                  <a:srgbClr val="000080"/>
                </a:solidFill>
                <a:latin typeface="黑体" pitchFamily="2" charset="-122"/>
                <a:ea typeface="黑体" pitchFamily="2" charset="-122"/>
              </a:rPr>
              <a:t>不互锁          半互锁          全互锁</a:t>
            </a:r>
          </a:p>
        </p:txBody>
      </p:sp>
      <p:pic>
        <p:nvPicPr>
          <p:cNvPr id="7987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773238"/>
            <a:ext cx="684212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80899" name="Rectangle 4"/>
          <p:cNvSpPr>
            <a:spLocks noChangeArrowheads="1"/>
          </p:cNvSpPr>
          <p:nvPr/>
        </p:nvSpPr>
        <p:spPr bwMode="auto">
          <a:xfrm>
            <a:off x="684213" y="1700213"/>
            <a:ext cx="799147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1</a:t>
            </a:r>
            <a:r>
              <a:rPr lang="zh-CN" altLang="en-US" sz="2400" dirty="0">
                <a:solidFill>
                  <a:srgbClr val="000080"/>
                </a:solidFill>
                <a:latin typeface="黑体" pitchFamily="2" charset="-122"/>
                <a:ea typeface="黑体" pitchFamily="2" charset="-122"/>
              </a:rPr>
              <a:t>）并行传送；</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2</a:t>
            </a:r>
            <a:r>
              <a:rPr lang="zh-CN" altLang="en-US" sz="2400" dirty="0">
                <a:solidFill>
                  <a:srgbClr val="000080"/>
                </a:solidFill>
                <a:latin typeface="黑体" pitchFamily="2" charset="-122"/>
                <a:ea typeface="黑体" pitchFamily="2" charset="-122"/>
              </a:rPr>
              <a:t>）串行传送；</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3</a:t>
            </a:r>
            <a:r>
              <a:rPr lang="zh-CN" altLang="en-US" sz="2400" dirty="0">
                <a:solidFill>
                  <a:srgbClr val="000080"/>
                </a:solidFill>
                <a:latin typeface="黑体" pitchFamily="2" charset="-122"/>
                <a:ea typeface="黑体" pitchFamily="2" charset="-122"/>
              </a:rPr>
              <a:t>）复用传送。</a:t>
            </a:r>
          </a:p>
          <a:p>
            <a:pPr algn="just">
              <a:lnSpc>
                <a:spcPct val="8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  </a:t>
            </a:r>
          </a:p>
          <a:p>
            <a:pPr algn="just">
              <a:lnSpc>
                <a:spcPct val="85000"/>
              </a:lnSpc>
              <a:spcBef>
                <a:spcPct val="10000"/>
              </a:spcBef>
              <a:buClr>
                <a:schemeClr val="bg1"/>
              </a:buClr>
              <a:buFont typeface="Wingdings" pitchFamily="2" charset="2"/>
              <a:buNone/>
            </a:pPr>
            <a:r>
              <a:rPr lang="zh-CN" altLang="en-US" sz="2400" dirty="0">
                <a:solidFill>
                  <a:srgbClr val="000080"/>
                </a:solidFill>
                <a:latin typeface="黑体" pitchFamily="2" charset="-122"/>
                <a:ea typeface="黑体" pitchFamily="2" charset="-122"/>
              </a:rPr>
              <a:t>  总线带宽：总线本身所能达到的最高传输速率。</a:t>
            </a:r>
          </a:p>
          <a:p>
            <a:pPr algn="just">
              <a:lnSpc>
                <a:spcPct val="125000"/>
              </a:lnSpc>
              <a:spcBef>
                <a:spcPct val="10000"/>
              </a:spcBef>
              <a:buClr>
                <a:schemeClr val="bg1"/>
              </a:buClr>
              <a:buFont typeface="Wingdings" pitchFamily="2" charset="2"/>
              <a:buNone/>
            </a:pPr>
            <a:endParaRPr lang="zh-CN" altLang="en-US" sz="2400" dirty="0">
              <a:latin typeface="黑体" pitchFamily="2" charset="-122"/>
              <a:ea typeface="黑体" pitchFamily="2" charset="-122"/>
            </a:endParaRPr>
          </a:p>
        </p:txBody>
      </p:sp>
      <p:sp>
        <p:nvSpPr>
          <p:cNvPr id="80900"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3</a:t>
            </a:r>
            <a:r>
              <a:rPr lang="en-US" altLang="en-US" sz="2400" dirty="0">
                <a:solidFill>
                  <a:srgbClr val="990000"/>
                </a:solidFill>
                <a:latin typeface="黑体" pitchFamily="2" charset="-122"/>
                <a:ea typeface="黑体" pitchFamily="2" charset="-122"/>
              </a:rPr>
              <a:t>．</a:t>
            </a:r>
            <a:r>
              <a:rPr lang="zh-CN" altLang="en-US" sz="2400">
                <a:solidFill>
                  <a:srgbClr val="990000"/>
                </a:solidFill>
                <a:latin typeface="黑体" pitchFamily="2" charset="-122"/>
                <a:ea typeface="黑体" pitchFamily="2" charset="-122"/>
              </a:rPr>
              <a:t>信息传输方式</a:t>
            </a:r>
          </a:p>
        </p:txBody>
      </p:sp>
    </p:spTree>
  </p:cSld>
  <p:clrMapOvr>
    <a:masterClrMapping/>
  </p:clrMapOvr>
  <p:transition>
    <p:wipe dir="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81923" name="Rectangle 4"/>
          <p:cNvSpPr>
            <a:spLocks noChangeArrowheads="1"/>
          </p:cNvSpPr>
          <p:nvPr/>
        </p:nvSpPr>
        <p:spPr bwMode="auto">
          <a:xfrm>
            <a:off x="684213" y="1700213"/>
            <a:ext cx="8459787"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spAutoFit/>
          </a:bodyPr>
          <a:lstStyle/>
          <a:p>
            <a:pPr algn="just">
              <a:lnSpc>
                <a:spcPct val="125000"/>
              </a:lnSpc>
              <a:spcBef>
                <a:spcPct val="10000"/>
              </a:spcBef>
              <a:buClr>
                <a:schemeClr val="bg1"/>
              </a:buClr>
              <a:buFont typeface="Wingdings" pitchFamily="2" charset="2"/>
              <a:buNone/>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追求与结构、CPU、技术无关的开发标准。</a:t>
            </a:r>
          </a:p>
          <a:p>
            <a:pPr algn="just">
              <a:lnSpc>
                <a:spcPct val="45000"/>
              </a:lnSpc>
              <a:spcBef>
                <a:spcPct val="10000"/>
              </a:spcBef>
              <a:buClr>
                <a:schemeClr val="bg1"/>
              </a:buClr>
              <a:buFont typeface="Wingdings" pitchFamily="2" charset="2"/>
              <a:buNone/>
            </a:pPr>
            <a:endParaRPr lang="en-US" altLang="zh-CN" sz="2400" dirty="0">
              <a:solidFill>
                <a:srgbClr val="000080"/>
              </a:solidFill>
              <a:latin typeface="黑体" pitchFamily="2" charset="-122"/>
              <a:ea typeface="黑体" pitchFamily="2" charset="-122"/>
            </a:endParaRP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其总线内部结构包含：</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① 数据传送总线（由地址线、数据线、控制线组成）</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② 仲裁总线</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③ 中断和同步总线</a:t>
            </a: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④ 公用线（电源、地线、时钟、复位等信号线）</a:t>
            </a:r>
            <a:endParaRPr lang="zh-CN" altLang="en-US" sz="2400" dirty="0">
              <a:solidFill>
                <a:srgbClr val="000080"/>
              </a:solidFill>
              <a:latin typeface="黑体" pitchFamily="2" charset="-122"/>
              <a:ea typeface="黑体" pitchFamily="2" charset="-122"/>
            </a:endParaRPr>
          </a:p>
        </p:txBody>
      </p:sp>
      <p:sp>
        <p:nvSpPr>
          <p:cNvPr id="81924"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a:t>
            </a:r>
            <a:r>
              <a:rPr lang="en-US" altLang="en-US" sz="2400" dirty="0">
                <a:solidFill>
                  <a:srgbClr val="990000"/>
                </a:solidFill>
                <a:latin typeface="黑体" pitchFamily="2" charset="-122"/>
                <a:ea typeface="黑体" pitchFamily="2" charset="-122"/>
              </a:rPr>
              <a:t>4．当代流行的标准总线的追求</a:t>
            </a:r>
            <a:endParaRPr lang="zh-CN" altLang="en-US" sz="240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ChangeArrowheads="1"/>
          </p:cNvSpPr>
          <p:nvPr/>
        </p:nvSpPr>
        <p:spPr bwMode="auto">
          <a:xfrm>
            <a:off x="755650" y="604838"/>
            <a:ext cx="8388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7.7.2 </a:t>
            </a:r>
            <a:r>
              <a:rPr lang="zh-CN" altLang="en-US" sz="2400">
                <a:solidFill>
                  <a:srgbClr val="990000"/>
                </a:solidFill>
                <a:latin typeface="黑体" pitchFamily="2" charset="-122"/>
                <a:ea typeface="黑体" pitchFamily="2" charset="-122"/>
              </a:rPr>
              <a:t>总线系统需解决的几个主要问题</a:t>
            </a:r>
          </a:p>
        </p:txBody>
      </p:sp>
      <p:sp>
        <p:nvSpPr>
          <p:cNvPr id="82947" name="Rectangle 4"/>
          <p:cNvSpPr>
            <a:spLocks noChangeArrowheads="1"/>
          </p:cNvSpPr>
          <p:nvPr/>
        </p:nvSpPr>
        <p:spPr bwMode="auto">
          <a:xfrm>
            <a:off x="755650" y="1916832"/>
            <a:ext cx="7991475"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spcBef>
                <a:spcPct val="10000"/>
              </a:spcBef>
              <a:buClr>
                <a:schemeClr val="bg1"/>
              </a:buClr>
              <a:buFont typeface="Wingdings" pitchFamily="2" charset="2"/>
              <a:buNone/>
            </a:pPr>
            <a:r>
              <a:rPr lang="en-US" altLang="zh-CN" sz="2400" dirty="0">
                <a:latin typeface="黑体" pitchFamily="2" charset="-122"/>
                <a:ea typeface="黑体" pitchFamily="2" charset="-122"/>
              </a:rPr>
              <a:t>    </a:t>
            </a:r>
            <a:r>
              <a:rPr lang="en-US" altLang="zh-CN" sz="2400" dirty="0">
                <a:solidFill>
                  <a:srgbClr val="000080"/>
                </a:solidFill>
                <a:latin typeface="黑体" pitchFamily="2" charset="-122"/>
                <a:ea typeface="黑体" pitchFamily="2" charset="-122"/>
              </a:rPr>
              <a:t>追求与结构、CPU、技术无关的开发标准。</a:t>
            </a:r>
          </a:p>
          <a:p>
            <a:pPr algn="just">
              <a:lnSpc>
                <a:spcPct val="45000"/>
              </a:lnSpc>
              <a:spcBef>
                <a:spcPct val="10000"/>
              </a:spcBef>
              <a:buClr>
                <a:schemeClr val="bg1"/>
              </a:buClr>
              <a:buFont typeface="Wingdings" pitchFamily="2" charset="2"/>
              <a:buNone/>
            </a:pPr>
            <a:endParaRPr lang="en-US" altLang="zh-CN" sz="2400" dirty="0">
              <a:solidFill>
                <a:srgbClr val="000080"/>
              </a:solidFill>
              <a:latin typeface="黑体" pitchFamily="2" charset="-122"/>
              <a:ea typeface="黑体" pitchFamily="2" charset="-122"/>
            </a:endParaRPr>
          </a:p>
          <a:p>
            <a:pPr algn="just">
              <a:lnSpc>
                <a:spcPct val="125000"/>
              </a:lnSpc>
              <a:spcBef>
                <a:spcPct val="10000"/>
              </a:spcBef>
              <a:buClr>
                <a:schemeClr val="bg1"/>
              </a:buClr>
              <a:buFont typeface="Wingdings" pitchFamily="2" charset="2"/>
              <a:buNone/>
            </a:pPr>
            <a:r>
              <a:rPr lang="en-US" altLang="zh-CN" sz="2400" dirty="0">
                <a:solidFill>
                  <a:srgbClr val="000080"/>
                </a:solidFill>
                <a:latin typeface="黑体" pitchFamily="2" charset="-122"/>
                <a:ea typeface="黑体" pitchFamily="2" charset="-122"/>
              </a:rPr>
              <a:t>    PCI</a:t>
            </a:r>
            <a:r>
              <a:rPr lang="zh-CN" altLang="en-US" sz="2400" dirty="0">
                <a:solidFill>
                  <a:srgbClr val="000080"/>
                </a:solidFill>
                <a:latin typeface="黑体" pitchFamily="2" charset="-122"/>
                <a:ea typeface="黑体" pitchFamily="2" charset="-122"/>
              </a:rPr>
              <a:t>总线是当前实用的总线，是一个高带宽且与处理器无关的标准总线，又是重要的层次总线。它采用同步定时协议和集中式仲裁策略，并具有自动配置能力。</a:t>
            </a:r>
            <a:r>
              <a:rPr lang="en-US" altLang="zh-CN" sz="2400" dirty="0">
                <a:solidFill>
                  <a:srgbClr val="000080"/>
                </a:solidFill>
                <a:latin typeface="黑体" pitchFamily="2" charset="-122"/>
                <a:ea typeface="黑体" pitchFamily="2" charset="-122"/>
              </a:rPr>
              <a:t>PCI</a:t>
            </a:r>
            <a:r>
              <a:rPr lang="zh-CN" altLang="en-US" sz="2400" dirty="0">
                <a:solidFill>
                  <a:srgbClr val="000080"/>
                </a:solidFill>
                <a:latin typeface="黑体" pitchFamily="2" charset="-122"/>
                <a:ea typeface="黑体" pitchFamily="2" charset="-122"/>
              </a:rPr>
              <a:t>适合于低成本的小系统，因此在微型机系统中得到了广泛的应用。</a:t>
            </a:r>
          </a:p>
        </p:txBody>
      </p:sp>
      <p:sp>
        <p:nvSpPr>
          <p:cNvPr id="82948" name="Rectangle 96"/>
          <p:cNvSpPr>
            <a:spLocks noChangeArrowheads="1"/>
          </p:cNvSpPr>
          <p:nvPr/>
        </p:nvSpPr>
        <p:spPr bwMode="auto">
          <a:xfrm>
            <a:off x="611188" y="1125538"/>
            <a:ext cx="8208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bIns="0">
            <a:spAutoFit/>
          </a:bodyPr>
          <a:lstStyle/>
          <a:p>
            <a:pPr>
              <a:lnSpc>
                <a:spcPct val="130000"/>
              </a:lnSpc>
            </a:pPr>
            <a:r>
              <a:rPr lang="en-US" altLang="zh-CN" sz="2400" dirty="0">
                <a:solidFill>
                  <a:srgbClr val="990000"/>
                </a:solidFill>
                <a:latin typeface="黑体" pitchFamily="2" charset="-122"/>
                <a:ea typeface="黑体" pitchFamily="2" charset="-122"/>
              </a:rPr>
              <a:t>  </a:t>
            </a:r>
            <a:r>
              <a:rPr lang="en-US" altLang="en-US" sz="2400" dirty="0">
                <a:solidFill>
                  <a:srgbClr val="990000"/>
                </a:solidFill>
                <a:latin typeface="黑体" pitchFamily="2" charset="-122"/>
                <a:ea typeface="黑体" pitchFamily="2" charset="-122"/>
              </a:rPr>
              <a:t>4．当代流行的标准总线的追求</a:t>
            </a:r>
            <a:endParaRPr lang="zh-CN" altLang="en-US" sz="240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zh-CN" altLang="en-US"/>
          </a:p>
        </p:txBody>
      </p:sp>
      <p:pic>
        <p:nvPicPr>
          <p:cNvPr id="8397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96975"/>
            <a:ext cx="80645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Rectangle 4"/>
          <p:cNvSpPr>
            <a:spLocks noChangeArrowheads="1"/>
          </p:cNvSpPr>
          <p:nvPr/>
        </p:nvSpPr>
        <p:spPr bwMode="auto">
          <a:xfrm>
            <a:off x="755650" y="604838"/>
            <a:ext cx="63373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7.7.3 </a:t>
            </a:r>
            <a:r>
              <a:rPr lang="zh-CN" altLang="en-US" sz="2400">
                <a:solidFill>
                  <a:srgbClr val="990000"/>
                </a:solidFill>
                <a:latin typeface="黑体" pitchFamily="2" charset="-122"/>
                <a:ea typeface="黑体" pitchFamily="2" charset="-122"/>
              </a:rPr>
              <a:t>现代微机系统的总线结构</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994" name="Group 49"/>
          <p:cNvGrpSpPr>
            <a:grpSpLocks/>
          </p:cNvGrpSpPr>
          <p:nvPr/>
        </p:nvGrpSpPr>
        <p:grpSpPr bwMode="auto">
          <a:xfrm>
            <a:off x="5056188" y="2709863"/>
            <a:ext cx="1311275" cy="531812"/>
            <a:chOff x="3151" y="2010"/>
            <a:chExt cx="846" cy="304"/>
          </a:xfrm>
        </p:grpSpPr>
        <p:sp>
          <p:nvSpPr>
            <p:cNvPr id="85036" name="Rectangle 13"/>
            <p:cNvSpPr>
              <a:spLocks noChangeArrowheads="1"/>
            </p:cNvSpPr>
            <p:nvPr/>
          </p:nvSpPr>
          <p:spPr bwMode="auto">
            <a:xfrm>
              <a:off x="3151" y="2010"/>
              <a:ext cx="846" cy="304"/>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rgbClr val="000080"/>
                </a:solidFill>
                <a:latin typeface="黑体" pitchFamily="2" charset="-122"/>
                <a:ea typeface="黑体" pitchFamily="2" charset="-122"/>
              </a:endParaRPr>
            </a:p>
          </p:txBody>
        </p:sp>
        <p:sp>
          <p:nvSpPr>
            <p:cNvPr id="85037" name="Rectangle 14"/>
            <p:cNvSpPr>
              <a:spLocks noChangeArrowheads="1"/>
            </p:cNvSpPr>
            <p:nvPr/>
          </p:nvSpPr>
          <p:spPr bwMode="auto">
            <a:xfrm>
              <a:off x="3276" y="2046"/>
              <a:ext cx="599"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400">
                  <a:solidFill>
                    <a:srgbClr val="000080"/>
                  </a:solidFill>
                  <a:latin typeface="黑体" pitchFamily="2" charset="-122"/>
                  <a:ea typeface="黑体" pitchFamily="2" charset="-122"/>
                </a:rPr>
                <a:t>多媒体</a:t>
              </a:r>
            </a:p>
          </p:txBody>
        </p:sp>
      </p:grpSp>
      <p:grpSp>
        <p:nvGrpSpPr>
          <p:cNvPr id="84995" name="Group 48"/>
          <p:cNvGrpSpPr>
            <a:grpSpLocks/>
          </p:cNvGrpSpPr>
          <p:nvPr/>
        </p:nvGrpSpPr>
        <p:grpSpPr bwMode="auto">
          <a:xfrm>
            <a:off x="5056188" y="4702175"/>
            <a:ext cx="1311275" cy="530225"/>
            <a:chOff x="3151" y="3149"/>
            <a:chExt cx="846" cy="303"/>
          </a:xfrm>
        </p:grpSpPr>
        <p:sp>
          <p:nvSpPr>
            <p:cNvPr id="85034" name="Rectangle 31"/>
            <p:cNvSpPr>
              <a:spLocks noChangeArrowheads="1"/>
            </p:cNvSpPr>
            <p:nvPr/>
          </p:nvSpPr>
          <p:spPr bwMode="auto">
            <a:xfrm>
              <a:off x="3162" y="3185"/>
              <a:ext cx="70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altLang="zh-CN" sz="2400" dirty="0">
                  <a:solidFill>
                    <a:srgbClr val="000080"/>
                  </a:solidFill>
                  <a:latin typeface="黑体" pitchFamily="2" charset="-122"/>
                  <a:ea typeface="黑体" pitchFamily="2" charset="-122"/>
                </a:rPr>
                <a:t>  Modem</a:t>
              </a:r>
              <a:endParaRPr lang="zh-CN" altLang="en-US" sz="2400">
                <a:solidFill>
                  <a:srgbClr val="000080"/>
                </a:solidFill>
                <a:latin typeface="黑体" pitchFamily="2" charset="-122"/>
                <a:ea typeface="黑体" pitchFamily="2" charset="-122"/>
              </a:endParaRPr>
            </a:p>
          </p:txBody>
        </p:sp>
        <p:sp>
          <p:nvSpPr>
            <p:cNvPr id="85035" name="Rectangle 41"/>
            <p:cNvSpPr>
              <a:spLocks noChangeArrowheads="1"/>
            </p:cNvSpPr>
            <p:nvPr/>
          </p:nvSpPr>
          <p:spPr bwMode="auto">
            <a:xfrm>
              <a:off x="3151" y="3149"/>
              <a:ext cx="846" cy="303"/>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rgbClr val="000080"/>
                </a:solidFill>
                <a:latin typeface="黑体" pitchFamily="2" charset="-122"/>
                <a:ea typeface="黑体" pitchFamily="2" charset="-122"/>
              </a:endParaRPr>
            </a:p>
          </p:txBody>
        </p:sp>
      </p:grpSp>
      <p:sp>
        <p:nvSpPr>
          <p:cNvPr id="84996" name="Rectangle 4"/>
          <p:cNvSpPr>
            <a:spLocks noChangeArrowheads="1"/>
          </p:cNvSpPr>
          <p:nvPr/>
        </p:nvSpPr>
        <p:spPr bwMode="auto">
          <a:xfrm>
            <a:off x="3776663" y="1603375"/>
            <a:ext cx="1603375" cy="531813"/>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tx1"/>
              </a:solidFill>
              <a:latin typeface="黑体" pitchFamily="2" charset="-122"/>
              <a:ea typeface="黑体" pitchFamily="2" charset="-122"/>
            </a:endParaRPr>
          </a:p>
        </p:txBody>
      </p:sp>
      <p:sp>
        <p:nvSpPr>
          <p:cNvPr id="84997" name="Rectangle 5"/>
          <p:cNvSpPr>
            <a:spLocks noChangeArrowheads="1"/>
          </p:cNvSpPr>
          <p:nvPr/>
        </p:nvSpPr>
        <p:spPr bwMode="auto">
          <a:xfrm>
            <a:off x="7042150" y="620713"/>
            <a:ext cx="1312863" cy="531812"/>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4998" name="Rectangle 6"/>
          <p:cNvSpPr>
            <a:spLocks noChangeArrowheads="1"/>
          </p:cNvSpPr>
          <p:nvPr/>
        </p:nvSpPr>
        <p:spPr bwMode="auto">
          <a:xfrm>
            <a:off x="7164388" y="650875"/>
            <a:ext cx="1081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p>
            <a:pPr algn="ctr"/>
            <a:r>
              <a:rPr lang="zh-CN" altLang="en-US" sz="2400">
                <a:solidFill>
                  <a:srgbClr val="000080"/>
                </a:solidFill>
                <a:latin typeface="黑体" pitchFamily="2" charset="-122"/>
                <a:ea typeface="黑体" pitchFamily="2" charset="-122"/>
              </a:rPr>
              <a:t>主存</a:t>
            </a:r>
          </a:p>
        </p:txBody>
      </p:sp>
      <p:sp>
        <p:nvSpPr>
          <p:cNvPr id="84999" name="Rectangle 7"/>
          <p:cNvSpPr>
            <a:spLocks noChangeArrowheads="1"/>
          </p:cNvSpPr>
          <p:nvPr/>
        </p:nvSpPr>
        <p:spPr bwMode="auto">
          <a:xfrm>
            <a:off x="2478088" y="4705350"/>
            <a:ext cx="1935162" cy="530225"/>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00" name="Rectangle 8"/>
          <p:cNvSpPr>
            <a:spLocks noChangeArrowheads="1"/>
          </p:cNvSpPr>
          <p:nvPr/>
        </p:nvSpPr>
        <p:spPr bwMode="auto">
          <a:xfrm>
            <a:off x="2547938" y="4768850"/>
            <a:ext cx="1855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400">
                <a:solidFill>
                  <a:srgbClr val="000080"/>
                </a:solidFill>
                <a:latin typeface="黑体" pitchFamily="2" charset="-122"/>
                <a:ea typeface="黑体" pitchFamily="2" charset="-122"/>
              </a:rPr>
              <a:t>扩展总线接口</a:t>
            </a:r>
          </a:p>
        </p:txBody>
      </p:sp>
      <p:sp>
        <p:nvSpPr>
          <p:cNvPr id="85001" name="Rectangle 9"/>
          <p:cNvSpPr>
            <a:spLocks noChangeArrowheads="1"/>
          </p:cNvSpPr>
          <p:nvPr/>
        </p:nvSpPr>
        <p:spPr bwMode="auto">
          <a:xfrm>
            <a:off x="7042150" y="2709863"/>
            <a:ext cx="1312863" cy="531812"/>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02" name="Rectangle 10"/>
          <p:cNvSpPr>
            <a:spLocks noChangeArrowheads="1"/>
          </p:cNvSpPr>
          <p:nvPr/>
        </p:nvSpPr>
        <p:spPr bwMode="auto">
          <a:xfrm>
            <a:off x="7248525" y="2773363"/>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400">
                <a:solidFill>
                  <a:srgbClr val="000080"/>
                </a:solidFill>
                <a:latin typeface="黑体" pitchFamily="2" charset="-122"/>
                <a:ea typeface="黑体" pitchFamily="2" charset="-122"/>
              </a:rPr>
              <a:t>局域网</a:t>
            </a:r>
          </a:p>
        </p:txBody>
      </p:sp>
      <p:sp>
        <p:nvSpPr>
          <p:cNvPr id="85003" name="Rectangle 11"/>
          <p:cNvSpPr>
            <a:spLocks noChangeArrowheads="1"/>
          </p:cNvSpPr>
          <p:nvPr/>
        </p:nvSpPr>
        <p:spPr bwMode="auto">
          <a:xfrm>
            <a:off x="766763" y="2720975"/>
            <a:ext cx="1311275" cy="531813"/>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04" name="Rectangle 12"/>
          <p:cNvSpPr>
            <a:spLocks noChangeArrowheads="1"/>
          </p:cNvSpPr>
          <p:nvPr/>
        </p:nvSpPr>
        <p:spPr bwMode="auto">
          <a:xfrm>
            <a:off x="1090613" y="2784475"/>
            <a:ext cx="622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altLang="zh-CN" sz="2400" dirty="0">
                <a:solidFill>
                  <a:srgbClr val="000080"/>
                </a:solidFill>
                <a:latin typeface="黑体" pitchFamily="2" charset="-122"/>
                <a:ea typeface="黑体" pitchFamily="2" charset="-122"/>
              </a:rPr>
              <a:t>SCSI</a:t>
            </a:r>
          </a:p>
        </p:txBody>
      </p:sp>
      <p:sp>
        <p:nvSpPr>
          <p:cNvPr id="85005" name="Freeform 15"/>
          <p:cNvSpPr>
            <a:spLocks/>
          </p:cNvSpPr>
          <p:nvPr/>
        </p:nvSpPr>
        <p:spPr bwMode="auto">
          <a:xfrm>
            <a:off x="7694613" y="1147763"/>
            <a:ext cx="73025" cy="733425"/>
          </a:xfrm>
          <a:custGeom>
            <a:avLst/>
            <a:gdLst>
              <a:gd name="T0" fmla="*/ 0 w 1"/>
              <a:gd name="T1" fmla="*/ 0 h 435"/>
              <a:gd name="T2" fmla="*/ 0 w 1"/>
              <a:gd name="T3" fmla="*/ 2147483647 h 435"/>
              <a:gd name="T4" fmla="*/ 0 60000 65536"/>
              <a:gd name="T5" fmla="*/ 0 60000 65536"/>
              <a:gd name="T6" fmla="*/ 0 w 1"/>
              <a:gd name="T7" fmla="*/ 0 h 435"/>
              <a:gd name="T8" fmla="*/ 1 w 1"/>
              <a:gd name="T9" fmla="*/ 435 h 435"/>
            </a:gdLst>
            <a:ahLst/>
            <a:cxnLst>
              <a:cxn ang="T4">
                <a:pos x="T0" y="T1"/>
              </a:cxn>
              <a:cxn ang="T5">
                <a:pos x="T2" y="T3"/>
              </a:cxn>
            </a:cxnLst>
            <a:rect l="T6" t="T7" r="T8" b="T9"/>
            <a:pathLst>
              <a:path w="1" h="435">
                <a:moveTo>
                  <a:pt x="0" y="0"/>
                </a:moveTo>
                <a:lnTo>
                  <a:pt x="0" y="435"/>
                </a:lnTo>
              </a:path>
            </a:pathLst>
          </a:custGeom>
          <a:solidFill>
            <a:srgbClr val="FFFFFF"/>
          </a:solidFill>
          <a:ln w="38100" cmpd="sng">
            <a:solidFill>
              <a:schemeClr val="folHlink"/>
            </a:solidFill>
            <a:round/>
            <a:headEnd/>
            <a:tailEnd/>
          </a:ln>
        </p:spPr>
        <p:txBody>
          <a:bodyPr/>
          <a:lstStyle/>
          <a:p>
            <a:endParaRPr lang="zh-CN" altLang="en-US"/>
          </a:p>
        </p:txBody>
      </p:sp>
      <p:sp>
        <p:nvSpPr>
          <p:cNvPr id="85006" name="Freeform 16"/>
          <p:cNvSpPr>
            <a:spLocks/>
          </p:cNvSpPr>
          <p:nvPr/>
        </p:nvSpPr>
        <p:spPr bwMode="auto">
          <a:xfrm>
            <a:off x="395288" y="3560763"/>
            <a:ext cx="8472487" cy="206375"/>
          </a:xfrm>
          <a:custGeom>
            <a:avLst/>
            <a:gdLst>
              <a:gd name="T0" fmla="*/ 0 w 5163"/>
              <a:gd name="T1" fmla="*/ 2147483647 h 189"/>
              <a:gd name="T2" fmla="*/ 2147483647 w 5163"/>
              <a:gd name="T3" fmla="*/ 2147483647 h 189"/>
              <a:gd name="T4" fmla="*/ 2147483647 w 5163"/>
              <a:gd name="T5" fmla="*/ 2147483647 h 189"/>
              <a:gd name="T6" fmla="*/ 2147483647 w 5163"/>
              <a:gd name="T7" fmla="*/ 2147483647 h 189"/>
              <a:gd name="T8" fmla="*/ 2147483647 w 5163"/>
              <a:gd name="T9" fmla="*/ 2147483647 h 189"/>
              <a:gd name="T10" fmla="*/ 2147483647 w 5163"/>
              <a:gd name="T11" fmla="*/ 2147483647 h 189"/>
              <a:gd name="T12" fmla="*/ 2147483647 w 5163"/>
              <a:gd name="T13" fmla="*/ 0 h 189"/>
              <a:gd name="T14" fmla="*/ 2147483647 w 5163"/>
              <a:gd name="T15" fmla="*/ 2147483647 h 189"/>
              <a:gd name="T16" fmla="*/ 2147483647 w 5163"/>
              <a:gd name="T17" fmla="*/ 2147483647 h 189"/>
              <a:gd name="T18" fmla="*/ 2147483647 w 5163"/>
              <a:gd name="T19" fmla="*/ 0 h 189"/>
              <a:gd name="T20" fmla="*/ 0 w 5163"/>
              <a:gd name="T21" fmla="*/ 2147483647 h 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63"/>
              <a:gd name="T34" fmla="*/ 0 h 189"/>
              <a:gd name="T35" fmla="*/ 5163 w 5163"/>
              <a:gd name="T36" fmla="*/ 189 h 1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63" h="189">
                <a:moveTo>
                  <a:pt x="0" y="94"/>
                </a:moveTo>
                <a:lnTo>
                  <a:pt x="125" y="189"/>
                </a:lnTo>
                <a:lnTo>
                  <a:pt x="125" y="146"/>
                </a:lnTo>
                <a:lnTo>
                  <a:pt x="5035" y="146"/>
                </a:lnTo>
                <a:lnTo>
                  <a:pt x="5035" y="189"/>
                </a:lnTo>
                <a:lnTo>
                  <a:pt x="5163" y="94"/>
                </a:lnTo>
                <a:lnTo>
                  <a:pt x="5035" y="0"/>
                </a:lnTo>
                <a:lnTo>
                  <a:pt x="5035" y="43"/>
                </a:lnTo>
                <a:lnTo>
                  <a:pt x="125" y="43"/>
                </a:lnTo>
                <a:lnTo>
                  <a:pt x="125" y="0"/>
                </a:lnTo>
                <a:lnTo>
                  <a:pt x="0" y="94"/>
                </a:lnTo>
                <a:close/>
              </a:path>
            </a:pathLst>
          </a:custGeom>
          <a:solidFill>
            <a:schemeClr val="folHlink"/>
          </a:solidFill>
          <a:ln w="38100" cmpd="sng">
            <a:solidFill>
              <a:schemeClr val="folHlink"/>
            </a:solidFill>
            <a:prstDash val="solid"/>
            <a:round/>
            <a:headEnd/>
            <a:tailEnd/>
          </a:ln>
        </p:spPr>
        <p:txBody>
          <a:bodyPr/>
          <a:lstStyle/>
          <a:p>
            <a:endParaRPr lang="zh-CN" altLang="en-US"/>
          </a:p>
        </p:txBody>
      </p:sp>
      <p:sp>
        <p:nvSpPr>
          <p:cNvPr id="85007" name="Line 17"/>
          <p:cNvSpPr>
            <a:spLocks noChangeShapeType="1"/>
          </p:cNvSpPr>
          <p:nvPr/>
        </p:nvSpPr>
        <p:spPr bwMode="auto">
          <a:xfrm>
            <a:off x="1435100" y="5251450"/>
            <a:ext cx="1588" cy="40005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08" name="Freeform 18"/>
          <p:cNvSpPr>
            <a:spLocks/>
          </p:cNvSpPr>
          <p:nvPr/>
        </p:nvSpPr>
        <p:spPr bwMode="auto">
          <a:xfrm>
            <a:off x="3444875" y="3238500"/>
            <a:ext cx="1588" cy="400050"/>
          </a:xfrm>
          <a:custGeom>
            <a:avLst/>
            <a:gdLst>
              <a:gd name="T0" fmla="*/ 0 w 1"/>
              <a:gd name="T1" fmla="*/ 0 h 229"/>
              <a:gd name="T2" fmla="*/ 2147483647 w 1"/>
              <a:gd name="T3" fmla="*/ 2147483647 h 229"/>
              <a:gd name="T4" fmla="*/ 0 60000 65536"/>
              <a:gd name="T5" fmla="*/ 0 60000 65536"/>
              <a:gd name="T6" fmla="*/ 0 w 1"/>
              <a:gd name="T7" fmla="*/ 0 h 229"/>
              <a:gd name="T8" fmla="*/ 1 w 1"/>
              <a:gd name="T9" fmla="*/ 229 h 229"/>
            </a:gdLst>
            <a:ahLst/>
            <a:cxnLst>
              <a:cxn ang="T4">
                <a:pos x="T0" y="T1"/>
              </a:cxn>
              <a:cxn ang="T5">
                <a:pos x="T2" y="T3"/>
              </a:cxn>
            </a:cxnLst>
            <a:rect l="T6" t="T7" r="T8" b="T9"/>
            <a:pathLst>
              <a:path w="1" h="229">
                <a:moveTo>
                  <a:pt x="0" y="0"/>
                </a:moveTo>
                <a:lnTo>
                  <a:pt x="1" y="229"/>
                </a:lnTo>
              </a:path>
            </a:pathLst>
          </a:custGeom>
          <a:solidFill>
            <a:srgbClr val="FFFFFF"/>
          </a:solidFill>
          <a:ln w="38100">
            <a:solidFill>
              <a:schemeClr val="folHlink"/>
            </a:solidFill>
            <a:round/>
            <a:headEnd/>
            <a:tailEnd/>
          </a:ln>
        </p:spPr>
        <p:txBody>
          <a:bodyPr/>
          <a:lstStyle/>
          <a:p>
            <a:endParaRPr lang="zh-CN" altLang="en-US"/>
          </a:p>
        </p:txBody>
      </p:sp>
      <p:sp>
        <p:nvSpPr>
          <p:cNvPr id="85009" name="Line 19"/>
          <p:cNvSpPr>
            <a:spLocks noChangeShapeType="1"/>
          </p:cNvSpPr>
          <p:nvPr/>
        </p:nvSpPr>
        <p:spPr bwMode="auto">
          <a:xfrm>
            <a:off x="5718175" y="3236913"/>
            <a:ext cx="1588" cy="401637"/>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0" name="Line 20"/>
          <p:cNvSpPr>
            <a:spLocks noChangeShapeType="1"/>
          </p:cNvSpPr>
          <p:nvPr/>
        </p:nvSpPr>
        <p:spPr bwMode="auto">
          <a:xfrm>
            <a:off x="7758113" y="3236913"/>
            <a:ext cx="1587" cy="401637"/>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1" name="Line 21"/>
          <p:cNvSpPr>
            <a:spLocks noChangeShapeType="1"/>
          </p:cNvSpPr>
          <p:nvPr/>
        </p:nvSpPr>
        <p:spPr bwMode="auto">
          <a:xfrm>
            <a:off x="4635500" y="2138363"/>
            <a:ext cx="0" cy="1589087"/>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2" name="Line 22"/>
          <p:cNvSpPr>
            <a:spLocks noChangeShapeType="1"/>
          </p:cNvSpPr>
          <p:nvPr/>
        </p:nvSpPr>
        <p:spPr bwMode="auto">
          <a:xfrm>
            <a:off x="1436688" y="3241675"/>
            <a:ext cx="1587" cy="401638"/>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3" name="Line 23"/>
          <p:cNvSpPr>
            <a:spLocks noChangeShapeType="1"/>
          </p:cNvSpPr>
          <p:nvPr/>
        </p:nvSpPr>
        <p:spPr bwMode="auto">
          <a:xfrm>
            <a:off x="3444875" y="5251450"/>
            <a:ext cx="1588" cy="40005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4" name="Line 24"/>
          <p:cNvSpPr>
            <a:spLocks noChangeShapeType="1"/>
          </p:cNvSpPr>
          <p:nvPr/>
        </p:nvSpPr>
        <p:spPr bwMode="auto">
          <a:xfrm>
            <a:off x="5718175" y="5232400"/>
            <a:ext cx="1588" cy="43815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015" name="Freeform 25"/>
          <p:cNvSpPr>
            <a:spLocks/>
          </p:cNvSpPr>
          <p:nvPr/>
        </p:nvSpPr>
        <p:spPr bwMode="auto">
          <a:xfrm>
            <a:off x="7759700" y="5240338"/>
            <a:ext cx="7938" cy="430212"/>
          </a:xfrm>
          <a:custGeom>
            <a:avLst/>
            <a:gdLst>
              <a:gd name="T0" fmla="*/ 2147483647 w 5"/>
              <a:gd name="T1" fmla="*/ 0 h 246"/>
              <a:gd name="T2" fmla="*/ 0 w 5"/>
              <a:gd name="T3" fmla="*/ 2147483647 h 246"/>
              <a:gd name="T4" fmla="*/ 0 60000 65536"/>
              <a:gd name="T5" fmla="*/ 0 60000 65536"/>
              <a:gd name="T6" fmla="*/ 0 w 5"/>
              <a:gd name="T7" fmla="*/ 0 h 246"/>
              <a:gd name="T8" fmla="*/ 5 w 5"/>
              <a:gd name="T9" fmla="*/ 246 h 246"/>
            </a:gdLst>
            <a:ahLst/>
            <a:cxnLst>
              <a:cxn ang="T4">
                <a:pos x="T0" y="T1"/>
              </a:cxn>
              <a:cxn ang="T5">
                <a:pos x="T2" y="T3"/>
              </a:cxn>
            </a:cxnLst>
            <a:rect l="T6" t="T7" r="T8" b="T9"/>
            <a:pathLst>
              <a:path w="5" h="246">
                <a:moveTo>
                  <a:pt x="5" y="0"/>
                </a:moveTo>
                <a:lnTo>
                  <a:pt x="0" y="246"/>
                </a:lnTo>
              </a:path>
            </a:pathLst>
          </a:custGeom>
          <a:solidFill>
            <a:srgbClr val="FFFFFF"/>
          </a:solidFill>
          <a:ln w="38100" cmpd="sng">
            <a:solidFill>
              <a:schemeClr val="folHlink"/>
            </a:solidFill>
            <a:round/>
            <a:headEnd/>
            <a:tailEnd/>
          </a:ln>
        </p:spPr>
        <p:txBody>
          <a:bodyPr/>
          <a:lstStyle/>
          <a:p>
            <a:endParaRPr lang="zh-CN" altLang="en-US"/>
          </a:p>
        </p:txBody>
      </p:sp>
      <p:sp>
        <p:nvSpPr>
          <p:cNvPr id="85016" name="Freeform 26"/>
          <p:cNvSpPr>
            <a:spLocks/>
          </p:cNvSpPr>
          <p:nvPr/>
        </p:nvSpPr>
        <p:spPr bwMode="auto">
          <a:xfrm>
            <a:off x="3444875" y="3697288"/>
            <a:ext cx="1588" cy="1006475"/>
          </a:xfrm>
          <a:custGeom>
            <a:avLst/>
            <a:gdLst>
              <a:gd name="T0" fmla="*/ 0 w 1"/>
              <a:gd name="T1" fmla="*/ 0 h 576"/>
              <a:gd name="T2" fmla="*/ 0 w 1"/>
              <a:gd name="T3" fmla="*/ 2147483647 h 576"/>
              <a:gd name="T4" fmla="*/ 0 60000 65536"/>
              <a:gd name="T5" fmla="*/ 0 60000 65536"/>
              <a:gd name="T6" fmla="*/ 0 w 1"/>
              <a:gd name="T7" fmla="*/ 0 h 576"/>
              <a:gd name="T8" fmla="*/ 1 w 1"/>
              <a:gd name="T9" fmla="*/ 576 h 576"/>
            </a:gdLst>
            <a:ahLst/>
            <a:cxnLst>
              <a:cxn ang="T4">
                <a:pos x="T0" y="T1"/>
              </a:cxn>
              <a:cxn ang="T5">
                <a:pos x="T2" y="T3"/>
              </a:cxn>
            </a:cxnLst>
            <a:rect l="T6" t="T7" r="T8" b="T9"/>
            <a:pathLst>
              <a:path w="1" h="576">
                <a:moveTo>
                  <a:pt x="0" y="0"/>
                </a:moveTo>
                <a:lnTo>
                  <a:pt x="0" y="576"/>
                </a:lnTo>
              </a:path>
            </a:pathLst>
          </a:custGeom>
          <a:solidFill>
            <a:srgbClr val="FFFFFF"/>
          </a:solidFill>
          <a:ln w="38100" cmpd="sng">
            <a:solidFill>
              <a:schemeClr val="folHlink"/>
            </a:solidFill>
            <a:round/>
            <a:headEnd/>
            <a:tailEnd/>
          </a:ln>
        </p:spPr>
        <p:txBody>
          <a:bodyPr/>
          <a:lstStyle/>
          <a:p>
            <a:endParaRPr lang="zh-CN" altLang="en-US"/>
          </a:p>
        </p:txBody>
      </p:sp>
      <p:sp>
        <p:nvSpPr>
          <p:cNvPr id="85017" name="Freeform 27"/>
          <p:cNvSpPr>
            <a:spLocks/>
          </p:cNvSpPr>
          <p:nvPr/>
        </p:nvSpPr>
        <p:spPr bwMode="auto">
          <a:xfrm>
            <a:off x="5380038" y="1792288"/>
            <a:ext cx="3513137" cy="203200"/>
          </a:xfrm>
          <a:custGeom>
            <a:avLst/>
            <a:gdLst>
              <a:gd name="T0" fmla="*/ 0 w 2267"/>
              <a:gd name="T1" fmla="*/ 2147483647 h 189"/>
              <a:gd name="T2" fmla="*/ 2147483647 w 2267"/>
              <a:gd name="T3" fmla="*/ 2147483647 h 189"/>
              <a:gd name="T4" fmla="*/ 2147483647 w 2267"/>
              <a:gd name="T5" fmla="*/ 2147483647 h 189"/>
              <a:gd name="T6" fmla="*/ 2147483647 w 2267"/>
              <a:gd name="T7" fmla="*/ 2147483647 h 189"/>
              <a:gd name="T8" fmla="*/ 2147483647 w 2267"/>
              <a:gd name="T9" fmla="*/ 2147483647 h 189"/>
              <a:gd name="T10" fmla="*/ 2147483647 w 2267"/>
              <a:gd name="T11" fmla="*/ 2147483647 h 189"/>
              <a:gd name="T12" fmla="*/ 2147483647 w 2267"/>
              <a:gd name="T13" fmla="*/ 0 h 189"/>
              <a:gd name="T14" fmla="*/ 2147483647 w 2267"/>
              <a:gd name="T15" fmla="*/ 2147483647 h 189"/>
              <a:gd name="T16" fmla="*/ 2147483647 w 2267"/>
              <a:gd name="T17" fmla="*/ 2147483647 h 189"/>
              <a:gd name="T18" fmla="*/ 2147483647 w 2267"/>
              <a:gd name="T19" fmla="*/ 0 h 189"/>
              <a:gd name="T20" fmla="*/ 0 w 2267"/>
              <a:gd name="T21" fmla="*/ 2147483647 h 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67"/>
              <a:gd name="T34" fmla="*/ 0 h 189"/>
              <a:gd name="T35" fmla="*/ 2267 w 2267"/>
              <a:gd name="T36" fmla="*/ 189 h 1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67" h="189">
                <a:moveTo>
                  <a:pt x="0" y="95"/>
                </a:moveTo>
                <a:lnTo>
                  <a:pt x="127" y="189"/>
                </a:lnTo>
                <a:lnTo>
                  <a:pt x="127" y="140"/>
                </a:lnTo>
                <a:lnTo>
                  <a:pt x="2140" y="140"/>
                </a:lnTo>
                <a:lnTo>
                  <a:pt x="2140" y="189"/>
                </a:lnTo>
                <a:lnTo>
                  <a:pt x="2267" y="95"/>
                </a:lnTo>
                <a:lnTo>
                  <a:pt x="2140" y="0"/>
                </a:lnTo>
                <a:lnTo>
                  <a:pt x="2140" y="50"/>
                </a:lnTo>
                <a:lnTo>
                  <a:pt x="127" y="50"/>
                </a:lnTo>
                <a:lnTo>
                  <a:pt x="127" y="0"/>
                </a:lnTo>
                <a:lnTo>
                  <a:pt x="0" y="95"/>
                </a:lnTo>
                <a:close/>
              </a:path>
            </a:pathLst>
          </a:custGeom>
          <a:solidFill>
            <a:schemeClr val="folHlink"/>
          </a:solidFill>
          <a:ln w="38100" cmpd="sng">
            <a:solidFill>
              <a:schemeClr val="folHlink"/>
            </a:solidFill>
            <a:prstDash val="solid"/>
            <a:round/>
            <a:headEnd/>
            <a:tailEnd/>
          </a:ln>
        </p:spPr>
        <p:txBody>
          <a:bodyPr/>
          <a:lstStyle/>
          <a:p>
            <a:endParaRPr lang="zh-CN" altLang="en-US"/>
          </a:p>
        </p:txBody>
      </p:sp>
      <p:sp>
        <p:nvSpPr>
          <p:cNvPr id="85018" name="Rectangle 28"/>
          <p:cNvSpPr>
            <a:spLocks noChangeArrowheads="1"/>
          </p:cNvSpPr>
          <p:nvPr/>
        </p:nvSpPr>
        <p:spPr bwMode="auto">
          <a:xfrm>
            <a:off x="766763" y="1628775"/>
            <a:ext cx="1311275" cy="531813"/>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19" name="Rectangle 29"/>
          <p:cNvSpPr>
            <a:spLocks noChangeArrowheads="1"/>
          </p:cNvSpPr>
          <p:nvPr/>
        </p:nvSpPr>
        <p:spPr bwMode="auto">
          <a:xfrm>
            <a:off x="1116013" y="1693863"/>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altLang="zh-CN" sz="2400" dirty="0">
                <a:solidFill>
                  <a:srgbClr val="000080"/>
                </a:solidFill>
                <a:latin typeface="黑体" pitchFamily="2" charset="-122"/>
                <a:ea typeface="黑体" pitchFamily="2" charset="-122"/>
              </a:rPr>
              <a:t>CPU</a:t>
            </a:r>
          </a:p>
        </p:txBody>
      </p:sp>
      <p:sp>
        <p:nvSpPr>
          <p:cNvPr id="85020" name="Freeform 30"/>
          <p:cNvSpPr>
            <a:spLocks/>
          </p:cNvSpPr>
          <p:nvPr/>
        </p:nvSpPr>
        <p:spPr bwMode="auto">
          <a:xfrm>
            <a:off x="395288" y="5491163"/>
            <a:ext cx="8448675" cy="206375"/>
          </a:xfrm>
          <a:custGeom>
            <a:avLst/>
            <a:gdLst>
              <a:gd name="T0" fmla="*/ 0 w 5165"/>
              <a:gd name="T1" fmla="*/ 2147483647 h 189"/>
              <a:gd name="T2" fmla="*/ 2147483647 w 5165"/>
              <a:gd name="T3" fmla="*/ 2147483647 h 189"/>
              <a:gd name="T4" fmla="*/ 2147483647 w 5165"/>
              <a:gd name="T5" fmla="*/ 2147483647 h 189"/>
              <a:gd name="T6" fmla="*/ 2147483647 w 5165"/>
              <a:gd name="T7" fmla="*/ 2147483647 h 189"/>
              <a:gd name="T8" fmla="*/ 2147483647 w 5165"/>
              <a:gd name="T9" fmla="*/ 2147483647 h 189"/>
              <a:gd name="T10" fmla="*/ 2147483647 w 5165"/>
              <a:gd name="T11" fmla="*/ 2147483647 h 189"/>
              <a:gd name="T12" fmla="*/ 2147483647 w 5165"/>
              <a:gd name="T13" fmla="*/ 0 h 189"/>
              <a:gd name="T14" fmla="*/ 2147483647 w 5165"/>
              <a:gd name="T15" fmla="*/ 2147483647 h 189"/>
              <a:gd name="T16" fmla="*/ 2147483647 w 5165"/>
              <a:gd name="T17" fmla="*/ 2147483647 h 189"/>
              <a:gd name="T18" fmla="*/ 2147483647 w 5165"/>
              <a:gd name="T19" fmla="*/ 0 h 189"/>
              <a:gd name="T20" fmla="*/ 0 w 5165"/>
              <a:gd name="T21" fmla="*/ 2147483647 h 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65"/>
              <a:gd name="T34" fmla="*/ 0 h 189"/>
              <a:gd name="T35" fmla="*/ 5165 w 5165"/>
              <a:gd name="T36" fmla="*/ 189 h 1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65" h="189">
                <a:moveTo>
                  <a:pt x="0" y="95"/>
                </a:moveTo>
                <a:lnTo>
                  <a:pt x="127" y="189"/>
                </a:lnTo>
                <a:lnTo>
                  <a:pt x="127" y="146"/>
                </a:lnTo>
                <a:lnTo>
                  <a:pt x="5038" y="146"/>
                </a:lnTo>
                <a:lnTo>
                  <a:pt x="5038" y="189"/>
                </a:lnTo>
                <a:lnTo>
                  <a:pt x="5165" y="95"/>
                </a:lnTo>
                <a:lnTo>
                  <a:pt x="5038" y="0"/>
                </a:lnTo>
                <a:lnTo>
                  <a:pt x="5038" y="44"/>
                </a:lnTo>
                <a:lnTo>
                  <a:pt x="127" y="44"/>
                </a:lnTo>
                <a:lnTo>
                  <a:pt x="127" y="0"/>
                </a:lnTo>
                <a:lnTo>
                  <a:pt x="0" y="95"/>
                </a:lnTo>
                <a:close/>
              </a:path>
            </a:pathLst>
          </a:custGeom>
          <a:solidFill>
            <a:schemeClr val="folHlink"/>
          </a:solidFill>
          <a:ln w="38100" cmpd="sng">
            <a:solidFill>
              <a:schemeClr val="folHlink"/>
            </a:solidFill>
            <a:prstDash val="solid"/>
            <a:round/>
            <a:headEnd/>
            <a:tailEnd/>
          </a:ln>
        </p:spPr>
        <p:txBody>
          <a:bodyPr/>
          <a:lstStyle/>
          <a:p>
            <a:endParaRPr lang="zh-CN" altLang="en-US"/>
          </a:p>
        </p:txBody>
      </p:sp>
      <p:sp>
        <p:nvSpPr>
          <p:cNvPr id="85021" name="Rectangle 32"/>
          <p:cNvSpPr>
            <a:spLocks noChangeArrowheads="1"/>
          </p:cNvSpPr>
          <p:nvPr/>
        </p:nvSpPr>
        <p:spPr bwMode="auto">
          <a:xfrm>
            <a:off x="7235825" y="4765675"/>
            <a:ext cx="1238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400">
                <a:solidFill>
                  <a:srgbClr val="000080"/>
                </a:solidFill>
                <a:latin typeface="黑体" pitchFamily="2" charset="-122"/>
                <a:ea typeface="黑体" pitchFamily="2" charset="-122"/>
              </a:rPr>
              <a:t>串行接口</a:t>
            </a:r>
          </a:p>
        </p:txBody>
      </p:sp>
      <p:sp>
        <p:nvSpPr>
          <p:cNvPr id="85022" name="Rectangle 33"/>
          <p:cNvSpPr>
            <a:spLocks noChangeArrowheads="1"/>
          </p:cNvSpPr>
          <p:nvPr/>
        </p:nvSpPr>
        <p:spPr bwMode="auto">
          <a:xfrm>
            <a:off x="766763" y="4705350"/>
            <a:ext cx="1311275" cy="533400"/>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23" name="Rectangle 34"/>
          <p:cNvSpPr>
            <a:spLocks noChangeArrowheads="1"/>
          </p:cNvSpPr>
          <p:nvPr/>
        </p:nvSpPr>
        <p:spPr bwMode="auto">
          <a:xfrm>
            <a:off x="1116013" y="4770438"/>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altLang="zh-CN" sz="2400" dirty="0">
                <a:solidFill>
                  <a:srgbClr val="000080"/>
                </a:solidFill>
                <a:latin typeface="黑体" pitchFamily="2" charset="-122"/>
                <a:ea typeface="黑体" pitchFamily="2" charset="-122"/>
              </a:rPr>
              <a:t>FAX</a:t>
            </a:r>
          </a:p>
        </p:txBody>
      </p:sp>
      <p:sp>
        <p:nvSpPr>
          <p:cNvPr id="85024" name="Rectangle 35"/>
          <p:cNvSpPr>
            <a:spLocks noChangeArrowheads="1"/>
          </p:cNvSpPr>
          <p:nvPr/>
        </p:nvSpPr>
        <p:spPr bwMode="auto">
          <a:xfrm>
            <a:off x="6440488" y="1997075"/>
            <a:ext cx="1428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800">
                <a:solidFill>
                  <a:schemeClr val="folHlink"/>
                </a:solidFill>
                <a:latin typeface="黑体" pitchFamily="2" charset="-122"/>
                <a:ea typeface="黑体" pitchFamily="2" charset="-122"/>
              </a:rPr>
              <a:t>系统总线</a:t>
            </a:r>
          </a:p>
        </p:txBody>
      </p:sp>
      <p:sp>
        <p:nvSpPr>
          <p:cNvPr id="85025" name="Rectangle 36"/>
          <p:cNvSpPr>
            <a:spLocks noChangeArrowheads="1"/>
          </p:cNvSpPr>
          <p:nvPr/>
        </p:nvSpPr>
        <p:spPr bwMode="auto">
          <a:xfrm>
            <a:off x="2181225" y="1997075"/>
            <a:ext cx="1428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800">
                <a:solidFill>
                  <a:schemeClr val="folHlink"/>
                </a:solidFill>
                <a:latin typeface="黑体" pitchFamily="2" charset="-122"/>
                <a:ea typeface="黑体" pitchFamily="2" charset="-122"/>
              </a:rPr>
              <a:t>局部总线</a:t>
            </a:r>
          </a:p>
        </p:txBody>
      </p:sp>
      <p:sp>
        <p:nvSpPr>
          <p:cNvPr id="85026" name="Rectangle 37"/>
          <p:cNvSpPr>
            <a:spLocks noChangeArrowheads="1"/>
          </p:cNvSpPr>
          <p:nvPr/>
        </p:nvSpPr>
        <p:spPr bwMode="auto">
          <a:xfrm>
            <a:off x="3935413" y="3760788"/>
            <a:ext cx="14287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800">
                <a:solidFill>
                  <a:schemeClr val="folHlink"/>
                </a:solidFill>
                <a:latin typeface="黑体" pitchFamily="2" charset="-122"/>
                <a:ea typeface="黑体" pitchFamily="2" charset="-122"/>
              </a:rPr>
              <a:t>高速总线</a:t>
            </a:r>
          </a:p>
        </p:txBody>
      </p:sp>
      <p:sp>
        <p:nvSpPr>
          <p:cNvPr id="85027" name="Rectangle 38"/>
          <p:cNvSpPr>
            <a:spLocks noChangeArrowheads="1"/>
          </p:cNvSpPr>
          <p:nvPr/>
        </p:nvSpPr>
        <p:spPr bwMode="auto">
          <a:xfrm>
            <a:off x="3922713" y="5692775"/>
            <a:ext cx="14287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800">
                <a:solidFill>
                  <a:schemeClr val="folHlink"/>
                </a:solidFill>
                <a:latin typeface="黑体" pitchFamily="2" charset="-122"/>
                <a:ea typeface="黑体" pitchFamily="2" charset="-122"/>
              </a:rPr>
              <a:t>扩展总线</a:t>
            </a:r>
          </a:p>
        </p:txBody>
      </p:sp>
      <p:sp>
        <p:nvSpPr>
          <p:cNvPr id="85028" name="Rectangle 39"/>
          <p:cNvSpPr>
            <a:spLocks noChangeArrowheads="1"/>
          </p:cNvSpPr>
          <p:nvPr/>
        </p:nvSpPr>
        <p:spPr bwMode="auto">
          <a:xfrm>
            <a:off x="3132138" y="2773363"/>
            <a:ext cx="61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zh-CN" altLang="en-US" sz="2400">
                <a:solidFill>
                  <a:srgbClr val="000080"/>
                </a:solidFill>
                <a:latin typeface="黑体" pitchFamily="2" charset="-122"/>
                <a:ea typeface="黑体" pitchFamily="2" charset="-122"/>
              </a:rPr>
              <a:t>图形</a:t>
            </a:r>
          </a:p>
        </p:txBody>
      </p:sp>
      <p:sp>
        <p:nvSpPr>
          <p:cNvPr id="85029" name="Rectangle 40"/>
          <p:cNvSpPr>
            <a:spLocks noChangeArrowheads="1"/>
          </p:cNvSpPr>
          <p:nvPr/>
        </p:nvSpPr>
        <p:spPr bwMode="auto">
          <a:xfrm>
            <a:off x="2776538" y="2709863"/>
            <a:ext cx="1311275" cy="531812"/>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30" name="Rectangle 42"/>
          <p:cNvSpPr>
            <a:spLocks noChangeArrowheads="1"/>
          </p:cNvSpPr>
          <p:nvPr/>
        </p:nvSpPr>
        <p:spPr bwMode="auto">
          <a:xfrm>
            <a:off x="6867525" y="4702175"/>
            <a:ext cx="1933575" cy="530225"/>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zh-CN" altLang="en-US" sz="800">
              <a:solidFill>
                <a:schemeClr val="tx1"/>
              </a:solidFill>
              <a:latin typeface="黑体" pitchFamily="2" charset="-122"/>
              <a:ea typeface="黑体" pitchFamily="2" charset="-122"/>
            </a:endParaRPr>
          </a:p>
        </p:txBody>
      </p:sp>
      <p:sp>
        <p:nvSpPr>
          <p:cNvPr id="85031" name="Text Box 43"/>
          <p:cNvSpPr txBox="1">
            <a:spLocks noChangeArrowheads="1"/>
          </p:cNvSpPr>
          <p:nvPr/>
        </p:nvSpPr>
        <p:spPr bwMode="auto">
          <a:xfrm>
            <a:off x="3779838" y="1617663"/>
            <a:ext cx="1414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kumimoji="1" sz="2200" b="1">
                <a:solidFill>
                  <a:schemeClr val="tx2"/>
                </a:solidFill>
                <a:latin typeface="宋体" pitchFamily="2" charset="-122"/>
                <a:ea typeface="宋体" pitchFamily="2" charset="-122"/>
              </a:defRPr>
            </a:lvl1pPr>
            <a:lvl2pPr marL="742950" indent="-285750" eaLnBrk="0" hangingPunct="0">
              <a:defRPr kumimoji="1" sz="2200" b="1">
                <a:solidFill>
                  <a:schemeClr val="tx2"/>
                </a:solidFill>
                <a:latin typeface="宋体" pitchFamily="2" charset="-122"/>
                <a:ea typeface="宋体" pitchFamily="2" charset="-122"/>
              </a:defRPr>
            </a:lvl2pPr>
            <a:lvl3pPr marL="1143000" indent="-228600" eaLnBrk="0" hangingPunct="0">
              <a:defRPr kumimoji="1" sz="2200" b="1">
                <a:solidFill>
                  <a:schemeClr val="tx2"/>
                </a:solidFill>
                <a:latin typeface="宋体" pitchFamily="2" charset="-122"/>
                <a:ea typeface="宋体" pitchFamily="2" charset="-122"/>
              </a:defRPr>
            </a:lvl3pPr>
            <a:lvl4pPr marL="1600200" indent="-228600" eaLnBrk="0" hangingPunct="0">
              <a:defRPr kumimoji="1" sz="2200" b="1">
                <a:solidFill>
                  <a:schemeClr val="tx2"/>
                </a:solidFill>
                <a:latin typeface="宋体" pitchFamily="2" charset="-122"/>
                <a:ea typeface="宋体" pitchFamily="2" charset="-122"/>
              </a:defRPr>
            </a:lvl4pPr>
            <a:lvl5pPr marL="2057400" indent="-228600" eaLnBrk="0" hangingPunct="0">
              <a:defRPr kumimoji="1" sz="2200" b="1">
                <a:solidFill>
                  <a:schemeClr val="tx2"/>
                </a:solidFill>
                <a:latin typeface="宋体" pitchFamily="2" charset="-122"/>
                <a:ea typeface="宋体" pitchFamily="2" charset="-122"/>
              </a:defRPr>
            </a:lvl5pPr>
            <a:lvl6pPr marL="2514600" indent="-228600" eaLnBrk="0" fontAlgn="base" hangingPunct="0">
              <a:spcBef>
                <a:spcPct val="0"/>
              </a:spcBef>
              <a:spcAft>
                <a:spcPct val="0"/>
              </a:spcAft>
              <a:defRPr kumimoji="1" sz="2200" b="1">
                <a:solidFill>
                  <a:schemeClr val="tx2"/>
                </a:solidFill>
                <a:latin typeface="宋体" pitchFamily="2" charset="-122"/>
                <a:ea typeface="宋体" pitchFamily="2" charset="-122"/>
              </a:defRPr>
            </a:lvl6pPr>
            <a:lvl7pPr marL="2971800" indent="-228600" eaLnBrk="0" fontAlgn="base" hangingPunct="0">
              <a:spcBef>
                <a:spcPct val="0"/>
              </a:spcBef>
              <a:spcAft>
                <a:spcPct val="0"/>
              </a:spcAft>
              <a:defRPr kumimoji="1" sz="2200" b="1">
                <a:solidFill>
                  <a:schemeClr val="tx2"/>
                </a:solidFill>
                <a:latin typeface="宋体" pitchFamily="2" charset="-122"/>
                <a:ea typeface="宋体" pitchFamily="2" charset="-122"/>
              </a:defRPr>
            </a:lvl7pPr>
            <a:lvl8pPr marL="3429000" indent="-228600" eaLnBrk="0" fontAlgn="base" hangingPunct="0">
              <a:spcBef>
                <a:spcPct val="0"/>
              </a:spcBef>
              <a:spcAft>
                <a:spcPct val="0"/>
              </a:spcAft>
              <a:defRPr kumimoji="1" sz="2200" b="1">
                <a:solidFill>
                  <a:schemeClr val="tx2"/>
                </a:solidFill>
                <a:latin typeface="宋体" pitchFamily="2" charset="-122"/>
                <a:ea typeface="宋体" pitchFamily="2" charset="-122"/>
              </a:defRPr>
            </a:lvl8pPr>
            <a:lvl9pPr marL="3886200" indent="-228600" eaLnBrk="0" fontAlgn="base" hangingPunct="0">
              <a:spcBef>
                <a:spcPct val="0"/>
              </a:spcBef>
              <a:spcAft>
                <a:spcPct val="0"/>
              </a:spcAft>
              <a:defRPr kumimoji="1" sz="2200" b="1">
                <a:solidFill>
                  <a:schemeClr val="tx2"/>
                </a:solidFill>
                <a:latin typeface="宋体" pitchFamily="2" charset="-122"/>
                <a:ea typeface="宋体" pitchFamily="2" charset="-122"/>
              </a:defRPr>
            </a:lvl9pPr>
          </a:lstStyle>
          <a:p>
            <a:pPr eaLnBrk="1" hangingPunct="1"/>
            <a:r>
              <a:rPr lang="en-US" altLang="zh-CN" sz="2400" dirty="0">
                <a:solidFill>
                  <a:srgbClr val="000080"/>
                </a:solidFill>
                <a:latin typeface="黑体" pitchFamily="2" charset="-122"/>
                <a:ea typeface="黑体" pitchFamily="2" charset="-122"/>
              </a:rPr>
              <a:t>Cache/</a:t>
            </a:r>
            <a:r>
              <a:rPr lang="zh-CN" altLang="en-US" sz="2400">
                <a:solidFill>
                  <a:srgbClr val="000080"/>
                </a:solidFill>
                <a:latin typeface="黑体" pitchFamily="2" charset="-122"/>
                <a:ea typeface="黑体" pitchFamily="2" charset="-122"/>
              </a:rPr>
              <a:t>桥</a:t>
            </a:r>
          </a:p>
        </p:txBody>
      </p:sp>
      <p:sp>
        <p:nvSpPr>
          <p:cNvPr id="85032" name="AutoShape 44"/>
          <p:cNvSpPr>
            <a:spLocks noChangeArrowheads="1"/>
          </p:cNvSpPr>
          <p:nvPr/>
        </p:nvSpPr>
        <p:spPr bwMode="auto">
          <a:xfrm>
            <a:off x="2125663" y="1768475"/>
            <a:ext cx="1597025" cy="252413"/>
          </a:xfrm>
          <a:prstGeom prst="leftRightArrow">
            <a:avLst>
              <a:gd name="adj1" fmla="val 37500"/>
              <a:gd name="adj2" fmla="val 72790"/>
            </a:avLst>
          </a:prstGeom>
          <a:solidFill>
            <a:schemeClr val="folHlink"/>
          </a:solidFill>
          <a:ln w="38100">
            <a:solidFill>
              <a:schemeClr val="folHlink"/>
            </a:solidFill>
            <a:miter lim="800000"/>
            <a:headEnd/>
            <a:tailEnd/>
          </a:ln>
        </p:spPr>
        <p:txBody>
          <a:bodyPr wrap="none" anchor="ctr"/>
          <a:lstStyle/>
          <a:p>
            <a:pPr>
              <a:spcBef>
                <a:spcPct val="20000"/>
              </a:spcBef>
            </a:pPr>
            <a:endParaRPr lang="zh-CN" altLang="en-US" sz="800">
              <a:solidFill>
                <a:schemeClr val="tx1"/>
              </a:solidFill>
              <a:latin typeface="黑体" pitchFamily="2" charset="-122"/>
              <a:ea typeface="黑体" pitchFamily="2" charset="-122"/>
            </a:endParaRPr>
          </a:p>
        </p:txBody>
      </p:sp>
      <p:sp>
        <p:nvSpPr>
          <p:cNvPr id="85033" name="Rectangle 4"/>
          <p:cNvSpPr>
            <a:spLocks noChangeArrowheads="1"/>
          </p:cNvSpPr>
          <p:nvPr/>
        </p:nvSpPr>
        <p:spPr bwMode="auto">
          <a:xfrm>
            <a:off x="755650" y="604838"/>
            <a:ext cx="63373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38088" bIns="0" anchor="ctr">
            <a:spAutoFit/>
          </a:bodyPr>
          <a:lstStyle/>
          <a:p>
            <a:r>
              <a:rPr lang="en-US" altLang="zh-CN" sz="2400" dirty="0">
                <a:solidFill>
                  <a:srgbClr val="990000"/>
                </a:solidFill>
                <a:latin typeface="黑体" pitchFamily="2" charset="-122"/>
                <a:ea typeface="黑体" pitchFamily="2" charset="-122"/>
              </a:rPr>
              <a:t>7.7.3 </a:t>
            </a:r>
            <a:r>
              <a:rPr lang="zh-CN" altLang="en-US" sz="2400">
                <a:solidFill>
                  <a:srgbClr val="990000"/>
                </a:solidFill>
                <a:latin typeface="黑体" pitchFamily="2" charset="-122"/>
                <a:ea typeface="黑体" pitchFamily="2" charset="-122"/>
              </a:rPr>
              <a:t>现代微机系统的总线结构</a:t>
            </a:r>
            <a:endParaRPr lang="zh-CN" altLang="en-US" sz="2400" b="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5" descr="sspictmp00720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333375"/>
            <a:ext cx="7315200"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ChangeArrowheads="1"/>
          </p:cNvSpPr>
          <p:nvPr/>
        </p:nvSpPr>
        <p:spPr bwMode="auto">
          <a:xfrm>
            <a:off x="971550" y="949325"/>
            <a:ext cx="7488882" cy="363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indent="266700">
              <a:lnSpc>
                <a:spcPct val="120000"/>
              </a:lnSpc>
            </a:pPr>
            <a:r>
              <a:rPr lang="zh-CN" altLang="en-US" sz="2400" dirty="0">
                <a:solidFill>
                  <a:srgbClr val="990000"/>
                </a:solidFill>
                <a:latin typeface="黑体" pitchFamily="2" charset="-122"/>
                <a:ea typeface="黑体" pitchFamily="2" charset="-122"/>
              </a:rPr>
              <a:t>思考：</a:t>
            </a:r>
            <a:r>
              <a:rPr lang="en-US" altLang="zh-CN" sz="2400" dirty="0" smtClean="0">
                <a:solidFill>
                  <a:srgbClr val="000080"/>
                </a:solidFill>
                <a:latin typeface="黑体" pitchFamily="2" charset="-122"/>
                <a:ea typeface="黑体" pitchFamily="2" charset="-122"/>
              </a:rPr>
              <a:t>P321 </a:t>
            </a:r>
            <a:r>
              <a:rPr lang="en-US" altLang="zh-CN" sz="2400" dirty="0">
                <a:solidFill>
                  <a:srgbClr val="000080"/>
                </a:solidFill>
                <a:latin typeface="黑体" pitchFamily="2" charset="-122"/>
                <a:ea typeface="黑体" pitchFamily="2" charset="-122"/>
              </a:rPr>
              <a:t>9-9</a:t>
            </a:r>
            <a:r>
              <a:rPr lang="zh-CN" altLang="en-US" sz="2400" dirty="0">
                <a:solidFill>
                  <a:srgbClr val="000080"/>
                </a:solidFill>
                <a:latin typeface="黑体" pitchFamily="2" charset="-122"/>
                <a:ea typeface="黑体" pitchFamily="2" charset="-122"/>
              </a:rPr>
              <a:t>至</a:t>
            </a:r>
            <a:r>
              <a:rPr lang="en-US" altLang="zh-CN" sz="2400" dirty="0">
                <a:solidFill>
                  <a:srgbClr val="000080"/>
                </a:solidFill>
                <a:latin typeface="黑体" pitchFamily="2" charset="-122"/>
                <a:ea typeface="黑体" pitchFamily="2" charset="-122"/>
              </a:rPr>
              <a:t>9-14</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9-21</a:t>
            </a:r>
            <a:r>
              <a:rPr lang="zh-CN" altLang="en-US" sz="2400" dirty="0">
                <a:solidFill>
                  <a:srgbClr val="000080"/>
                </a:solidFill>
                <a:latin typeface="黑体" pitchFamily="2" charset="-122"/>
                <a:ea typeface="黑体" pitchFamily="2" charset="-122"/>
              </a:rPr>
              <a:t>至</a:t>
            </a:r>
            <a:r>
              <a:rPr lang="en-US" altLang="zh-CN" sz="2400" dirty="0">
                <a:solidFill>
                  <a:srgbClr val="000080"/>
                </a:solidFill>
                <a:latin typeface="黑体" pitchFamily="2" charset="-122"/>
                <a:ea typeface="黑体" pitchFamily="2" charset="-122"/>
              </a:rPr>
              <a:t>9-24</a:t>
            </a:r>
            <a:r>
              <a:rPr lang="zh-CN" altLang="en-US" sz="2400" dirty="0">
                <a:solidFill>
                  <a:srgbClr val="000080"/>
                </a:solidFill>
                <a:latin typeface="黑体" pitchFamily="2" charset="-122"/>
                <a:ea typeface="黑体" pitchFamily="2" charset="-122"/>
              </a:rPr>
              <a:t>，</a:t>
            </a:r>
            <a:r>
              <a:rPr lang="en-US" altLang="zh-CN" sz="2400" dirty="0">
                <a:solidFill>
                  <a:srgbClr val="000080"/>
                </a:solidFill>
                <a:latin typeface="黑体" pitchFamily="2" charset="-122"/>
                <a:ea typeface="黑体" pitchFamily="2" charset="-122"/>
              </a:rPr>
              <a:t>9-31</a:t>
            </a:r>
          </a:p>
          <a:p>
            <a:pPr indent="266700">
              <a:lnSpc>
                <a:spcPct val="120000"/>
              </a:lnSpc>
            </a:pPr>
            <a:r>
              <a:rPr lang="zh-CN" altLang="en-US" sz="2400" dirty="0" smtClean="0">
                <a:solidFill>
                  <a:srgbClr val="990000"/>
                </a:solidFill>
                <a:latin typeface="黑体" pitchFamily="2" charset="-122"/>
                <a:ea typeface="黑体" pitchFamily="2" charset="-122"/>
              </a:rPr>
              <a:t>习题</a:t>
            </a:r>
            <a:r>
              <a:rPr lang="zh-CN" altLang="en-US" sz="2400" dirty="0">
                <a:solidFill>
                  <a:srgbClr val="99000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P320 </a:t>
            </a:r>
            <a:r>
              <a:rPr lang="en-US" altLang="zh-CN" sz="2400" dirty="0">
                <a:solidFill>
                  <a:srgbClr val="000080"/>
                </a:solidFill>
                <a:latin typeface="黑体" pitchFamily="2" charset="-122"/>
                <a:ea typeface="黑体" pitchFamily="2" charset="-122"/>
              </a:rPr>
              <a:t>9-4</a:t>
            </a:r>
            <a:r>
              <a:rPr lang="zh-CN" altLang="en-US" sz="2400" dirty="0">
                <a:solidFill>
                  <a:srgbClr val="000080"/>
                </a:solidFill>
                <a:latin typeface="黑体" pitchFamily="2" charset="-122"/>
                <a:ea typeface="黑体" pitchFamily="2" charset="-122"/>
              </a:rPr>
              <a:t>，</a:t>
            </a:r>
            <a:r>
              <a:rPr lang="en-US" altLang="zh-CN" sz="2400" dirty="0" smtClean="0">
                <a:solidFill>
                  <a:srgbClr val="000080"/>
                </a:solidFill>
                <a:latin typeface="黑体" pitchFamily="2" charset="-122"/>
                <a:ea typeface="黑体" pitchFamily="2" charset="-122"/>
              </a:rPr>
              <a:t>9-5</a:t>
            </a:r>
            <a:r>
              <a:rPr lang="zh-CN" altLang="en-US" sz="2400" dirty="0" smtClean="0">
                <a:solidFill>
                  <a:srgbClr val="000080"/>
                </a:solidFill>
                <a:latin typeface="黑体" pitchFamily="2" charset="-122"/>
                <a:ea typeface="黑体" pitchFamily="2" charset="-122"/>
              </a:rPr>
              <a:t>（题目修改如下）</a:t>
            </a:r>
            <a:endParaRPr lang="en-US" altLang="zh-CN" sz="2400" dirty="0">
              <a:solidFill>
                <a:srgbClr val="000080"/>
              </a:solidFill>
              <a:latin typeface="黑体" pitchFamily="2" charset="-122"/>
              <a:ea typeface="黑体" pitchFamily="2" charset="-122"/>
            </a:endParaRPr>
          </a:p>
          <a:p>
            <a:pPr indent="266700">
              <a:lnSpc>
                <a:spcPct val="120000"/>
              </a:lnSpc>
            </a:pPr>
            <a:r>
              <a:rPr lang="en-US" altLang="zh-CN" sz="2400" dirty="0" smtClean="0">
                <a:solidFill>
                  <a:srgbClr val="000080"/>
                </a:solidFill>
                <a:latin typeface="黑体" pitchFamily="2" charset="-122"/>
                <a:ea typeface="黑体" pitchFamily="2" charset="-122"/>
              </a:rPr>
              <a:t>  9-5 </a:t>
            </a:r>
            <a:r>
              <a:rPr lang="zh-CN" altLang="zh-CN" sz="2400" dirty="0">
                <a:solidFill>
                  <a:srgbClr val="000080"/>
                </a:solidFill>
                <a:latin typeface="黑体" pitchFamily="2" charset="-122"/>
                <a:ea typeface="黑体" pitchFamily="2" charset="-122"/>
              </a:rPr>
              <a:t>以输出设备为例，简述按程序查询方式进行数据输出的工作流程。</a:t>
            </a:r>
          </a:p>
          <a:p>
            <a:pPr indent="266700">
              <a:lnSpc>
                <a:spcPct val="120000"/>
              </a:lnSpc>
            </a:pPr>
            <a:endParaRPr lang="en-US" altLang="zh-CN" sz="2400" dirty="0">
              <a:solidFill>
                <a:srgbClr val="000080"/>
              </a:solidFill>
              <a:latin typeface="黑体" pitchFamily="2" charset="-122"/>
              <a:ea typeface="黑体" pitchFamily="2" charset="-122"/>
            </a:endParaRPr>
          </a:p>
          <a:p>
            <a:pPr indent="266700">
              <a:lnSpc>
                <a:spcPct val="120000"/>
              </a:lnSpc>
            </a:pPr>
            <a:endParaRPr lang="en-US" altLang="zh-CN" sz="2400" dirty="0" smtClean="0">
              <a:solidFill>
                <a:srgbClr val="000080"/>
              </a:solidFill>
              <a:latin typeface="黑体" pitchFamily="2" charset="-122"/>
              <a:ea typeface="黑体" pitchFamily="2" charset="-122"/>
            </a:endParaRPr>
          </a:p>
          <a:p>
            <a:pPr indent="266700">
              <a:lnSpc>
                <a:spcPct val="120000"/>
              </a:lnSpc>
            </a:pPr>
            <a:endParaRPr lang="en-US" altLang="zh-CN" sz="2400" dirty="0">
              <a:solidFill>
                <a:srgbClr val="000080"/>
              </a:solidFill>
              <a:latin typeface="黑体" pitchFamily="2" charset="-122"/>
              <a:ea typeface="黑体" pitchFamily="2" charset="-122"/>
            </a:endParaRPr>
          </a:p>
          <a:p>
            <a:pPr indent="266700">
              <a:lnSpc>
                <a:spcPct val="120000"/>
              </a:lnSpc>
            </a:pPr>
            <a:endParaRPr lang="en-US" altLang="zh-CN"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隶书"/>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200" b="1" i="0" u="none" strike="noStrike" cap="none" normalizeH="0" baseline="0" smtClean="0">
            <a:ln>
              <a:noFill/>
            </a:ln>
            <a:solidFill>
              <a:schemeClr val="tx2"/>
            </a:solidFill>
            <a:effectLst/>
            <a:latin typeface="宋体" pitchFamily="2" charset="-122"/>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200" b="1" i="0" u="none" strike="noStrike" cap="none" normalizeH="0" baseline="0" smtClean="0">
            <a:ln>
              <a:noFill/>
            </a:ln>
            <a:solidFill>
              <a:schemeClr val="tx2"/>
            </a:solidFill>
            <a:effectLst/>
            <a:latin typeface="宋体" pitchFamily="2" charset="-122"/>
            <a:ea typeface="宋体" pitchFamily="2" charset="-122"/>
          </a:defRPr>
        </a:defPPr>
      </a:lstStyle>
    </a:lnDef>
    <a:txDef>
      <a:spPr>
        <a:noFill/>
        <a:ln w="28575">
          <a:solidFill>
            <a:srgbClr val="000080"/>
          </a:solidFill>
        </a:ln>
      </a:spPr>
      <a:bodyPr wrap="square" rtlCol="0">
        <a:spAutoFit/>
      </a:bodyPr>
      <a:lstStyle>
        <a:defPPr algn="ctr">
          <a:defRPr sz="2000" dirty="0" smtClean="0">
            <a:latin typeface="黑体" pitchFamily="2" charset="-122"/>
            <a:ea typeface="黑体" pitchFamily="2" charset="-122"/>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Designs\Artsy.pot</Template>
  <TotalTime>7604</TotalTime>
  <Words>6593</Words>
  <Application>Microsoft Office PowerPoint</Application>
  <PresentationFormat>全屏显示(4:3)</PresentationFormat>
  <Paragraphs>887</Paragraphs>
  <Slides>97</Slides>
  <Notes>0</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97</vt:i4>
      </vt:variant>
    </vt:vector>
  </HeadingPairs>
  <TitlesOfParts>
    <vt:vector size="100" baseType="lpstr">
      <vt:lpstr>Blends</vt:lpstr>
      <vt:lpstr>Visio</vt:lpstr>
      <vt:lpstr>Document</vt:lpstr>
      <vt:lpstr>PowerPoint 演示文稿</vt:lpstr>
      <vt:lpstr>PowerPoint 演示文稿</vt:lpstr>
      <vt:lpstr>PowerPoint 演示文稿</vt:lpstr>
      <vt:lpstr>§7.2 主机与外设的连接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R &amp; 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CDMA系统中的扩频序列与自适应调制</dc:title>
  <dc:creator>Junsong Xie</dc:creator>
  <cp:lastModifiedBy>Y.Q.Ma</cp:lastModifiedBy>
  <cp:revision>1296</cp:revision>
  <cp:lastPrinted>2022-02-20T04:29:56Z</cp:lastPrinted>
  <dcterms:created xsi:type="dcterms:W3CDTF">2000-10-10T05:39:14Z</dcterms:created>
  <dcterms:modified xsi:type="dcterms:W3CDTF">2023-02-03T02:07:18Z</dcterms:modified>
</cp:coreProperties>
</file>